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83" r:id="rId11"/>
    <p:sldId id="297" r:id="rId12"/>
    <p:sldId id="267" r:id="rId13"/>
    <p:sldId id="268" r:id="rId14"/>
    <p:sldId id="269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94697"/>
  </p:normalViewPr>
  <p:slideViewPr>
    <p:cSldViewPr snapToGrid="0" snapToObjects="1">
      <p:cViewPr varScale="1">
        <p:scale>
          <a:sx n="98" d="100"/>
          <a:sy n="98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65FC-7DB8-478C-8B21-3B4B4A693221}" type="datetimeFigureOut">
              <a:rPr lang="en-ZA" smtClean="0"/>
              <a:t>2020/05/28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5DEB9-C838-4CE9-90D9-88FD9DFB7C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181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BANKSETA attended the NSA hearings and as part of the feedback indicated that it was not opposed to the mergers</a:t>
            </a:r>
            <a:r>
              <a:rPr lang="en-ZA" alt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but required that the rationale for mergers be articulated and also highlighted some concerns in respect of practical implementation of amalgamation and dilution of risk.</a:t>
            </a:r>
            <a:endParaRPr lang="en-ZA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604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16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2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17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9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2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2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5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7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85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26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14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443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545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Pages</a:t>
            </a:r>
            <a:r>
              <a:rPr lang="en-US" sz="1200" baseline="0" dirty="0" smtClean="0"/>
              <a:t> 19-27 Outline of our sub-</a:t>
            </a:r>
            <a:r>
              <a:rPr lang="en-US" sz="1200" baseline="0" dirty="0" err="1" smtClean="0"/>
              <a:t>progammes</a:t>
            </a:r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Achievement of all 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and sub-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targets except for one sub-</a:t>
            </a:r>
            <a:r>
              <a:rPr lang="en-US" sz="1200" dirty="0" err="1" smtClean="0"/>
              <a:t>programme</a:t>
            </a:r>
            <a:r>
              <a:rPr lang="en-US" sz="1200" dirty="0" smtClean="0"/>
              <a:t> (Doctoral and Post-Doctoral Bursaries) due to fewer people applying for this type of funding.  Target achievement and non-achievement will inform the planning for the following financial year/s.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87.5% (28) achievement of 32 indicators as per DHET SLA which</a:t>
            </a:r>
            <a:r>
              <a:rPr lang="en-US" sz="1200" baseline="0" dirty="0" smtClean="0"/>
              <a:t> speaks to the NSDS goals/outcomes (see slide).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APP aligns to the</a:t>
            </a:r>
            <a:r>
              <a:rPr lang="en-US" sz="1200" baseline="0" dirty="0" smtClean="0"/>
              <a:t> totals of SLA.</a:t>
            </a:r>
            <a:endParaRPr lang="en-US" sz="1200" dirty="0" smtClean="0"/>
          </a:p>
          <a:p>
            <a:endParaRPr lang="en-ZA" dirty="0" smtClean="0"/>
          </a:p>
          <a:p>
            <a:r>
              <a:rPr lang="en-ZA" dirty="0" smtClean="0"/>
              <a:t>African</a:t>
            </a:r>
            <a:r>
              <a:rPr lang="en-ZA" baseline="0" dirty="0" smtClean="0"/>
              <a:t> Expansion Conference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096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17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689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08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07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DEB9-C838-4CE9-90D9-88FD9DFB7CE5}" type="slidenum">
              <a:rPr lang="en-ZA" smtClean="0">
                <a:solidFill>
                  <a:prstClr val="black"/>
                </a:solidFill>
              </a:rPr>
              <a:pPr/>
              <a:t>15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7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DB3A-D0DA-CD4C-98EC-00B6FA35C79B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E07B-D8AB-DF40-8D76-8F1EE4BD3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BD5571-8F7D-E340-8015-0EAA20FB1358}"/>
              </a:ext>
            </a:extLst>
          </p:cNvPr>
          <p:cNvSpPr txBox="1"/>
          <p:nvPr/>
        </p:nvSpPr>
        <p:spPr>
          <a:xfrm>
            <a:off x="0" y="208047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ANNUAL GENERAL MEETING</a:t>
            </a:r>
            <a:endParaRPr lang="en-US" sz="3600" b="1" spc="15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1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spc="150" dirty="0" smtClean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1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pc="15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pc="150" dirty="0">
              <a:solidFill>
                <a:schemeClr val="bg1"/>
              </a:solidFill>
              <a:effectLst>
                <a:outerShdw blurRad="38100" dist="38100" dir="2700000" algn="tl" rotWithShape="0">
                  <a:prstClr val="black">
                    <a:alpha val="16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1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371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 at March 2018, BANKSETA comprised of 59 full time staff members.  A total of 6 (six) interns were accommodated for work place integrated learning.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BANKSETA retained its accreditation for being an Investor In its “People” (employees).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Performance Management System was been reviewed, embraced and reinforced internally.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BANKSETA made some strides in the achievement of its disability target sitting at 3,5%.  Focused recruitment and other talent management strategies are being aligned to EE Plan.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371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Helvetica"/>
              </a:rPr>
              <a:t>Details of Board and Board Committees (consisting of Executive, Finance and Remuneration and Audit and Risk) as per Standard Constitution of SETA Regulations (Skills Development Act)</a:t>
            </a:r>
          </a:p>
          <a:p>
            <a:pPr lvl="0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Helvetica"/>
              </a:rPr>
              <a:t>Attendance at meetings and remuneration levels</a:t>
            </a:r>
          </a:p>
          <a:p>
            <a:pPr lvl="0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Helvetica"/>
              </a:rPr>
              <a:t>Internal Audit </a:t>
            </a:r>
          </a:p>
          <a:p>
            <a:pPr lvl="0">
              <a:defRPr/>
            </a:pPr>
            <a:r>
              <a:rPr lang="en-US" altLang="en-US" sz="1800" kern="0" dirty="0">
                <a:solidFill>
                  <a:srgbClr val="000000"/>
                </a:solidFill>
                <a:latin typeface="Helvetica"/>
              </a:rPr>
              <a:t>Risk Management</a:t>
            </a:r>
          </a:p>
          <a:p>
            <a:pPr>
              <a:defRPr/>
            </a:pPr>
            <a:r>
              <a:rPr lang="en-ZA" altLang="en-US" sz="1800" kern="0" dirty="0">
                <a:solidFill>
                  <a:srgbClr val="000000"/>
                </a:solidFill>
                <a:latin typeface="Helvetica"/>
              </a:rPr>
              <a:t>Corporate Governance Aspects – sound with no reports of </a:t>
            </a:r>
            <a:r>
              <a:rPr lang="en-ZA" altLang="en-US" sz="1800" kern="0" dirty="0" smtClean="0">
                <a:solidFill>
                  <a:srgbClr val="000000"/>
                </a:solidFill>
                <a:latin typeface="Helvetica"/>
              </a:rPr>
              <a:t>non-compliance (also refer to Administration Programme)</a:t>
            </a:r>
            <a:endParaRPr lang="en-US" altLang="en-US" sz="1800" kern="0" dirty="0">
              <a:solidFill>
                <a:srgbClr val="000000"/>
              </a:solidFill>
              <a:latin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 STRATEGIC PLAN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14464"/>
            <a:ext cx="8229600" cy="4943474"/>
          </a:xfrm>
        </p:spPr>
        <p:txBody>
          <a:bodyPr>
            <a:normAutofit fontScale="70000" lnSpcReduction="20000"/>
          </a:bodyPr>
          <a:lstStyle/>
          <a:p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Programme: </a:t>
            </a:r>
            <a:b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efficient and effective SETA that complies with legislation, policy and good corporate governance principles</a:t>
            </a:r>
          </a:p>
          <a:p>
            <a:pPr marL="0" indent="0">
              <a:buNone/>
            </a:pPr>
            <a:endParaRPr lang="en-ZA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Skills Planning Programme:</a:t>
            </a:r>
            <a:b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credible sector skills planning mechanism that identifies relevant skills priorities to meet the labour market demands for the banking and alternative banking sector</a:t>
            </a:r>
          </a:p>
          <a:p>
            <a:pPr marL="0" indent="0">
              <a:buNone/>
            </a:pPr>
            <a:endParaRPr lang="en-ZA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Programmes:</a:t>
            </a:r>
            <a:b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Responsive, sector-aligned skills development interventions addressing the objectives of the NSDS III and the identified skills priority actions in the sector skills plan to address occupational shortages and skills gaps</a:t>
            </a:r>
          </a:p>
          <a:p>
            <a:pPr marL="0" indent="0">
              <a:buNone/>
            </a:pPr>
            <a:endParaRPr lang="en-Z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Programme</a:t>
            </a:r>
            <a:b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of occupation based qualifications to support the supply of skills utilising a work based route to the acquisition of post-school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23924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SECTOR SKILLS PLANNING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42913" y="1332706"/>
            <a:ext cx="8377237" cy="56015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950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drivers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1: Digitisation and Technology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2: Changing Customer expectations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3: Cybercrime and Broader Financial Crime Risk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4: Disruptors in Banking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5: Economic and Political Uncertainty</a:t>
            </a:r>
          </a:p>
          <a:p>
            <a:pPr>
              <a:defRPr/>
            </a:pPr>
            <a:endParaRPr lang="en-ZA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ZA" sz="2400" b="1" dirty="0" smtClean="0">
                <a:solidFill>
                  <a:srgbClr val="950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Priority Actions</a:t>
            </a:r>
            <a:endParaRPr lang="en-US" sz="2400" b="1" dirty="0" smtClean="0">
              <a:solidFill>
                <a:srgbClr val="950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Priority Action 1: Technology, Digitisation and Analytics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Priority Action 2: Risk Management and Compliance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Priority Action 3: Management and Leadership Development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Priority action 4: Core banking products/services</a:t>
            </a:r>
          </a:p>
          <a:p>
            <a:pPr>
              <a:defRPr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Priority Action 5: Customer Relationship Management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950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2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D860-DBF8-7249-AD5A-98AC61B670DE}"/>
              </a:ext>
            </a:extLst>
          </p:cNvPr>
          <p:cNvSpPr txBox="1"/>
          <p:nvPr/>
        </p:nvSpPr>
        <p:spPr>
          <a:xfrm>
            <a:off x="0" y="2080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CFO’S REPORT</a:t>
            </a:r>
          </a:p>
          <a:p>
            <a:pPr algn="ctr">
              <a:lnSpc>
                <a:spcPct val="150000"/>
              </a:lnSpc>
            </a:pPr>
            <a:endParaRPr lang="en-US" sz="2400" spc="150" dirty="0" smtClean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z="2400" spc="150" dirty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OVERVIEW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Sound financial performance that mirrors attainment of performance targets.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9% increase in SDL – sector banks performing well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expenditure in line with mandate and legislation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20% increase in DG expenditure mainly within critical skills.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Maintained 97% claim ratio for mandatory grants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Admin expenditure R13 million below admin budget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expenditure increased by R7 million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Sound financial position 90% assets in cash and cash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equivalents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by commitments at 61%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years of clean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audits</a:t>
            </a:r>
          </a:p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 FUNDING MODEL (unchanged)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79914"/>
            <a:ext cx="3563664" cy="74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613" y="6219671"/>
            <a:ext cx="1160187" cy="3569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5117" y="6383146"/>
            <a:ext cx="0" cy="47485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28192" y="6633290"/>
            <a:ext cx="8714992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736385" y="3825471"/>
            <a:ext cx="1555750" cy="11207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prstClr val="white"/>
              </a:solidFill>
            </a:endParaRPr>
          </a:p>
          <a:p>
            <a:r>
              <a:rPr lang="en-US" sz="1600" b="1" dirty="0">
                <a:solidFill>
                  <a:prstClr val="white"/>
                </a:solidFill>
              </a:rPr>
              <a:t>  </a:t>
            </a:r>
            <a:r>
              <a:rPr lang="en-US" sz="1600" b="1" dirty="0" smtClean="0">
                <a:solidFill>
                  <a:prstClr val="white"/>
                </a:solidFill>
              </a:rPr>
              <a:t>BANKSETA </a:t>
            </a:r>
            <a:r>
              <a:rPr lang="en-US" sz="1200" b="1" dirty="0" smtClean="0">
                <a:solidFill>
                  <a:prstClr val="white"/>
                </a:solidFill>
              </a:rPr>
              <a:t>(80% of levies)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88588" y="1494906"/>
            <a:ext cx="2919412" cy="11049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ysClr val="windowText" lastClr="000000"/>
                </a:solidFill>
              </a:rPr>
              <a:t>Employers pay 1% SDL on total payroll and bonuses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09512" y="3991847"/>
            <a:ext cx="1454150" cy="44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NSF get 20%</a:t>
            </a:r>
          </a:p>
        </p:txBody>
      </p:sp>
      <p:sp>
        <p:nvSpPr>
          <p:cNvPr id="17" name="Oval 16"/>
          <p:cNvSpPr/>
          <p:nvPr/>
        </p:nvSpPr>
        <p:spPr>
          <a:xfrm>
            <a:off x="5142205" y="2897780"/>
            <a:ext cx="1835150" cy="944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prstClr val="white"/>
                </a:solidFill>
              </a:rPr>
              <a:t>SARS/DHET  </a:t>
            </a:r>
            <a:r>
              <a:rPr lang="en-US" sz="1200" b="1" dirty="0" smtClean="0">
                <a:solidFill>
                  <a:prstClr val="white"/>
                </a:solidFill>
              </a:rPr>
              <a:t>(levies </a:t>
            </a:r>
            <a:r>
              <a:rPr lang="en-US" sz="1200" b="1" dirty="0" err="1" smtClean="0">
                <a:solidFill>
                  <a:prstClr val="white"/>
                </a:solidFill>
              </a:rPr>
              <a:t>ringfenced</a:t>
            </a:r>
            <a:r>
              <a:rPr lang="en-US" sz="1200" b="1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492131" y="4629680"/>
            <a:ext cx="1692275" cy="884238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49.5% used to fund </a:t>
            </a:r>
            <a:r>
              <a:rPr lang="en-US" dirty="0" err="1">
                <a:solidFill>
                  <a:prstClr val="white"/>
                </a:solidFill>
              </a:rPr>
              <a:t>Discretionery</a:t>
            </a:r>
            <a:r>
              <a:rPr lang="en-US" dirty="0">
                <a:solidFill>
                  <a:prstClr val="white"/>
                </a:solidFill>
              </a:rPr>
              <a:t> Grants  in line with sector priorities and APP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1965584" y="5546044"/>
            <a:ext cx="1524000" cy="822325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20% Mandatory Grants back to Qualifying Employers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4047847" y="5453233"/>
            <a:ext cx="1538288" cy="830263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10% to fund Administration cost of the SETA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5678304" y="4644761"/>
            <a:ext cx="1585913" cy="854075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0.5% to Fund QCTO Costs to the QCTO</a:t>
            </a:r>
          </a:p>
        </p:txBody>
      </p:sp>
      <p:sp>
        <p:nvSpPr>
          <p:cNvPr id="22" name="Oval 21"/>
          <p:cNvSpPr/>
          <p:nvPr/>
        </p:nvSpPr>
        <p:spPr>
          <a:xfrm>
            <a:off x="557259" y="2368103"/>
            <a:ext cx="1654182" cy="868680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Other Contributions and donations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2211441" y="1998637"/>
            <a:ext cx="2080694" cy="846769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Investment income (on funds not immediately needed)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22684" y="2405000"/>
            <a:ext cx="1295156" cy="809355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Levy Penalties &amp; Interest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Straight Arrow Connector 24"/>
          <p:cNvCxnSpPr>
            <a:endCxn id="17" idx="7"/>
          </p:cNvCxnSpPr>
          <p:nvPr/>
        </p:nvCxnSpPr>
        <p:spPr>
          <a:xfrm flipH="1">
            <a:off x="6708604" y="2952916"/>
            <a:ext cx="414080" cy="83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57642" y="4761142"/>
            <a:ext cx="5787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90184" y="4967006"/>
            <a:ext cx="239887" cy="558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86518" y="4946246"/>
            <a:ext cx="322729" cy="441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7263" y="4761142"/>
            <a:ext cx="1321041" cy="381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13647" y="3236783"/>
            <a:ext cx="1296480" cy="605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82471" y="2877532"/>
            <a:ext cx="0" cy="938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59780" y="2599806"/>
            <a:ext cx="0" cy="277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5"/>
          </p:cNvCxnSpPr>
          <p:nvPr/>
        </p:nvCxnSpPr>
        <p:spPr>
          <a:xfrm>
            <a:off x="6708604" y="3704014"/>
            <a:ext cx="414080" cy="237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56323" y="3704014"/>
            <a:ext cx="1122415" cy="198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FINANCIAL PERFORMANCE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438612"/>
            <a:ext cx="7920037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SDL, PENALTIES AND INTEREST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1" y="1519574"/>
            <a:ext cx="77724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TRENDS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/>
          </p:nvPr>
        </p:nvGraphicFramePr>
        <p:xfrm>
          <a:off x="635000" y="1438612"/>
          <a:ext cx="7948613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5" imgW="7955970" imgH="4791871" progId="Excel.Chart.8">
                  <p:embed/>
                </p:oleObj>
              </mc:Choice>
              <mc:Fallback>
                <p:oleObj name="Chart" r:id="rId5" imgW="7955970" imgH="47918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38612"/>
                        <a:ext cx="7948613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3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59B0D-E2E5-C743-BD3D-0D6BEFC4EBE3}"/>
              </a:ext>
            </a:extLst>
          </p:cNvPr>
          <p:cNvSpPr/>
          <p:nvPr/>
        </p:nvSpPr>
        <p:spPr>
          <a:xfrm>
            <a:off x="444616" y="1484743"/>
            <a:ext cx="8430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Opening and 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Apologies						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Minutes of the previous AGM and matters arising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Chairperson’s Report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CEO’s </a:t>
            </a: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CFO’s Report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Approval of </a:t>
            </a:r>
            <a:r>
              <a:rPr lang="en-Z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2017/18 </a:t>
            </a: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 Financial Statements and Annual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Approval of </a:t>
            </a:r>
            <a:r>
              <a:rPr lang="en-Z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 </a:t>
            </a: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Plan and Planned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BANKSETA Board Members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Closure</a:t>
            </a:r>
            <a:endParaRPr lang="en-Z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GRANT SPLIT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62425"/>
            <a:ext cx="78454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FINANCIAL POSITION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96514"/>
            <a:ext cx="805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FINANCIAL POSITION (CONTINUED)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38612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1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D860-DBF8-7249-AD5A-98AC61B670DE}"/>
              </a:ext>
            </a:extLst>
          </p:cNvPr>
          <p:cNvSpPr txBox="1"/>
          <p:nvPr/>
        </p:nvSpPr>
        <p:spPr>
          <a:xfrm>
            <a:off x="0" y="2080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prstClr val="white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2019/20 PROPOSED BUDGET</a:t>
            </a:r>
          </a:p>
          <a:p>
            <a:pPr algn="ctr">
              <a:lnSpc>
                <a:spcPct val="150000"/>
              </a:lnSpc>
            </a:pPr>
            <a:endParaRPr lang="en-US" sz="2400" spc="150" dirty="0" smtClean="0">
              <a:solidFill>
                <a:prstClr val="white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spc="150" dirty="0" smtClean="0">
                <a:solidFill>
                  <a:prstClr val="white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z="2400" spc="150" dirty="0">
              <a:solidFill>
                <a:prstClr val="white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 PROPOSED BUDGET OVERVIEW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1"/>
            <a:ext cx="7772400" cy="47220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entities set budget six months before year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end, therefore budget proposal has been approved by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board.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Last year under current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No change in funding model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Inflation estimated at 5%.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Levy growth kept at inflation levels to reflect salary increases. No employment growth factored in.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inflation at 5%.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97% claim ratio for mandatory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DG fund showed minimal growth as it has already surpassed 49.5% in prior year.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surpluses from 2018/19 will be added to DG budget for 2019/20.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Treasury has approved BANKSETA plan to budget for a R30 million deficit and therefore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R30 million of reserves.</a:t>
            </a:r>
          </a:p>
          <a:p>
            <a:pPr marL="0" indent="0">
              <a:buFontTx/>
              <a:buNone/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PROPOSED BUDGET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67855" y="1322388"/>
          <a:ext cx="8340436" cy="526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5" imgW="7612486" imgH="4213726" progId="Excel.Sheet.12">
                  <p:embed/>
                </p:oleObj>
              </mc:Choice>
              <mc:Fallback>
                <p:oleObj name="Worksheet" r:id="rId5" imgW="7612486" imgH="42137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855" y="1322388"/>
                        <a:ext cx="8340436" cy="5263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2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 PROPOSED</a:t>
            </a:r>
          </a:p>
          <a:p>
            <a:pPr algn="ctr"/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GRANT SPLIT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7213" y="1438612"/>
            <a:ext cx="7772400" cy="4267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Z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613330"/>
            <a:ext cx="7950922" cy="460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7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D860-DBF8-7249-AD5A-98AC61B670DE}"/>
              </a:ext>
            </a:extLst>
          </p:cNvPr>
          <p:cNvSpPr txBox="1"/>
          <p:nvPr/>
        </p:nvSpPr>
        <p:spPr>
          <a:xfrm>
            <a:off x="0" y="2080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BANKSETA BOARD MEMBERS</a:t>
            </a:r>
          </a:p>
          <a:p>
            <a:pPr algn="ctr">
              <a:lnSpc>
                <a:spcPct val="150000"/>
              </a:lnSpc>
            </a:pPr>
            <a:endParaRPr lang="en-US" sz="2400" spc="150" dirty="0" smtClean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z="2400" spc="150" dirty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MEMBERS (1/04/2018-31/03/2020)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1463" y="1385888"/>
            <a:ext cx="8415337" cy="4957762"/>
          </a:xfrm>
        </p:spPr>
        <p:txBody>
          <a:bodyPr>
            <a:normAutofit fontScale="70000" lnSpcReduction="20000"/>
          </a:bodyPr>
          <a:lstStyle/>
          <a:p>
            <a:pPr marL="271463" indent="-271463" defTabSz="457200">
              <a:spcBef>
                <a:spcPts val="0"/>
              </a:spcBef>
              <a:buNone/>
              <a:defRPr/>
            </a:pPr>
            <a:r>
              <a:rPr lang="en-GB" b="1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Chair:</a:t>
            </a:r>
            <a:endParaRPr lang="en-GB" dirty="0" smtClean="0">
              <a:solidFill>
                <a:srgbClr val="AD0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>
              <a:spcBef>
                <a:spcPts val="0"/>
              </a:spcBef>
              <a:defRPr/>
            </a:pP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Nosipho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Mia Makhanya 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b="1" kern="1200" dirty="0" smtClean="0">
              <a:solidFill>
                <a:srgbClr val="AD0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b="1" kern="1200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</a:t>
            </a:r>
            <a:r>
              <a:rPr lang="en-GB" b="1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 Labour:</a:t>
            </a:r>
            <a:endParaRPr lang="en-GB" kern="1200" dirty="0" smtClean="0">
              <a:solidFill>
                <a:srgbClr val="AD0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Joe Kokela (</a:t>
            </a:r>
            <a:r>
              <a:rPr lang="en-GB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71463" indent="-271463" defTabSz="457200">
              <a:spcBef>
                <a:spcPts val="0"/>
              </a:spcBef>
              <a:defRPr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Malesela Moses Lekota (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457200">
              <a:spcBef>
                <a:spcPts val="0"/>
              </a:spcBef>
              <a:buNone/>
              <a:defRPr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Samantha Anthony (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David Cedras (</a:t>
            </a:r>
            <a:r>
              <a:rPr lang="en-GB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Noxolo Jonas (</a:t>
            </a:r>
            <a:r>
              <a:rPr lang="en-GB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Lebo Selepe (</a:t>
            </a:r>
            <a:r>
              <a:rPr lang="en-GB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Sasbo</a:t>
            </a: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b="1" kern="1200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Organised Employers:</a:t>
            </a:r>
            <a:endParaRPr lang="en-GB" kern="1200" dirty="0" smtClean="0">
              <a:solidFill>
                <a:srgbClr val="AD0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Lucy Voss-Price (South African Reserve Bank)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Dean Retief (Nedbank)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Myen Moodley (Standard Bank)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Israel Noko (MFSA)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Vasinthee Moodley (FirstRand Bank) 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Vacancy (Absa)</a:t>
            </a: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</a:t>
            </a:r>
            <a:r>
              <a:rPr lang="en-GB" b="1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Community:</a:t>
            </a:r>
            <a:endParaRPr lang="en-GB" dirty="0">
              <a:solidFill>
                <a:srgbClr val="AD0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>
              <a:spcBef>
                <a:spcPts val="0"/>
              </a:spcBef>
              <a:buNone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Malesela 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Maleka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>
              <a:spcBef>
                <a:spcPts val="0"/>
              </a:spcBef>
              <a:buNone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 Padi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1C27D-758F-764E-AFC8-71BA8AC0437B}"/>
              </a:ext>
            </a:extLst>
          </p:cNvPr>
          <p:cNvSpPr/>
          <p:nvPr/>
        </p:nvSpPr>
        <p:spPr>
          <a:xfrm>
            <a:off x="0" y="6308520"/>
            <a:ext cx="9144000" cy="549479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BBDAD-BBEB-A148-904F-FC95565B3642}"/>
              </a:ext>
            </a:extLst>
          </p:cNvPr>
          <p:cNvSpPr txBox="1"/>
          <p:nvPr/>
        </p:nvSpPr>
        <p:spPr>
          <a:xfrm>
            <a:off x="0" y="1392572"/>
            <a:ext cx="9144000" cy="658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1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endParaRPr lang="en-US" sz="2800" b="1" spc="1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AA967-0344-884D-9C30-C18445EA7585}"/>
              </a:ext>
            </a:extLst>
          </p:cNvPr>
          <p:cNvSpPr/>
          <p:nvPr/>
        </p:nvSpPr>
        <p:spPr>
          <a:xfrm>
            <a:off x="0" y="5580587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SKILLS DEVELOPMENT IN THE BANKING AND ALTERNATIVE BANKING SECTOR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251D-6591-CD4B-AF02-63C9EB65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03" y="6468959"/>
            <a:ext cx="2171700" cy="21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2721F-4E4E-1F4E-A792-2F2E4CF3B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633" y="6468959"/>
            <a:ext cx="37211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D860-DBF8-7249-AD5A-98AC61B670DE}"/>
              </a:ext>
            </a:extLst>
          </p:cNvPr>
          <p:cNvSpPr txBox="1"/>
          <p:nvPr/>
        </p:nvSpPr>
        <p:spPr>
          <a:xfrm>
            <a:off x="0" y="2080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CHAIRPERSON’S REPORT</a:t>
            </a:r>
          </a:p>
          <a:p>
            <a:pPr algn="ctr">
              <a:lnSpc>
                <a:spcPct val="150000"/>
              </a:lnSpc>
            </a:pPr>
            <a:endParaRPr lang="en-US" sz="2400" spc="150" dirty="0" smtClean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z="2400" spc="150" dirty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1C27D-758F-764E-AFC8-71BA8AC0437B}"/>
              </a:ext>
            </a:extLst>
          </p:cNvPr>
          <p:cNvSpPr/>
          <p:nvPr/>
        </p:nvSpPr>
        <p:spPr>
          <a:xfrm>
            <a:off x="0" y="6308520"/>
            <a:ext cx="9144000" cy="549479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BBDAD-BBEB-A148-904F-FC95565B3642}"/>
              </a:ext>
            </a:extLst>
          </p:cNvPr>
          <p:cNvSpPr txBox="1"/>
          <p:nvPr/>
        </p:nvSpPr>
        <p:spPr>
          <a:xfrm>
            <a:off x="0" y="1392572"/>
            <a:ext cx="9144000" cy="6588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AA967-0344-884D-9C30-C18445EA7585}"/>
              </a:ext>
            </a:extLst>
          </p:cNvPr>
          <p:cNvSpPr/>
          <p:nvPr/>
        </p:nvSpPr>
        <p:spPr>
          <a:xfrm>
            <a:off x="0" y="5580587"/>
            <a:ext cx="914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SKILLS DEVELOPMENT IN THE BANKING AND ALTERNATIVE BANKING SECTOR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251D-6591-CD4B-AF02-63C9EB65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03" y="6468959"/>
            <a:ext cx="2171700" cy="21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2721F-4E4E-1F4E-A792-2F2E4CF3B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633" y="6468959"/>
            <a:ext cx="37211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AD860-DBF8-7249-AD5A-98AC61B670DE}"/>
              </a:ext>
            </a:extLst>
          </p:cNvPr>
          <p:cNvSpPr txBox="1"/>
          <p:nvPr/>
        </p:nvSpPr>
        <p:spPr>
          <a:xfrm>
            <a:off x="0" y="208047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CEO’S REPORT</a:t>
            </a:r>
          </a:p>
          <a:p>
            <a:pPr algn="ctr">
              <a:lnSpc>
                <a:spcPct val="150000"/>
              </a:lnSpc>
            </a:pPr>
            <a:endParaRPr lang="en-US" sz="2400" spc="150" dirty="0" smtClean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spc="150" dirty="0" smtClean="0">
                <a:solidFill>
                  <a:schemeClr val="bg1"/>
                </a:solidFill>
                <a:effectLst>
                  <a:outerShdw blurRad="50800" dist="38100" dir="168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November 2018</a:t>
            </a:r>
            <a:endParaRPr lang="en-US" sz="2400" spc="150" dirty="0">
              <a:solidFill>
                <a:schemeClr val="bg1"/>
              </a:solidFill>
              <a:effectLst>
                <a:outerShdw blurRad="50800" dist="38100" dir="1680000" algn="tl" rotWithShape="0">
                  <a:prstClr val="black">
                    <a:alpha val="3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7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AND MISSION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2014331"/>
            <a:ext cx="8229600" cy="30781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1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 algn="just"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excellence and innovation for skills development in the broader banking and microfinance sector.</a:t>
            </a:r>
          </a:p>
          <a:p>
            <a:pPr>
              <a:defRPr/>
            </a:pPr>
            <a:endParaRPr lang="en-US" sz="2000" dirty="0" smtClean="0">
              <a:solidFill>
                <a:srgbClr val="950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 smtClean="0">
                <a:solidFill>
                  <a:srgbClr val="AD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 algn="just"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support transformation and people development and through partnerships to enable stakeholders to advance the national and global position of the broader banking and microfinance industry.</a:t>
            </a:r>
          </a:p>
          <a:p>
            <a:pPr algn="ctr">
              <a:defRPr/>
            </a:pPr>
            <a:endParaRPr lang="en-US" sz="2000" dirty="0" smtClean="0">
              <a:solidFill>
                <a:srgbClr val="950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terms of the Skills Development Act, 97 of 1998, BANKSETA was established on 20 March 2000 for a five year period ending March 2005.   This was extended for another five years on 03 March 2005.  </a:t>
            </a:r>
          </a:p>
          <a:p>
            <a:pPr marL="0" indent="0" algn="just">
              <a:buFontTx/>
              <a:buNone/>
            </a:pP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to the move to the Department of Higher Education and Training in 2010, the Minister of Higher Education and Training further announced on 9 November 2010 that the BANKSETA be re-established for an additional five years until 2016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from there has been re-established until 31 March 2020,</a:t>
            </a:r>
          </a:p>
          <a:p>
            <a:pPr marL="0" indent="0" algn="just">
              <a:buFontTx/>
              <a:buNone/>
            </a:pP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Government Gazettes have been publishing seeking consultation on the proposed SETA landscape (National Skills Development Plan) and the proposed mergers between SETAs beyond 31 March 2020.  </a:t>
            </a:r>
          </a:p>
          <a:p>
            <a:pPr marL="0" indent="0" algn="just">
              <a:buFontTx/>
              <a:buNone/>
            </a:pPr>
            <a:endParaRPr lang="en-Z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590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and implement a sector skills plan</a:t>
            </a:r>
          </a:p>
          <a:p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Promote learning programmes and register agreements for learning programmes</a:t>
            </a:r>
          </a:p>
          <a:p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Liaise with the QCTO regarding occupational qualifications </a:t>
            </a:r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perform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functions delegated to it by the QCTO </a:t>
            </a:r>
          </a:p>
          <a:p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Collect and disburse skills development levies allocated to it in terms of the SDA</a:t>
            </a:r>
          </a:p>
          <a:p>
            <a:endParaRPr lang="en-Z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Liaise with the National Skills Authority on the national skills development policy, the national skills development strategy, and its sector skills plan  </a:t>
            </a:r>
          </a:p>
        </p:txBody>
      </p:sp>
    </p:spTree>
    <p:extLst>
      <p:ext uri="{BB962C8B-B14F-4D97-AF65-F5344CB8AC3E}">
        <p14:creationId xmlns:p14="http://schemas.microsoft.com/office/powerpoint/2010/main" val="42403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(CONTINUED)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to the Director-General budgets, plans and reports as required</a:t>
            </a:r>
          </a:p>
          <a:p>
            <a:endParaRPr lang="en-Z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Liaise with appropriate bodies in placement opportunities and between education and skills development providers and the labour market</a:t>
            </a:r>
          </a:p>
          <a:p>
            <a:endParaRPr lang="en-Z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Liaise with the skills development forums established in each province </a:t>
            </a:r>
          </a:p>
          <a:p>
            <a:endParaRPr lang="en-Z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Appoint staff necessary for the performance of its functions  </a:t>
            </a:r>
          </a:p>
          <a:p>
            <a:endParaRPr lang="en-Z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any other duties imposed by the SDA </a:t>
            </a:r>
            <a:r>
              <a:rPr lang="en-Z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the SDLA</a:t>
            </a:r>
          </a:p>
        </p:txBody>
      </p:sp>
    </p:spTree>
    <p:extLst>
      <p:ext uri="{BB962C8B-B14F-4D97-AF65-F5344CB8AC3E}">
        <p14:creationId xmlns:p14="http://schemas.microsoft.com/office/powerpoint/2010/main" val="39204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DD31F-D661-A848-9A99-35082DB0E912}"/>
              </a:ext>
            </a:extLst>
          </p:cNvPr>
          <p:cNvSpPr/>
          <p:nvPr/>
        </p:nvSpPr>
        <p:spPr>
          <a:xfrm>
            <a:off x="1" y="0"/>
            <a:ext cx="9144000" cy="1249960"/>
          </a:xfrm>
          <a:prstGeom prst="rect">
            <a:avLst/>
          </a:prstGeom>
          <a:solidFill>
            <a:srgbClr val="B2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4FCAF-9EE2-6F4E-BB10-18C959D8E510}"/>
              </a:ext>
            </a:extLst>
          </p:cNvPr>
          <p:cNvSpPr txBox="1"/>
          <p:nvPr/>
        </p:nvSpPr>
        <p:spPr>
          <a:xfrm>
            <a:off x="1" y="363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INFORMATION</a:t>
            </a:r>
            <a:endParaRPr lang="en-US" sz="28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21917"/>
              </p:ext>
            </p:extLst>
          </p:nvPr>
        </p:nvGraphicFramePr>
        <p:xfrm>
          <a:off x="457200" y="1600200"/>
          <a:ext cx="7558088" cy="439915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53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07">
                <a:tc>
                  <a:txBody>
                    <a:bodyPr/>
                    <a:lstStyle/>
                    <a:p>
                      <a:pPr algn="l" fontAlgn="ctr"/>
                      <a:r>
                        <a:rPr lang="en-ZA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NSDS</a:t>
                      </a:r>
                      <a:r>
                        <a:rPr lang="en-ZA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Goals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Employers Submitting WSPs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ZA" sz="2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Entered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Unemployed Completed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Entered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Employed Completed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ZA" sz="2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SETA / TVET / University partnerships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Lecturer </a:t>
                      </a:r>
                      <a:r>
                        <a:rPr lang="en-ZA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</a:t>
                      </a:r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and Science support entered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and science support Completed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Co-operative, NGO and SME Support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ZA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Guidance Events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Development Projects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1148</Words>
  <Application>Microsoft Office PowerPoint</Application>
  <PresentationFormat>On-screen Show (4:3)</PresentationFormat>
  <Paragraphs>228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Office Theme</vt:lpstr>
      <vt:lpstr>Chart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Lentheng Letsholo</cp:lastModifiedBy>
  <cp:revision>25</cp:revision>
  <dcterms:created xsi:type="dcterms:W3CDTF">2018-10-22T06:56:30Z</dcterms:created>
  <dcterms:modified xsi:type="dcterms:W3CDTF">2020-05-28T08:56:37Z</dcterms:modified>
</cp:coreProperties>
</file>