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charts/chart68.xml" ContentType="application/vnd.openxmlformats-officedocument.drawingml.chart+xml"/>
  <Override PartName="/ppt/theme/themeOverride104.xml" ContentType="application/vnd.openxmlformats-officedocument.themeOverride+xml"/>
  <Override PartName="/ppt/theme/themeOverride151.xml" ContentType="application/vnd.openxmlformats-officedocument.themeOverride+xml"/>
  <Override PartName="/ppt/slides/slide120.xml" ContentType="application/vnd.openxmlformats-officedocument.presentationml.slide+xml"/>
  <Override PartName="/ppt/charts/chart46.xml" ContentType="application/vnd.openxmlformats-officedocument.drawingml.chart+xml"/>
  <Override PartName="/ppt/charts/chart93.xml" ContentType="application/vnd.openxmlformats-officedocument.drawingml.char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charts/chart24.xml" ContentType="application/vnd.openxmlformats-officedocument.drawingml.chart+xml"/>
  <Override PartName="/ppt/charts/chart71.xml" ContentType="application/vnd.openxmlformats-officedocument.drawingml.chart+xml"/>
  <Override PartName="/ppt/charts/chart108.xml" ContentType="application/vnd.openxmlformats-officedocument.drawingml.chart+xml"/>
  <Override PartName="/ppt/charts/chart155.xml" ContentType="application/vnd.openxmlformats-officedocument.drawingml.chart+xml"/>
  <Override PartName="/ppt/theme/themeOverride39.xml" ContentType="application/vnd.openxmlformats-officedocument.themeOverride+xml"/>
  <Override PartName="/ppt/theme/themeOverride86.xml" ContentType="application/vnd.openxmlformats-officedocument.themeOverride+xml"/>
  <Override PartName="/ppt/charts/chart133.xml" ContentType="application/vnd.openxmlformats-officedocument.drawingml.chart+xml"/>
  <Override PartName="/ppt/slides/slide158.xml" ContentType="application/vnd.openxmlformats-officedocument.presentationml.slide+xml"/>
  <Override PartName="/ppt/theme/themeOverride17.xml" ContentType="application/vnd.openxmlformats-officedocument.themeOverride+xml"/>
  <Override PartName="/ppt/theme/themeOverride64.xml" ContentType="application/vnd.openxmlformats-officedocument.themeOverride+xml"/>
  <Override PartName="/ppt/theme/themeOverride167.xml" ContentType="application/vnd.openxmlformats-officedocument.themeOverride+xml"/>
  <Override PartName="/ppt/slides/slide136.xml" ContentType="application/vnd.openxmlformats-officedocument.presentationml.slide+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charts/chart111.xml" ContentType="application/vnd.openxmlformats-officedocument.drawingml.chart+xml"/>
  <Override PartName="/ppt/theme/themeOverride145.xml" ContentType="application/vnd.openxmlformats-officedocument.themeOverride+xml"/>
  <Override PartName="/ppt/slides/slide88.xml" ContentType="application/vnd.openxmlformats-officedocument.presentationml.slide+xml"/>
  <Override PartName="/ppt/theme/themeOverride42.xml" ContentType="application/vnd.openxmlformats-officedocument.themeOverr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theme/themeOverride20.xml" ContentType="application/vnd.openxmlformats-officedocument.themeOverride+xml"/>
  <Override PartName="/ppt/charts/chart87.xml" ContentType="application/vnd.openxmlformats-officedocument.drawingml.chart+xml"/>
  <Override PartName="/ppt/theme/themeOverride123.xml" ContentType="application/vnd.openxmlformats-officedocument.themeOverride+xml"/>
  <Override PartName="/ppt/theme/theme2.xml" ContentType="application/vnd.openxmlformats-officedocument.theme+xml"/>
  <Override PartName="/ppt/theme/themeOverride6.xml" ContentType="application/vnd.openxmlformats-officedocument.themeOverride+xml"/>
  <Override PartName="/ppt/charts/chart18.xml" ContentType="application/vnd.openxmlformats-officedocument.drawingml.chart+xml"/>
  <Override PartName="/ppt/charts/chart65.xml" ContentType="application/vnd.openxmlformats-officedocument.drawingml.chart+xml"/>
  <Override PartName="/ppt/theme/themeOverride101.xml" ContentType="application/vnd.openxmlformats-officedocument.themeOverride+xml"/>
  <Override PartName="/ppt/charts/chart149.xml" ContentType="application/vnd.openxmlformats-officedocument.drawingml.chart+xml"/>
  <Override PartName="/ppt/slides/slide44.xml" ContentType="application/vnd.openxmlformats-officedocument.presentationml.slide+xml"/>
  <Override PartName="/ppt/slides/slide91.xml" ContentType="application/vnd.openxmlformats-officedocument.presentationml.slide+xml"/>
  <Override PartName="/ppt/slides/slide22.xml" ContentType="application/vnd.openxmlformats-officedocument.presentationml.slide+xml"/>
  <Override PartName="/ppt/charts/chart43.xml" ContentType="application/vnd.openxmlformats-officedocument.drawingml.chart+xml"/>
  <Override PartName="/ppt/charts/chart90.xml" ContentType="application/vnd.openxmlformats-officedocument.drawingml.chart+xml"/>
  <Override PartName="/ppt/charts/chart127.xml" ContentType="application/vnd.openxmlformats-officedocument.drawingml.chart+xml"/>
  <Override PartName="/ppt/charts/chart21.xml" ContentType="application/vnd.openxmlformats-officedocument.drawingml.chart+xml"/>
  <Override PartName="/ppt/theme/themeOverride58.xml" ContentType="application/vnd.openxmlformats-officedocument.themeOverride+xml"/>
  <Override PartName="/ppt/charts/chart105.xml" ContentType="application/vnd.openxmlformats-officedocument.drawingml.chart+xml"/>
  <Override PartName="/ppt/charts/chart152.xml" ContentType="application/vnd.openxmlformats-officedocument.drawingml.chart+xml"/>
  <Override PartName="/ppt/theme/themeOverride36.xml" ContentType="application/vnd.openxmlformats-officedocument.themeOverride+xml"/>
  <Override PartName="/ppt/theme/themeOverride83.xml" ContentType="application/vnd.openxmlformats-officedocument.themeOverride+xml"/>
  <Override PartName="/ppt/theme/themeOverride139.xml" ContentType="application/vnd.openxmlformats-officedocument.themeOverride+xml"/>
  <Override PartName="/ppt/slides/slide108.xml" ContentType="application/vnd.openxmlformats-officedocument.presentationml.slide+xml"/>
  <Override PartName="/ppt/slides/slide155.xml" ContentType="application/vnd.openxmlformats-officedocument.presentationml.slide+xml"/>
  <Override PartName="/ppt/theme/themeOverride117.xml" ContentType="application/vnd.openxmlformats-officedocument.themeOverride+xml"/>
  <Override PartName="/ppt/charts/chart130.xml" ContentType="application/vnd.openxmlformats-officedocument.drawingml.chart+xml"/>
  <Override PartName="/ppt/theme/themeOverride164.xml" ContentType="application/vnd.openxmlformats-officedocument.themeOverride+xml"/>
  <Override PartName="/ppt/theme/themeOverride14.xml" ContentType="application/vnd.openxmlformats-officedocument.themeOverride+xml"/>
  <Override PartName="/ppt/charts/chart59.xml" ContentType="application/vnd.openxmlformats-officedocument.drawingml.chart+xml"/>
  <Override PartName="/ppt/theme/themeOverride61.xml" ContentType="application/vnd.openxmlformats-officedocument.themeOverr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diagrams/colors1.xml" ContentType="application/vnd.openxmlformats-officedocument.drawingml.diagramColors+xml"/>
  <Override PartName="/ppt/theme/themeOverride142.xml" ContentType="application/vnd.openxmlformats-officedocument.themeOverride+xml"/>
  <Override PartName="/ppt/slides/slide111.xml" ContentType="application/vnd.openxmlformats-officedocument.presentationml.slide+xml"/>
  <Override PartName="/ppt/charts/chart37.xml" ContentType="application/vnd.openxmlformats-officedocument.drawingml.chart+xml"/>
  <Override PartName="/ppt/charts/chart84.xml" ContentType="application/vnd.openxmlformats-officedocument.drawingml.chart+xml"/>
  <Override PartName="/ppt/theme/themeOverride120.xml" ContentType="application/vnd.openxmlformats-officedocument.themeOverride+xml"/>
  <Override PartName="/ppt/slides/slide16.xml" ContentType="application/vnd.openxmlformats-officedocument.presentationml.slide+xml"/>
  <Override PartName="/ppt/slides/slide63.xml" ContentType="application/vnd.openxmlformats-officedocument.presentationml.slide+xml"/>
  <Override PartName="/ppt/theme/themeOverride3.xml" ContentType="application/vnd.openxmlformats-officedocument.themeOverride+xml"/>
  <Override PartName="/ppt/theme/themeOverride99.xml" ContentType="application/vnd.openxmlformats-officedocument.themeOverride+xml"/>
  <Override PartName="/ppt/slides/slide41.xml" ContentType="application/vnd.openxmlformats-officedocument.presentationml.slide+xml"/>
  <Override PartName="/ppt/charts/chart15.xml" ContentType="application/vnd.openxmlformats-officedocument.drawingml.chart+xml"/>
  <Override PartName="/ppt/charts/chart62.xml" ContentType="application/vnd.openxmlformats-officedocument.drawingml.chart+xml"/>
  <Override PartName="/ppt/charts/chart146.xml" ContentType="application/vnd.openxmlformats-officedocument.drawingml.chart+xml"/>
  <Override PartName="/ppt/slides/slide149.xml" ContentType="application/vnd.openxmlformats-officedocument.presentationml.slide+xml"/>
  <Override PartName="/ppt/charts/chart40.xml" ContentType="application/vnd.openxmlformats-officedocument.drawingml.chart+xml"/>
  <Override PartName="/ppt/theme/themeOverride77.xml" ContentType="application/vnd.openxmlformats-officedocument.themeOverride+xml"/>
  <Override PartName="/ppt/charts/chart124.xml" ContentType="application/vnd.openxmlformats-officedocument.drawingml.chart+xml"/>
  <Override PartName="/ppt/theme/themeOverride55.xml" ContentType="application/vnd.openxmlformats-officedocument.themeOverride+xml"/>
  <Override PartName="/ppt/theme/themeOverride158.xml" ContentType="application/vnd.openxmlformats-officedocument.themeOverride+xml"/>
  <Override PartName="/ppt/slides/slide79.xml" ContentType="application/vnd.openxmlformats-officedocument.presentationml.slide+xml"/>
  <Override PartName="/ppt/slides/slide127.xml" ContentType="application/vnd.openxmlformats-officedocument.presentationml.slide+xml"/>
  <Override PartName="/ppt/charts/chart102.xml" ContentType="application/vnd.openxmlformats-officedocument.drawingml.chart+xml"/>
  <Override PartName="/ppt/theme/themeOverride136.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theme/themeOverride33.xml" ContentType="application/vnd.openxmlformats-officedocument.themeOverride+xml"/>
  <Override PartName="/ppt/charts/chart78.xml" ContentType="application/vnd.openxmlformats-officedocument.drawingml.chart+xml"/>
  <Override PartName="/ppt/theme/themeOverride80.xml" ContentType="application/vnd.openxmlformats-officedocument.themeOverride+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theme/themeOverride11.xml" ContentType="application/vnd.openxmlformats-officedocument.themeOverride+xml"/>
  <Override PartName="/ppt/theme/themeOverride114.xml" ContentType="application/vnd.openxmlformats-officedocument.themeOverride+xml"/>
  <Override PartName="/ppt/theme/themeOverride161.xml" ContentType="application/vnd.openxmlformats-officedocument.themeOverride+xml"/>
  <Override PartName="/ppt/slides/slide130.xml" ContentType="application/vnd.openxmlformats-officedocument.presentationml.slide+xml"/>
  <Override PartName="/ppt/charts/chart56.xml" ContentType="application/vnd.openxmlformats-officedocument.drawingml.chart+xml"/>
  <Override PartName="/ppt/slides/slide35.xml" ContentType="application/vnd.openxmlformats-officedocument.presentationml.slide+xml"/>
  <Override PartName="/ppt/slides/slide82.xml" ContentType="application/vnd.openxmlformats-officedocument.presentationml.slide+xml"/>
  <Override PartName="/ppt/charts/chart34.xml" ContentType="application/vnd.openxmlformats-officedocument.drawingml.chart+xml"/>
  <Override PartName="/ppt/charts/chart81.xml" ContentType="application/vnd.openxmlformats-officedocument.drawingml.chart+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charts/chart70.xml" ContentType="application/vnd.openxmlformats-officedocument.drawingml.chart+xml"/>
  <Override PartName="/ppt/charts/chart107.xml" ContentType="application/vnd.openxmlformats-officedocument.drawingml.chart+xml"/>
  <Override PartName="/ppt/charts/chart118.xml" ContentType="application/vnd.openxmlformats-officedocument.drawingml.chart+xml"/>
  <Override PartName="/ppt/charts/chart154.xml" ContentType="application/vnd.openxmlformats-officedocument.drawingml.chart+xml"/>
  <Override PartName="/ppt/charts/chart165.xml" ContentType="application/vnd.openxmlformats-officedocument.drawingml.chart+xml"/>
  <Override PartName="/ppt/slideLayouts/slideLayout12.xml" ContentType="application/vnd.openxmlformats-officedocument.presentationml.slideLayout+xml"/>
  <Override PartName="/ppt/charts/chart12.xml" ContentType="application/vnd.openxmlformats-officedocument.drawingml.chart+xml"/>
  <Override PartName="/ppt/theme/themeOverride38.xml" ContentType="application/vnd.openxmlformats-officedocument.themeOverride+xml"/>
  <Override PartName="/ppt/theme/themeOverride49.xml" ContentType="application/vnd.openxmlformats-officedocument.themeOverride+xml"/>
  <Override PartName="/ppt/theme/themeOverride85.xml" ContentType="application/vnd.openxmlformats-officedocument.themeOverride+xml"/>
  <Override PartName="/ppt/theme/themeOverride96.xml" ContentType="application/vnd.openxmlformats-officedocument.themeOverride+xml"/>
  <Override PartName="/ppt/charts/chart143.xml" ContentType="application/vnd.openxmlformats-officedocument.drawingml.chart+xml"/>
  <Override PartName="/ppt/slides/slide157.xml" ContentType="application/vnd.openxmlformats-officedocument.presentationml.slide+xml"/>
  <Override PartName="/ppt/theme/themeOverride27.xml" ContentType="application/vnd.openxmlformats-officedocument.themeOverride+xml"/>
  <Override PartName="/ppt/theme/themeOverride74.xml" ContentType="application/vnd.openxmlformats-officedocument.themeOverride+xml"/>
  <Override PartName="/ppt/theme/themeOverride119.xml" ContentType="application/vnd.openxmlformats-officedocument.themeOverride+xml"/>
  <Override PartName="/ppt/charts/chart132.xml" ContentType="application/vnd.openxmlformats-officedocument.drawingml.chart+xml"/>
  <Override PartName="/ppt/theme/themeOverride166.xml" ContentType="application/vnd.openxmlformats-officedocument.themeOverride+xml"/>
  <Override PartName="/ppt/slides/slide98.xml" ContentType="application/vnd.openxmlformats-officedocument.presentationml.slide+xml"/>
  <Override PartName="/ppt/slides/slide146.xml" ContentType="application/vnd.openxmlformats-officedocument.presentationml.slide+xml"/>
  <Override PartName="/ppt/theme/themeOverride16.xml" ContentType="application/vnd.openxmlformats-officedocument.themeOverride+xml"/>
  <Override PartName="/ppt/theme/themeOverride63.xml" ContentType="application/vnd.openxmlformats-officedocument.themeOverride+xml"/>
  <Override PartName="/ppt/theme/themeOverride108.xml" ContentType="application/vnd.openxmlformats-officedocument.themeOverride+xml"/>
  <Override PartName="/ppt/charts/chart110.xml" ContentType="application/vnd.openxmlformats-officedocument.drawingml.chart+xml"/>
  <Override PartName="/ppt/charts/chart121.xml" ContentType="application/vnd.openxmlformats-officedocument.drawingml.chart+xml"/>
  <Override PartName="/ppt/theme/themeOverride155.xml" ContentType="application/vnd.openxmlformats-officedocument.themeOverr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theme/themeOverride41.xml" ContentType="application/vnd.openxmlformats-officedocument.themeOverride+xml"/>
  <Override PartName="/ppt/theme/themeOverride52.xml" ContentType="application/vnd.openxmlformats-officedocument.themeOverride+xml"/>
  <Override PartName="/ppt/charts/chart97.xml" ContentType="application/vnd.openxmlformats-officedocument.drawingml.chart+xml"/>
  <Override PartName="/ppt/theme/themeOverride144.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diagrams/drawing2.xml" ContentType="application/vnd.ms-office.drawingml.diagramDrawing+xml"/>
  <Override PartName="/ppt/theme/themeOverride30.xml" ContentType="application/vnd.openxmlformats-officedocument.themeOverride+xml"/>
  <Override PartName="/ppt/charts/chart39.xml" ContentType="application/vnd.openxmlformats-officedocument.drawingml.chart+xml"/>
  <Override PartName="/ppt/charts/chart86.xml" ContentType="application/vnd.openxmlformats-officedocument.drawingml.chart+xml"/>
  <Override PartName="/ppt/theme/themeOverride122.xml" ContentType="application/vnd.openxmlformats-officedocument.themeOverride+xml"/>
  <Override PartName="/ppt/theme/themeOverride133.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Override5.xml" ContentType="application/vnd.openxmlformats-officedocument.themeOverride+xml"/>
  <Override PartName="/ppt/charts/chart28.xml" ContentType="application/vnd.openxmlformats-officedocument.drawingml.chart+xml"/>
  <Override PartName="/ppt/charts/chart75.xml" ContentType="application/vnd.openxmlformats-officedocument.drawingml.chart+xml"/>
  <Override PartName="/ppt/theme/themeOverride111.xml" ContentType="application/vnd.openxmlformats-officedocument.themeOverride+xml"/>
  <Override PartName="/ppt/charts/chart159.xml" ContentType="application/vnd.openxmlformats-officedocument.drawingml.chart+xml"/>
  <Override PartName="/ppt/drawings/drawing2.xml" ContentType="application/vnd.openxmlformats-officedocument.drawingml.chartshape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charts/chart53.xml" ContentType="application/vnd.openxmlformats-officedocument.drawingml.chart+xml"/>
  <Override PartName="/ppt/charts/chart64.xml" ContentType="application/vnd.openxmlformats-officedocument.drawingml.chart+xml"/>
  <Override PartName="/ppt/theme/themeOverride100.xml" ContentType="application/vnd.openxmlformats-officedocument.themeOverride+xml"/>
  <Override PartName="/ppt/charts/chart148.xml" ContentType="application/vnd.openxmlformats-officedocument.drawingml.chart+xml"/>
  <Override PartName="/ppt/slides/slide32.xml" ContentType="application/vnd.openxmlformats-officedocument.presentationml.slide+xml"/>
  <Override PartName="/ppt/charts/chart42.xml" ContentType="application/vnd.openxmlformats-officedocument.drawingml.chart+xml"/>
  <Override PartName="/ppt/theme/themeOverride68.xml" ContentType="application/vnd.openxmlformats-officedocument.themeOverride+xml"/>
  <Override PartName="/ppt/theme/themeOverride79.xml" ContentType="application/vnd.openxmlformats-officedocument.themeOverride+xml"/>
  <Override PartName="/ppt/charts/chart126.xml" ContentType="application/vnd.openxmlformats-officedocument.drawingml.chart+xml"/>
  <Override PartName="/ppt/charts/chart137.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charts/chart31.xml" ContentType="application/vnd.openxmlformats-officedocument.drawingml.chart+xml"/>
  <Override PartName="/ppt/theme/themeOverride57.xml" ContentType="application/vnd.openxmlformats-officedocument.themeOverride+xml"/>
  <Override PartName="/ppt/charts/chart115.xml" ContentType="application/vnd.openxmlformats-officedocument.drawingml.chart+xml"/>
  <Override PartName="/ppt/theme/themeOverride149.xml" ContentType="application/vnd.openxmlformats-officedocument.themeOverride+xml"/>
  <Override PartName="/ppt/charts/chart162.xml" ContentType="application/vnd.openxmlformats-officedocument.drawingml.chart+xml"/>
  <Override PartName="/ppt/slides/slide129.xml" ContentType="application/vnd.openxmlformats-officedocument.presentationml.slide+xml"/>
  <Override PartName="/ppt/charts/chart7.xml" ContentType="application/vnd.openxmlformats-officedocument.drawingml.chart+xml"/>
  <Override PartName="/ppt/charts/chart20.xml" ContentType="application/vnd.openxmlformats-officedocument.drawingml.chart+xml"/>
  <Override PartName="/ppt/theme/themeOverride46.xml" ContentType="application/vnd.openxmlformats-officedocument.themeOverride+xml"/>
  <Override PartName="/ppt/theme/themeOverride93.xml" ContentType="application/vnd.openxmlformats-officedocument.themeOverride+xml"/>
  <Override PartName="/ppt/charts/chart104.xml" ContentType="application/vnd.openxmlformats-officedocument.drawingml.chart+xml"/>
  <Override PartName="/ppt/theme/themeOverride138.xml" ContentType="application/vnd.openxmlformats-officedocument.themeOverride+xml"/>
  <Override PartName="/ppt/charts/chart151.xml" ContentType="application/vnd.openxmlformats-officedocument.drawingml.chart+xml"/>
  <Override PartName="/ppt/slides/slide118.xml" ContentType="application/vnd.openxmlformats-officedocument.presentationml.slide+xml"/>
  <Override PartName="/ppt/slides/slide165.xml" ContentType="application/vnd.openxmlformats-officedocument.presentationml.slide+xml"/>
  <Override PartName="/ppt/theme/themeOverride24.xml" ContentType="application/vnd.openxmlformats-officedocument.themeOverride+xml"/>
  <Override PartName="/ppt/theme/themeOverride35.xml" ContentType="application/vnd.openxmlformats-officedocument.themeOverride+xml"/>
  <Override PartName="/ppt/theme/themeOverride71.xml" ContentType="application/vnd.openxmlformats-officedocument.themeOverride+xml"/>
  <Override PartName="/ppt/theme/themeOverride82.xml" ContentType="application/vnd.openxmlformats-officedocument.themeOverride+xml"/>
  <Override PartName="/ppt/theme/themeOverride127.xml" ContentType="application/vnd.openxmlformats-officedocument.themeOverride+xml"/>
  <Override PartName="/ppt/charts/chart140.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theme/themeOverride60.xml" ContentType="application/vnd.openxmlformats-officedocument.themeOverride+xml"/>
  <Override PartName="/ppt/charts/chart69.xml" ContentType="application/vnd.openxmlformats-officedocument.drawingml.chart+xml"/>
  <Override PartName="/ppt/theme/themeOverride105.xml" ContentType="application/vnd.openxmlformats-officedocument.themeOverride+xml"/>
  <Override PartName="/ppt/theme/themeOverride116.xml" ContentType="application/vnd.openxmlformats-officedocument.themeOverride+xml"/>
  <Override PartName="/ppt/theme/themeOverride152.xml" ContentType="application/vnd.openxmlformats-officedocument.themeOverride+xml"/>
  <Override PartName="/ppt/theme/themeOverride163.xml" ContentType="application/vnd.openxmlformats-officedocument.themeOverr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charts/chart58.xml" ContentType="application/vnd.openxmlformats-officedocument.drawingml.chart+xml"/>
  <Override PartName="/ppt/theme/themeOverride141.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charts/chart36.xml" ContentType="application/vnd.openxmlformats-officedocument.drawingml.chart+xml"/>
  <Override PartName="/ppt/charts/chart47.xml" ContentType="application/vnd.openxmlformats-officedocument.drawingml.chart+xml"/>
  <Override PartName="/ppt/charts/chart83.xml" ContentType="application/vnd.openxmlformats-officedocument.drawingml.chart+xml"/>
  <Override PartName="/ppt/charts/chart94.xml" ContentType="application/vnd.openxmlformats-officedocument.drawingml.chart+xml"/>
  <Override PartName="/ppt/theme/themeOverride130.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charts/chart25.xml" ContentType="application/vnd.openxmlformats-officedocument.drawingml.chart+xml"/>
  <Override PartName="/ppt/charts/chart72.xml" ContentType="application/vnd.openxmlformats-officedocument.drawingml.chart+xml"/>
  <Override PartName="/ppt/charts/chart109.xml" ContentType="application/vnd.openxmlformats-officedocument.drawingml.chart+xml"/>
  <Override PartName="/ppt/charts/chart156.xml" ContentType="application/vnd.openxmlformats-officedocument.drawingml.chart+xml"/>
  <Override PartName="/ppt/charts/chart167.xml" ContentType="application/vnd.openxmlformats-officedocument.drawingml.chart+xml"/>
  <Override PartName="/ppt/slides/slide51.xml" ContentType="application/vnd.openxmlformats-officedocument.presentationml.slide+xml"/>
  <Override PartName="/ppt/theme/themeOverride2.xml" ContentType="application/vnd.openxmlformats-officedocument.themeOverride+xml"/>
  <Override PartName="/ppt/charts/chart14.xml" ContentType="application/vnd.openxmlformats-officedocument.drawingml.chart+xml"/>
  <Override PartName="/ppt/charts/chart61.xml" ContentType="application/vnd.openxmlformats-officedocument.drawingml.chart+xml"/>
  <Override PartName="/ppt/theme/themeOverride87.xml" ContentType="application/vnd.openxmlformats-officedocument.themeOverride+xml"/>
  <Override PartName="/ppt/theme/themeOverride98.xml" ContentType="application/vnd.openxmlformats-officedocument.themeOverride+xml"/>
  <Override PartName="/ppt/charts/chart145.xml" ContentType="application/vnd.openxmlformats-officedocument.drawingml.chart+xml"/>
  <Override PartName="/ppt/slides/slide40.xml" ContentType="application/vnd.openxmlformats-officedocument.presentationml.slide+xml"/>
  <Override PartName="/ppt/slides/slide159.xml" ContentType="application/vnd.openxmlformats-officedocument.presentationml.slide+xml"/>
  <Override PartName="/ppt/theme/themeOverride29.xml" ContentType="application/vnd.openxmlformats-officedocument.themeOverride+xml"/>
  <Override PartName="/ppt/charts/chart50.xml" ContentType="application/vnd.openxmlformats-officedocument.drawingml.chart+xml"/>
  <Override PartName="/ppt/theme/themeOverride76.xml" ContentType="application/vnd.openxmlformats-officedocument.themeOverride+xml"/>
  <Override PartName="/ppt/charts/chart134.xml" ContentType="application/vnd.openxmlformats-officedocument.drawingml.chart+xml"/>
  <Override PartName="/ppt/slides/slide148.xml" ContentType="application/vnd.openxmlformats-officedocument.presentationml.slide+xml"/>
  <Override PartName="/ppt/diagrams/layout2.xml" ContentType="application/vnd.openxmlformats-officedocument.drawingml.diagramLayout+xml"/>
  <Override PartName="/ppt/theme/themeOverride18.xml" ContentType="application/vnd.openxmlformats-officedocument.themeOverride+xml"/>
  <Override PartName="/ppt/theme/themeOverride65.xml" ContentType="application/vnd.openxmlformats-officedocument.themeOverride+xml"/>
  <Override PartName="/ppt/charts/chart112.xml" ContentType="application/vnd.openxmlformats-officedocument.drawingml.chart+xml"/>
  <Override PartName="/ppt/charts/chart123.xml" ContentType="application/vnd.openxmlformats-officedocument.drawingml.chart+xml"/>
  <Override PartName="/ppt/theme/themeOverride157.xml" ContentType="application/vnd.openxmlformats-officedocument.themeOverr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charts/chart4.xml" ContentType="application/vnd.openxmlformats-officedocument.drawingml.chart+xml"/>
  <Override PartName="/ppt/theme/themeOverride43.xml" ContentType="application/vnd.openxmlformats-officedocument.themeOverride+xml"/>
  <Override PartName="/ppt/theme/themeOverride54.xml" ContentType="application/vnd.openxmlformats-officedocument.themeOverride+xml"/>
  <Override PartName="/ppt/theme/themeOverride90.xml" ContentType="application/vnd.openxmlformats-officedocument.themeOverride+xml"/>
  <Override PartName="/ppt/charts/chart99.xml" ContentType="application/vnd.openxmlformats-officedocument.drawingml.chart+xml"/>
  <Override PartName="/ppt/charts/chart101.xml" ContentType="application/vnd.openxmlformats-officedocument.drawingml.chart+xml"/>
  <Override PartName="/ppt/theme/themeOverride146.xml" ContentType="application/vnd.openxmlformats-officedocument.themeOverr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theme/themeOverride32.xml" ContentType="application/vnd.openxmlformats-officedocument.themeOverride+xml"/>
  <Override PartName="/ppt/charts/chart88.xml" ContentType="application/vnd.openxmlformats-officedocument.drawingml.chart+xml"/>
  <Override PartName="/ppt/theme/themeOverride124.xml" ContentType="application/vnd.openxmlformats-officedocument.themeOverride+xml"/>
  <Override PartName="/ppt/theme/themeOverride135.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charts/chart77.xml" ContentType="application/vnd.openxmlformats-officedocument.drawingml.chart+xml"/>
  <Override PartName="/ppt/theme/themeOverride113.xml" ContentType="application/vnd.openxmlformats-officedocument.themeOverride+xml"/>
  <Override PartName="/ppt/theme/themeOverride160.xml" ContentType="application/vnd.openxmlformats-officedocument.themeOverr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theme/themeOverride10.xml" ContentType="application/vnd.openxmlformats-officedocument.themeOverride+xml"/>
  <Override PartName="/ppt/charts/chart19.xml" ContentType="application/vnd.openxmlformats-officedocument.drawingml.chart+xml"/>
  <Override PartName="/ppt/charts/chart55.xml" ContentType="application/vnd.openxmlformats-officedocument.drawingml.chart+xml"/>
  <Override PartName="/ppt/charts/chart66.xml" ContentType="application/vnd.openxmlformats-officedocument.drawingml.chart+xml"/>
  <Override PartName="/ppt/theme/themeOverride102.xml" ContentType="application/vnd.openxmlformats-officedocument.themeOverride+xml"/>
  <Override PartName="/ppt/slides/slide34.xml" ContentType="application/vnd.openxmlformats-officedocument.presentationml.slide+xml"/>
  <Override PartName="/ppt/slides/slide81.xml" ContentType="application/vnd.openxmlformats-officedocument.presentationml.slide+xml"/>
  <Override PartName="/ppt/charts/chart44.xml" ContentType="application/vnd.openxmlformats-officedocument.drawingml.chart+xml"/>
  <Override PartName="/ppt/charts/chart91.xml" ContentType="application/vnd.openxmlformats-officedocument.drawingml.chart+xml"/>
  <Override PartName="/ppt/charts/chart128.xml" ContentType="application/vnd.openxmlformats-officedocument.drawingml.chart+xml"/>
  <Override PartName="/ppt/charts/chart139.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charts/chart33.xml" ContentType="application/vnd.openxmlformats-officedocument.drawingml.chart+xml"/>
  <Override PartName="/ppt/theme/themeOverride59.xml" ContentType="application/vnd.openxmlformats-officedocument.themeOverride+xml"/>
  <Override PartName="/ppt/charts/chart80.xml" ContentType="application/vnd.openxmlformats-officedocument.drawingml.chart+xml"/>
  <Override PartName="/ppt/charts/chart117.xml" ContentType="application/vnd.openxmlformats-officedocument.drawingml.chart+xml"/>
  <Override PartName="/ppt/charts/chart164.xml" ContentType="application/vnd.openxmlformats-officedocument.drawingml.chart+xml"/>
  <Override PartName="/ppt/slides/slide12.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theme/themeOverride48.xml" ContentType="application/vnd.openxmlformats-officedocument.themeOverride+xml"/>
  <Override PartName="/ppt/theme/themeOverride95.xml" ContentType="application/vnd.openxmlformats-officedocument.themeOverride+xml"/>
  <Override PartName="/ppt/charts/chart106.xml" ContentType="application/vnd.openxmlformats-officedocument.drawingml.chart+xml"/>
  <Override PartName="/ppt/charts/chart153.xml" ContentType="application/vnd.openxmlformats-officedocument.drawingml.chart+xml"/>
  <Override PartName="/ppt/theme/themeOverride37.xml" ContentType="application/vnd.openxmlformats-officedocument.themeOverride+xml"/>
  <Override PartName="/ppt/theme/themeOverride84.xml" ContentType="application/vnd.openxmlformats-officedocument.themeOverride+xml"/>
  <Override PartName="/ppt/theme/themeOverride129.xml" ContentType="application/vnd.openxmlformats-officedocument.themeOverride+xml"/>
  <Override PartName="/ppt/charts/chart131.xml" ContentType="application/vnd.openxmlformats-officedocument.drawingml.chart+xml"/>
  <Override PartName="/ppt/charts/chart142.xml" ContentType="application/vnd.openxmlformats-officedocument.drawingml.chart+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theme/themeOverride15.xml" ContentType="application/vnd.openxmlformats-officedocument.themeOverride+xml"/>
  <Override PartName="/ppt/theme/themeOverride26.xml" ContentType="application/vnd.openxmlformats-officedocument.themeOverride+xml"/>
  <Override PartName="/ppt/theme/themeOverride62.xml" ContentType="application/vnd.openxmlformats-officedocument.themeOverride+xml"/>
  <Override PartName="/ppt/theme/themeOverride73.xml" ContentType="application/vnd.openxmlformats-officedocument.themeOverride+xml"/>
  <Override PartName="/ppt/theme/themeOverride107.xml" ContentType="application/vnd.openxmlformats-officedocument.themeOverride+xml"/>
  <Override PartName="/ppt/theme/themeOverride118.xml" ContentType="application/vnd.openxmlformats-officedocument.themeOverride+xml"/>
  <Override PartName="/ppt/charts/chart120.xml" ContentType="application/vnd.openxmlformats-officedocument.drawingml.chart+xml"/>
  <Override PartName="/ppt/theme/themeOverride154.xml" ContentType="application/vnd.openxmlformats-officedocument.themeOverride+xml"/>
  <Override PartName="/ppt/theme/themeOverride165.xml" ContentType="application/vnd.openxmlformats-officedocument.themeOverride+xml"/>
  <Override PartName="/ppt/slides/slide97.xml" ContentType="application/vnd.openxmlformats-officedocument.presentationml.slide+xml"/>
  <Override PartName="/ppt/slides/slide134.xml" ContentType="application/vnd.openxmlformats-officedocument.presentationml.slide+xml"/>
  <Override PartName="/ppt/charts/chart1.xml" ContentType="application/vnd.openxmlformats-officedocument.drawingml.chart+xml"/>
  <Override PartName="/ppt/theme/themeOverride51.xml" ContentType="application/vnd.openxmlformats-officedocument.themeOverride+xml"/>
  <Override PartName="/ppt/notesSlides/notesSlide5.xml" ContentType="application/vnd.openxmlformats-officedocument.presentationml.notesSlide+xml"/>
  <Override PartName="/ppt/theme/themeOverride143.xml" ContentType="application/vnd.openxmlformats-officedocument.themeOverr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diagrams/colors2.xml" ContentType="application/vnd.openxmlformats-officedocument.drawingml.diagramColors+xml"/>
  <Override PartName="/ppt/theme/themeOverride40.xml" ContentType="application/vnd.openxmlformats-officedocument.themeOverride+xml"/>
  <Override PartName="/ppt/charts/chart49.xml" ContentType="application/vnd.openxmlformats-officedocument.drawingml.chart+xml"/>
  <Override PartName="/ppt/charts/chart96.xml" ContentType="application/vnd.openxmlformats-officedocument.drawingml.chart+xml"/>
  <Override PartName="/ppt/theme/themeOverride132.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charts/chart27.xml" ContentType="application/vnd.openxmlformats-officedocument.drawingml.chart+xml"/>
  <Override PartName="/ppt/charts/chart38.xml" ContentType="application/vnd.openxmlformats-officedocument.drawingml.chart+xml"/>
  <Override PartName="/ppt/charts/chart74.xml" ContentType="application/vnd.openxmlformats-officedocument.drawingml.chart+xml"/>
  <Override PartName="/ppt/charts/chart85.xml" ContentType="application/vnd.openxmlformats-officedocument.drawingml.chart+xml"/>
  <Override PartName="/ppt/theme/themeOverride121.xml" ContentType="application/vnd.openxmlformats-officedocument.themeOverride+xml"/>
  <Override PartName="/ppt/drawings/drawing1.xml" ContentType="application/vnd.openxmlformats-officedocument.drawingml.chartshapes+xml"/>
  <Override PartName="/ppt/charts/chart158.xml" ContentType="application/vnd.openxmlformats-officedocument.drawingml.chart+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theme/themeOverride4.xml" ContentType="application/vnd.openxmlformats-officedocument.themeOverride+xml"/>
  <Override PartName="/ppt/charts/chart16.xml" ContentType="application/vnd.openxmlformats-officedocument.drawingml.chart+xml"/>
  <Override PartName="/ppt/charts/chart63.xml" ContentType="application/vnd.openxmlformats-officedocument.drawingml.chart+xml"/>
  <Override PartName="/ppt/theme/themeOverride89.xml" ContentType="application/vnd.openxmlformats-officedocument.themeOverride+xml"/>
  <Override PartName="/ppt/theme/themeOverride110.xml" ContentType="application/vnd.openxmlformats-officedocument.themeOverride+xml"/>
  <Override PartName="/ppt/charts/chart147.xml" ContentType="application/vnd.openxmlformats-officedocument.drawingml.chart+xml"/>
  <Override PartName="/ppt/slides/slide31.xml" ContentType="application/vnd.openxmlformats-officedocument.presentationml.slide+xml"/>
  <Override PartName="/ppt/slides/slide42.xml" ContentType="application/vnd.openxmlformats-officedocument.presentationml.slide+xml"/>
  <Override PartName="/ppt/charts/chart52.xml" ContentType="application/vnd.openxmlformats-officedocument.drawingml.chart+xml"/>
  <Override PartName="/ppt/theme/themeOverride78.xml" ContentType="application/vnd.openxmlformats-officedocument.themeOverride+xml"/>
  <Override PartName="/ppt/charts/chart136.xml" ContentType="application/vnd.openxmlformats-officedocument.drawingml.chart+xml"/>
  <Override PartName="/ppt/slides/slide20.xml" ContentType="application/vnd.openxmlformats-officedocument.presentationml.slide+xml"/>
  <Override PartName="/ppt/charts/chart30.xml" ContentType="application/vnd.openxmlformats-officedocument.drawingml.chart+xml"/>
  <Override PartName="/ppt/charts/chart41.xml" ContentType="application/vnd.openxmlformats-officedocument.drawingml.chart+xml"/>
  <Override PartName="/ppt/theme/themeOverride67.xml" ContentType="application/vnd.openxmlformats-officedocument.themeOverride+xml"/>
  <Override PartName="/ppt/charts/chart125.xml" ContentType="application/vnd.openxmlformats-officedocument.drawingml.chart+xml"/>
  <Override PartName="/ppt/theme/themeOverride159.xml" ContentType="application/vnd.openxmlformats-officedocument.themeOverride+xml"/>
  <Override PartName="/ppt/slides/slide139.xml" ContentType="application/vnd.openxmlformats-officedocument.presentationml.slide+xml"/>
  <Override PartName="/ppt/charts/chart6.xml" ContentType="application/vnd.openxmlformats-officedocument.drawingml.chart+xml"/>
  <Override PartName="/ppt/theme/themeOverride45.xml" ContentType="application/vnd.openxmlformats-officedocument.themeOverride+xml"/>
  <Override PartName="/ppt/theme/themeOverride56.xml" ContentType="application/vnd.openxmlformats-officedocument.themeOverride+xml"/>
  <Override PartName="/ppt/theme/themeOverride92.xml" ContentType="application/vnd.openxmlformats-officedocument.themeOverride+xml"/>
  <Override PartName="/ppt/charts/chart103.xml" ContentType="application/vnd.openxmlformats-officedocument.drawingml.chart+xml"/>
  <Override PartName="/ppt/charts/chart114.xml" ContentType="application/vnd.openxmlformats-officedocument.drawingml.chart+xml"/>
  <Override PartName="/ppt/theme/themeOverride148.xml" ContentType="application/vnd.openxmlformats-officedocument.themeOverride+xml"/>
  <Override PartName="/ppt/charts/chart150.xml" ContentType="application/vnd.openxmlformats-officedocument.drawingml.chart+xml"/>
  <Override PartName="/ppt/charts/chart161.xml" ContentType="application/vnd.openxmlformats-officedocument.drawingml.chart+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theme/themeOverride34.xml" ContentType="application/vnd.openxmlformats-officedocument.themeOverride+xml"/>
  <Override PartName="/ppt/theme/themeOverride81.xml" ContentType="application/vnd.openxmlformats-officedocument.themeOverride+xml"/>
  <Override PartName="/ppt/theme/themeOverride126.xml" ContentType="application/vnd.openxmlformats-officedocument.themeOverride+xml"/>
  <Override PartName="/ppt/theme/themeOverride137.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theme/themeOverride9.xml" ContentType="application/vnd.openxmlformats-officedocument.themeOverride+xml"/>
  <Override PartName="/ppt/theme/themeOverride23.xml" ContentType="application/vnd.openxmlformats-officedocument.themeOverride+xml"/>
  <Override PartName="/ppt/theme/themeOverride70.xml" ContentType="application/vnd.openxmlformats-officedocument.themeOverride+xml"/>
  <Override PartName="/ppt/charts/chart79.xml" ContentType="application/vnd.openxmlformats-officedocument.drawingml.chart+xml"/>
  <Override PartName="/ppt/theme/themeOverride115.xml" ContentType="application/vnd.openxmlformats-officedocument.themeOverride+xml"/>
  <Override PartName="/ppt/theme/themeOverride162.xml" ContentType="application/vnd.openxmlformats-officedocument.themeOverride+xml"/>
  <Override PartName="/ppt/slides/slide58.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charts/chart57.xml" ContentType="application/vnd.openxmlformats-officedocument.drawingml.chart+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theme/themeOverride140.xml" ContentType="application/vnd.openxmlformats-officedocument.themeOverride+xml"/>
  <Override PartName="/ppt/charts/chart35.xml" ContentType="application/vnd.openxmlformats-officedocument.drawingml.chart+xml"/>
  <Override PartName="/ppt/charts/chart82.xml" ContentType="application/vnd.openxmlformats-officedocument.drawingml.chart+xml"/>
  <Override PartName="/ppt/charts/chart119.xml" ContentType="application/vnd.openxmlformats-officedocument.drawingml.chart+xml"/>
  <Override PartName="/ppt/charts/chart166.xml" ContentType="application/vnd.openxmlformats-officedocument.drawingml.chart+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charts/chart60.xml" ContentType="application/vnd.openxmlformats-officedocument.drawingml.chart+xml"/>
  <Override PartName="/ppt/theme/themeOverride97.xml" ContentType="application/vnd.openxmlformats-officedocument.themeOverride+xml"/>
  <Override PartName="/ppt/tableStyles.xml" ContentType="application/vnd.openxmlformats-officedocument.presentationml.tableStyles+xml"/>
  <Override PartName="/ppt/charts/chart144.xml" ContentType="application/vnd.openxmlformats-officedocument.drawingml.chart+xml"/>
  <Override PartName="/ppt/slides/slide147.xml" ContentType="application/vnd.openxmlformats-officedocument.presentationml.slide+xml"/>
  <Override PartName="/ppt/theme/themeOverride28.xml" ContentType="application/vnd.openxmlformats-officedocument.themeOverride+xml"/>
  <Override PartName="/ppt/theme/themeOverride75.xml" ContentType="application/vnd.openxmlformats-officedocument.themeOverride+xml"/>
  <Override PartName="/ppt/charts/chart122.xml" ContentType="application/vnd.openxmlformats-officedocument.drawingml.chart+xml"/>
  <Override PartName="/ppt/slides/slide99.xml" ContentType="application/vnd.openxmlformats-officedocument.presentationml.slide+xml"/>
  <Override PartName="/ppt/diagrams/layout1.xml" ContentType="application/vnd.openxmlformats-officedocument.drawingml.diagramLayout+xml"/>
  <Override PartName="/ppt/theme/themeOverride53.xml" ContentType="application/vnd.openxmlformats-officedocument.themeOverride+xml"/>
  <Override PartName="/ppt/theme/themeOverride109.xml" ContentType="application/vnd.openxmlformats-officedocument.themeOverride+xml"/>
  <Override PartName="/ppt/theme/themeOverride156.xml" ContentType="application/vnd.openxmlformats-officedocument.themeOverride+xml"/>
  <Override PartName="/ppt/slides/slide77.xml" ContentType="application/vnd.openxmlformats-officedocument.presentationml.slide+xml"/>
  <Override PartName="/ppt/slides/slide125.xml" ContentType="application/vnd.openxmlformats-officedocument.presentationml.slide+xml"/>
  <Override PartName="/ppt/charts/chart98.xml" ContentType="application/vnd.openxmlformats-officedocument.drawingml.chart+xml"/>
  <Override PartName="/ppt/charts/chart100.xml" ContentType="application/vnd.openxmlformats-officedocument.drawingml.chart+xml"/>
  <Override PartName="/ppt/theme/themeOverride134.xml" ContentType="application/vnd.openxmlformats-officedocument.themeOverr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charts/chart29.xml" ContentType="application/vnd.openxmlformats-officedocument.drawingml.chart+xml"/>
  <Override PartName="/ppt/theme/themeOverride31.xml" ContentType="application/vnd.openxmlformats-officedocument.themeOverride+xml"/>
  <Override PartName="/ppt/charts/chart76.xml" ContentType="application/vnd.openxmlformats-officedocument.drawingml.chart+xml"/>
  <Override PartName="/ppt/slides/slide55.xml" ContentType="application/vnd.openxmlformats-officedocument.presentationml.slide+xml"/>
  <Override PartName="/ppt/theme/themeOverride112.xml" ContentType="application/vnd.openxmlformats-officedocument.themeOverride+xml"/>
  <Override PartName="/ppt/slides/slide33.xml" ContentType="application/vnd.openxmlformats-officedocument.presentationml.slide+xml"/>
  <Override PartName="/ppt/slides/slide80.xml" ContentType="application/vnd.openxmlformats-officedocument.presentationml.slide+xml"/>
  <Override PartName="/ppt/charts/chart54.xml" ContentType="application/vnd.openxmlformats-officedocument.drawingml.chart+xml"/>
  <Override PartName="/ppt/charts/chart138.xml" ContentType="application/vnd.openxmlformats-officedocument.drawingml.chart+xml"/>
  <Override PartName="/ppt/presentation.xml" ContentType="application/vnd.openxmlformats-officedocument.presentationml.presentation.main+xml"/>
  <Override PartName="/ppt/charts/chart32.xml" ContentType="application/vnd.openxmlformats-officedocument.drawingml.chart+xml"/>
  <Override PartName="/ppt/theme/themeOverride69.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charts/chart8.xml" ContentType="application/vnd.openxmlformats-officedocument.drawingml.chart+xml"/>
  <Override PartName="/ppt/theme/themeOverride47.xml" ContentType="application/vnd.openxmlformats-officedocument.themeOverride+xml"/>
  <Override PartName="/ppt/theme/themeOverride94.xml" ContentType="application/vnd.openxmlformats-officedocument.themeOverride+xml"/>
  <Override PartName="/ppt/charts/chart116.xml" ContentType="application/vnd.openxmlformats-officedocument.drawingml.chart+xml"/>
  <Override PartName="/ppt/charts/chart163.xml" ContentType="application/vnd.openxmlformats-officedocument.drawingml.chart+xml"/>
  <Override PartName="/ppt/slides/slide119.xml" ContentType="application/vnd.openxmlformats-officedocument.presentationml.slide+xml"/>
  <Override PartName="/ppt/slideLayouts/slideLayout10.xml" ContentType="application/vnd.openxmlformats-officedocument.presentationml.slideLayout+xml"/>
  <Override PartName="/ppt/charts/chart10.xml" ContentType="application/vnd.openxmlformats-officedocument.drawingml.chart+xml"/>
  <Override PartName="/ppt/theme/themeOverride128.xml" ContentType="application/vnd.openxmlformats-officedocument.themeOverride+xml"/>
  <Override PartName="/ppt/charts/chart141.xml" ContentType="application/vnd.openxmlformats-officedocument.drawingml.chart+xml"/>
  <Override PartName="/ppt/theme/themeOverride25.xml" ContentType="application/vnd.openxmlformats-officedocument.themeOverride+xml"/>
  <Override PartName="/ppt/theme/themeOverride72.xml" ContentType="application/vnd.openxmlformats-officedocument.themeOverr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theme/themeOverride106.xml" ContentType="application/vnd.openxmlformats-officedocument.themeOverride+xml"/>
  <Override PartName="/ppt/theme/themeOverride153.xml" ContentType="application/vnd.openxmlformats-officedocument.themeOverride+xml"/>
  <Override PartName="/ppt/slides/slide122.xml" ContentType="application/vnd.openxmlformats-officedocument.presentationml.slide+xml"/>
  <Override PartName="/ppt/charts/chart48.xml" ContentType="application/vnd.openxmlformats-officedocument.drawingml.chart+xml"/>
  <Override PartName="/ppt/theme/themeOverride50.xml" ContentType="application/vnd.openxmlformats-officedocument.themeOverride+xml"/>
  <Override PartName="/ppt/charts/chart95.xml" ContentType="application/vnd.openxmlformats-officedocument.drawingml.chart+xml"/>
  <Override PartName="/ppt/theme/themeOverride131.xml" ContentType="application/vnd.openxmlformats-officedocument.themeOverr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charts/chart26.xml" ContentType="application/vnd.openxmlformats-officedocument.drawingml.chart+xml"/>
  <Override PartName="/ppt/charts/chart73.xml" ContentType="application/vnd.openxmlformats-officedocument.drawingml.chart+xml"/>
  <Override PartName="/ppt/charts/chart157.xml" ContentType="application/vnd.openxmlformats-officedocument.drawingml.chart+xml"/>
  <Override PartName="/ppt/charts/chart51.xml" ContentType="application/vnd.openxmlformats-officedocument.drawingml.chart+xml"/>
  <Override PartName="/ppt/theme/themeOverride88.xml" ContentType="application/vnd.openxmlformats-officedocument.themeOverride+xml"/>
  <Override PartName="/ppt/charts/chart135.xml" ContentType="application/vnd.openxmlformats-officedocument.drawingml.chart+xml"/>
  <Override PartName="/ppt/slides/slide30.xml" ContentType="application/vnd.openxmlformats-officedocument.presentationml.slide+xml"/>
  <Override PartName="/ppt/theme/themeOverride19.xml" ContentType="application/vnd.openxmlformats-officedocument.themeOverride+xml"/>
  <Override PartName="/ppt/theme/themeOverride66.xml" ContentType="application/vnd.openxmlformats-officedocument.themeOverride+xml"/>
  <Override PartName="/ppt/slides/slide138.xml" ContentType="application/vnd.openxmlformats-officedocument.presentationml.slide+xml"/>
  <Override PartName="/ppt/charts/chart113.xml" ContentType="application/vnd.openxmlformats-officedocument.drawingml.chart+xml"/>
  <Override PartName="/ppt/theme/themeOverride147.xml" ContentType="application/vnd.openxmlformats-officedocument.themeOverride+xml"/>
  <Override PartName="/ppt/charts/chart160.xml" ContentType="application/vnd.openxmlformats-officedocument.drawingml.chart+xml"/>
  <Override PartName="/ppt/charts/chart5.xml" ContentType="application/vnd.openxmlformats-officedocument.drawingml.chart+xml"/>
  <Override PartName="/ppt/theme/themeOverride44.xml" ContentType="application/vnd.openxmlformats-officedocument.themeOverride+xml"/>
  <Override PartName="/ppt/theme/themeOverride91.xml" ContentType="application/vnd.openxmlformats-officedocument.themeOverr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theme/themeOverride22.xml" ContentType="application/vnd.openxmlformats-officedocument.themeOverride+xml"/>
  <Override PartName="/ppt/charts/chart89.xml" ContentType="application/vnd.openxmlformats-officedocument.drawingml.chart+xml"/>
  <Override PartName="/ppt/theme/themeOverride125.xml" ContentType="application/vnd.openxmlformats-officedocument.themeOverride+xml"/>
  <Override PartName="/ppt/slides/slide141.xml" ContentType="application/vnd.openxmlformats-officedocument.presentationml.slide+xml"/>
  <Override PartName="/ppt/theme/themeOverride8.xml" ContentType="application/vnd.openxmlformats-officedocument.themeOverride+xml"/>
  <Override PartName="/ppt/charts/chart67.xml" ContentType="application/vnd.openxmlformats-officedocument.drawingml.chart+xml"/>
  <Override PartName="/ppt/theme/themeOverride103.xml" ContentType="application/vnd.openxmlformats-officedocument.themeOverride+xml"/>
  <Override PartName="/ppt/theme/themeOverride150.xml" ContentType="application/vnd.openxmlformats-officedocument.themeOverride+xml"/>
  <Override PartName="/ppt/slides/slide46.xml" ContentType="application/vnd.openxmlformats-officedocument.presentationml.slide+xml"/>
  <Override PartName="/ppt/slides/slide93.xml" ContentType="application/vnd.openxmlformats-officedocument.presentationml.slide+xml"/>
  <Override PartName="/ppt/slides/slide24.xml" ContentType="application/vnd.openxmlformats-officedocument.presentationml.slide+xml"/>
  <Override PartName="/ppt/slides/slide71.xml" ContentType="application/vnd.openxmlformats-officedocument.presentationml.slide+xml"/>
  <Override PartName="/ppt/charts/chart45.xml" ContentType="application/vnd.openxmlformats-officedocument.drawingml.chart+xml"/>
  <Override PartName="/ppt/charts/chart92.xml" ContentType="application/vnd.openxmlformats-officedocument.drawingml.chart+xml"/>
  <Override PartName="/ppt/charts/chart129.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8"/>
  </p:notesMasterIdLst>
  <p:sldIdLst>
    <p:sldId id="256" r:id="rId3"/>
    <p:sldId id="257" r:id="rId4"/>
    <p:sldId id="258" r:id="rId5"/>
    <p:sldId id="265" r:id="rId6"/>
    <p:sldId id="731" r:id="rId7"/>
    <p:sldId id="732" r:id="rId8"/>
    <p:sldId id="259" r:id="rId9"/>
    <p:sldId id="733" r:id="rId10"/>
    <p:sldId id="734" r:id="rId11"/>
    <p:sldId id="735" r:id="rId12"/>
    <p:sldId id="264" r:id="rId13"/>
    <p:sldId id="269" r:id="rId14"/>
    <p:sldId id="270" r:id="rId15"/>
    <p:sldId id="271" r:id="rId16"/>
    <p:sldId id="272" r:id="rId17"/>
    <p:sldId id="668" r:id="rId18"/>
    <p:sldId id="274" r:id="rId19"/>
    <p:sldId id="273" r:id="rId20"/>
    <p:sldId id="708" r:id="rId21"/>
    <p:sldId id="709" r:id="rId22"/>
    <p:sldId id="710" r:id="rId23"/>
    <p:sldId id="711" r:id="rId24"/>
    <p:sldId id="712" r:id="rId25"/>
    <p:sldId id="713" r:id="rId26"/>
    <p:sldId id="714" r:id="rId27"/>
    <p:sldId id="715" r:id="rId28"/>
    <p:sldId id="716" r:id="rId29"/>
    <p:sldId id="717" r:id="rId30"/>
    <p:sldId id="283" r:id="rId31"/>
    <p:sldId id="623" r:id="rId32"/>
    <p:sldId id="622" r:id="rId33"/>
    <p:sldId id="624" r:id="rId34"/>
    <p:sldId id="625" r:id="rId35"/>
    <p:sldId id="626" r:id="rId36"/>
    <p:sldId id="627" r:id="rId37"/>
    <p:sldId id="628" r:id="rId38"/>
    <p:sldId id="629" r:id="rId39"/>
    <p:sldId id="630" r:id="rId40"/>
    <p:sldId id="631" r:id="rId41"/>
    <p:sldId id="632" r:id="rId42"/>
    <p:sldId id="534" r:id="rId43"/>
    <p:sldId id="535" r:id="rId44"/>
    <p:sldId id="536" r:id="rId45"/>
    <p:sldId id="537" r:id="rId46"/>
    <p:sldId id="538" r:id="rId47"/>
    <p:sldId id="539" r:id="rId48"/>
    <p:sldId id="540" r:id="rId49"/>
    <p:sldId id="541" r:id="rId50"/>
    <p:sldId id="329" r:id="rId51"/>
    <p:sldId id="542" r:id="rId52"/>
    <p:sldId id="543" r:id="rId53"/>
    <p:sldId id="544" r:id="rId54"/>
    <p:sldId id="545" r:id="rId55"/>
    <p:sldId id="546" r:id="rId56"/>
    <p:sldId id="547" r:id="rId57"/>
    <p:sldId id="548" r:id="rId58"/>
    <p:sldId id="549" r:id="rId59"/>
    <p:sldId id="550" r:id="rId60"/>
    <p:sldId id="551" r:id="rId61"/>
    <p:sldId id="552" r:id="rId62"/>
    <p:sldId id="669" r:id="rId63"/>
    <p:sldId id="670" r:id="rId64"/>
    <p:sldId id="671" r:id="rId65"/>
    <p:sldId id="672" r:id="rId66"/>
    <p:sldId id="673" r:id="rId67"/>
    <p:sldId id="674" r:id="rId68"/>
    <p:sldId id="675" r:id="rId69"/>
    <p:sldId id="676" r:id="rId70"/>
    <p:sldId id="677" r:id="rId71"/>
    <p:sldId id="678" r:id="rId72"/>
    <p:sldId id="679" r:id="rId73"/>
    <p:sldId id="680" r:id="rId74"/>
    <p:sldId id="681" r:id="rId75"/>
    <p:sldId id="682" r:id="rId76"/>
    <p:sldId id="683" r:id="rId77"/>
    <p:sldId id="685" r:id="rId78"/>
    <p:sldId id="704" r:id="rId79"/>
    <p:sldId id="705" r:id="rId80"/>
    <p:sldId id="706" r:id="rId81"/>
    <p:sldId id="689" r:id="rId82"/>
    <p:sldId id="690" r:id="rId83"/>
    <p:sldId id="691" r:id="rId84"/>
    <p:sldId id="718" r:id="rId85"/>
    <p:sldId id="719" r:id="rId86"/>
    <p:sldId id="694" r:id="rId87"/>
    <p:sldId id="695" r:id="rId88"/>
    <p:sldId id="696" r:id="rId89"/>
    <p:sldId id="697" r:id="rId90"/>
    <p:sldId id="698" r:id="rId91"/>
    <p:sldId id="699" r:id="rId92"/>
    <p:sldId id="700" r:id="rId93"/>
    <p:sldId id="701" r:id="rId94"/>
    <p:sldId id="702" r:id="rId95"/>
    <p:sldId id="703" r:id="rId96"/>
    <p:sldId id="553" r:id="rId97"/>
    <p:sldId id="554" r:id="rId98"/>
    <p:sldId id="555" r:id="rId99"/>
    <p:sldId id="556" r:id="rId100"/>
    <p:sldId id="557" r:id="rId101"/>
    <p:sldId id="707" r:id="rId102"/>
    <p:sldId id="559" r:id="rId103"/>
    <p:sldId id="560" r:id="rId104"/>
    <p:sldId id="720" r:id="rId105"/>
    <p:sldId id="721" r:id="rId106"/>
    <p:sldId id="722" r:id="rId107"/>
    <p:sldId id="723" r:id="rId108"/>
    <p:sldId id="724" r:id="rId109"/>
    <p:sldId id="725" r:id="rId110"/>
    <p:sldId id="726" r:id="rId111"/>
    <p:sldId id="568" r:id="rId112"/>
    <p:sldId id="569" r:id="rId113"/>
    <p:sldId id="570" r:id="rId114"/>
    <p:sldId id="571" r:id="rId115"/>
    <p:sldId id="572" r:id="rId116"/>
    <p:sldId id="573" r:id="rId117"/>
    <p:sldId id="574" r:id="rId118"/>
    <p:sldId id="575" r:id="rId119"/>
    <p:sldId id="576" r:id="rId120"/>
    <p:sldId id="577" r:id="rId121"/>
    <p:sldId id="578" r:id="rId122"/>
    <p:sldId id="579" r:id="rId123"/>
    <p:sldId id="580" r:id="rId124"/>
    <p:sldId id="581" r:id="rId125"/>
    <p:sldId id="582" r:id="rId126"/>
    <p:sldId id="583" r:id="rId127"/>
    <p:sldId id="584" r:id="rId128"/>
    <p:sldId id="585" r:id="rId129"/>
    <p:sldId id="586" r:id="rId130"/>
    <p:sldId id="587" r:id="rId131"/>
    <p:sldId id="588" r:id="rId132"/>
    <p:sldId id="589" r:id="rId133"/>
    <p:sldId id="590" r:id="rId134"/>
    <p:sldId id="591" r:id="rId135"/>
    <p:sldId id="592" r:id="rId136"/>
    <p:sldId id="593" r:id="rId137"/>
    <p:sldId id="594" r:id="rId138"/>
    <p:sldId id="595" r:id="rId139"/>
    <p:sldId id="596" r:id="rId140"/>
    <p:sldId id="597" r:id="rId141"/>
    <p:sldId id="598" r:id="rId142"/>
    <p:sldId id="599" r:id="rId143"/>
    <p:sldId id="600" r:id="rId144"/>
    <p:sldId id="601" r:id="rId145"/>
    <p:sldId id="602" r:id="rId146"/>
    <p:sldId id="603" r:id="rId147"/>
    <p:sldId id="604" r:id="rId148"/>
    <p:sldId id="605" r:id="rId149"/>
    <p:sldId id="606" r:id="rId150"/>
    <p:sldId id="727" r:id="rId151"/>
    <p:sldId id="608" r:id="rId152"/>
    <p:sldId id="609" r:id="rId153"/>
    <p:sldId id="610" r:id="rId154"/>
    <p:sldId id="611" r:id="rId155"/>
    <p:sldId id="612" r:id="rId156"/>
    <p:sldId id="613" r:id="rId157"/>
    <p:sldId id="614" r:id="rId158"/>
    <p:sldId id="615" r:id="rId159"/>
    <p:sldId id="730" r:id="rId160"/>
    <p:sldId id="617" r:id="rId161"/>
    <p:sldId id="618" r:id="rId162"/>
    <p:sldId id="619" r:id="rId163"/>
    <p:sldId id="620" r:id="rId164"/>
    <p:sldId id="728" r:id="rId165"/>
    <p:sldId id="729" r:id="rId166"/>
    <p:sldId id="621" r:id="rId1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990033"/>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08" autoAdjust="0"/>
    <p:restoredTop sz="98283" autoAdjust="0"/>
  </p:normalViewPr>
  <p:slideViewPr>
    <p:cSldViewPr>
      <p:cViewPr>
        <p:scale>
          <a:sx n="80" d="100"/>
          <a:sy n="80" d="100"/>
        </p:scale>
        <p:origin x="-355" y="-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0" Type="http://schemas.openxmlformats.org/officeDocument/2006/relationships/viewProps" Target="view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theme" Target="theme/theme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slide" Target="slides/slide162.xml"/><Relationship Id="rId16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72" Type="http://schemas.openxmlformats.org/officeDocument/2006/relationships/tableStyles" Target="tableStyle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Office_Excel_Worksheet10.xlsx"/><Relationship Id="rId1" Type="http://schemas.openxmlformats.org/officeDocument/2006/relationships/themeOverride" Target="../theme/themeOverride10.xml"/></Relationships>
</file>

<file path=ppt/charts/_rels/chart100.xml.rels><?xml version="1.0" encoding="UTF-8" standalone="yes"?>
<Relationships xmlns="http://schemas.openxmlformats.org/package/2006/relationships"><Relationship Id="rId2" Type="http://schemas.openxmlformats.org/officeDocument/2006/relationships/package" Target="../embeddings/Microsoft_Office_Excel_Worksheet100.xlsx"/><Relationship Id="rId1" Type="http://schemas.openxmlformats.org/officeDocument/2006/relationships/themeOverride" Target="../theme/themeOverride100.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Office_Excel_Worksheet101.xlsx"/><Relationship Id="rId1" Type="http://schemas.openxmlformats.org/officeDocument/2006/relationships/themeOverride" Target="../theme/themeOverride101.xml"/></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Office_Excel_Worksheet102.xlsx"/><Relationship Id="rId1" Type="http://schemas.openxmlformats.org/officeDocument/2006/relationships/themeOverride" Target="../theme/themeOverride102.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Office_Excel_Worksheet103.xlsx"/><Relationship Id="rId1" Type="http://schemas.openxmlformats.org/officeDocument/2006/relationships/themeOverride" Target="../theme/themeOverride103.xml"/></Relationships>
</file>

<file path=ppt/charts/_rels/chart104.xml.rels><?xml version="1.0" encoding="UTF-8" standalone="yes"?>
<Relationships xmlns="http://schemas.openxmlformats.org/package/2006/relationships"><Relationship Id="rId2" Type="http://schemas.openxmlformats.org/officeDocument/2006/relationships/package" Target="../embeddings/Microsoft_Office_Excel_Worksheet104.xlsx"/><Relationship Id="rId1" Type="http://schemas.openxmlformats.org/officeDocument/2006/relationships/themeOverride" Target="../theme/themeOverride104.xml"/></Relationships>
</file>

<file path=ppt/charts/_rels/chart105.xml.rels><?xml version="1.0" encoding="UTF-8" standalone="yes"?>
<Relationships xmlns="http://schemas.openxmlformats.org/package/2006/relationships"><Relationship Id="rId2" Type="http://schemas.openxmlformats.org/officeDocument/2006/relationships/package" Target="../embeddings/Microsoft_Office_Excel_Worksheet105.xlsx"/><Relationship Id="rId1" Type="http://schemas.openxmlformats.org/officeDocument/2006/relationships/themeOverride" Target="../theme/themeOverride105.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Office_Excel_Worksheet106.xlsx"/><Relationship Id="rId1" Type="http://schemas.openxmlformats.org/officeDocument/2006/relationships/themeOverride" Target="../theme/themeOverride106.xml"/></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Office_Excel_Worksheet107.xlsx"/><Relationship Id="rId1" Type="http://schemas.openxmlformats.org/officeDocument/2006/relationships/themeOverride" Target="../theme/themeOverride107.xml"/></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Office_Excel_Worksheet108.xlsx"/><Relationship Id="rId1" Type="http://schemas.openxmlformats.org/officeDocument/2006/relationships/themeOverride" Target="../theme/themeOverride108.xml"/></Relationships>
</file>

<file path=ppt/charts/_rels/chart109.xml.rels><?xml version="1.0" encoding="UTF-8" standalone="yes"?>
<Relationships xmlns="http://schemas.openxmlformats.org/package/2006/relationships"><Relationship Id="rId2" Type="http://schemas.openxmlformats.org/officeDocument/2006/relationships/package" Target="../embeddings/Microsoft_Office_Excel_Worksheet109.xlsx"/><Relationship Id="rId1" Type="http://schemas.openxmlformats.org/officeDocument/2006/relationships/themeOverride" Target="../theme/themeOverride10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Office_Excel_Worksheet11.xlsx"/><Relationship Id="rId1" Type="http://schemas.openxmlformats.org/officeDocument/2006/relationships/themeOverride" Target="../theme/themeOverride11.xml"/></Relationships>
</file>

<file path=ppt/charts/_rels/chart110.xml.rels><?xml version="1.0" encoding="UTF-8" standalone="yes"?>
<Relationships xmlns="http://schemas.openxmlformats.org/package/2006/relationships"><Relationship Id="rId2" Type="http://schemas.openxmlformats.org/officeDocument/2006/relationships/package" Target="../embeddings/Microsoft_Office_Excel_Worksheet110.xlsx"/><Relationship Id="rId1" Type="http://schemas.openxmlformats.org/officeDocument/2006/relationships/themeOverride" Target="../theme/themeOverride110.xml"/></Relationships>
</file>

<file path=ppt/charts/_rels/chart111.xml.rels><?xml version="1.0" encoding="UTF-8" standalone="yes"?>
<Relationships xmlns="http://schemas.openxmlformats.org/package/2006/relationships"><Relationship Id="rId2" Type="http://schemas.openxmlformats.org/officeDocument/2006/relationships/package" Target="../embeddings/Microsoft_Office_Excel_Worksheet111.xlsx"/><Relationship Id="rId1" Type="http://schemas.openxmlformats.org/officeDocument/2006/relationships/themeOverride" Target="../theme/themeOverride111.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Office_Excel_Worksheet112.xlsx"/><Relationship Id="rId1" Type="http://schemas.openxmlformats.org/officeDocument/2006/relationships/themeOverride" Target="../theme/themeOverride112.xml"/></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Office_Excel_Worksheet113.xlsx"/><Relationship Id="rId1" Type="http://schemas.openxmlformats.org/officeDocument/2006/relationships/themeOverride" Target="../theme/themeOverride113.xml"/></Relationships>
</file>

<file path=ppt/charts/_rels/chart114.xml.rels><?xml version="1.0" encoding="UTF-8" standalone="yes"?>
<Relationships xmlns="http://schemas.openxmlformats.org/package/2006/relationships"><Relationship Id="rId2" Type="http://schemas.openxmlformats.org/officeDocument/2006/relationships/package" Target="../embeddings/Microsoft_Office_Excel_Worksheet114.xlsx"/><Relationship Id="rId1" Type="http://schemas.openxmlformats.org/officeDocument/2006/relationships/themeOverride" Target="../theme/themeOverride114.xml"/></Relationships>
</file>

<file path=ppt/charts/_rels/chart115.xml.rels><?xml version="1.0" encoding="UTF-8" standalone="yes"?>
<Relationships xmlns="http://schemas.openxmlformats.org/package/2006/relationships"><Relationship Id="rId2" Type="http://schemas.openxmlformats.org/officeDocument/2006/relationships/package" Target="../embeddings/Microsoft_Office_Excel_Worksheet115.xlsx"/><Relationship Id="rId1" Type="http://schemas.openxmlformats.org/officeDocument/2006/relationships/themeOverride" Target="../theme/themeOverride115.xml"/></Relationships>
</file>

<file path=ppt/charts/_rels/chart116.xml.rels><?xml version="1.0" encoding="UTF-8" standalone="yes"?>
<Relationships xmlns="http://schemas.openxmlformats.org/package/2006/relationships"><Relationship Id="rId2" Type="http://schemas.openxmlformats.org/officeDocument/2006/relationships/package" Target="../embeddings/Microsoft_Office_Excel_Worksheet116.xlsx"/><Relationship Id="rId1" Type="http://schemas.openxmlformats.org/officeDocument/2006/relationships/themeOverride" Target="../theme/themeOverride116.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Office_Excel_Worksheet117.xlsx"/><Relationship Id="rId1" Type="http://schemas.openxmlformats.org/officeDocument/2006/relationships/themeOverride" Target="../theme/themeOverride117.xml"/></Relationships>
</file>

<file path=ppt/charts/_rels/chart118.xml.rels><?xml version="1.0" encoding="UTF-8" standalone="yes"?>
<Relationships xmlns="http://schemas.openxmlformats.org/package/2006/relationships"><Relationship Id="rId2" Type="http://schemas.openxmlformats.org/officeDocument/2006/relationships/package" Target="../embeddings/Microsoft_Office_Excel_Worksheet118.xlsx"/><Relationship Id="rId1" Type="http://schemas.openxmlformats.org/officeDocument/2006/relationships/themeOverride" Target="../theme/themeOverride118.xml"/></Relationships>
</file>

<file path=ppt/charts/_rels/chart119.xml.rels><?xml version="1.0" encoding="UTF-8" standalone="yes"?>
<Relationships xmlns="http://schemas.openxmlformats.org/package/2006/relationships"><Relationship Id="rId2" Type="http://schemas.openxmlformats.org/officeDocument/2006/relationships/package" Target="../embeddings/Microsoft_Office_Excel_Worksheet119.xlsx"/><Relationship Id="rId1" Type="http://schemas.openxmlformats.org/officeDocument/2006/relationships/themeOverride" Target="../theme/themeOverride11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Office_Excel_Worksheet12.xlsx"/><Relationship Id="rId1" Type="http://schemas.openxmlformats.org/officeDocument/2006/relationships/themeOverride" Target="../theme/themeOverride12.xml"/></Relationships>
</file>

<file path=ppt/charts/_rels/chart120.xml.rels><?xml version="1.0" encoding="UTF-8" standalone="yes"?>
<Relationships xmlns="http://schemas.openxmlformats.org/package/2006/relationships"><Relationship Id="rId2" Type="http://schemas.openxmlformats.org/officeDocument/2006/relationships/package" Target="../embeddings/Microsoft_Office_Excel_Worksheet120.xlsx"/><Relationship Id="rId1" Type="http://schemas.openxmlformats.org/officeDocument/2006/relationships/themeOverride" Target="../theme/themeOverride120.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Office_Excel_Worksheet121.xlsx"/><Relationship Id="rId1" Type="http://schemas.openxmlformats.org/officeDocument/2006/relationships/themeOverride" Target="../theme/themeOverride121.xml"/></Relationships>
</file>

<file path=ppt/charts/_rels/chart122.xml.rels><?xml version="1.0" encoding="UTF-8" standalone="yes"?>
<Relationships xmlns="http://schemas.openxmlformats.org/package/2006/relationships"><Relationship Id="rId2" Type="http://schemas.openxmlformats.org/officeDocument/2006/relationships/package" Target="../embeddings/Microsoft_Office_Excel_Worksheet122.xlsx"/><Relationship Id="rId1" Type="http://schemas.openxmlformats.org/officeDocument/2006/relationships/themeOverride" Target="../theme/themeOverride122.xml"/></Relationships>
</file>

<file path=ppt/charts/_rels/chart123.xml.rels><?xml version="1.0" encoding="UTF-8" standalone="yes"?>
<Relationships xmlns="http://schemas.openxmlformats.org/package/2006/relationships"><Relationship Id="rId2" Type="http://schemas.openxmlformats.org/officeDocument/2006/relationships/package" Target="../embeddings/Microsoft_Office_Excel_Worksheet123.xlsx"/><Relationship Id="rId1" Type="http://schemas.openxmlformats.org/officeDocument/2006/relationships/themeOverride" Target="../theme/themeOverride123.xml"/></Relationships>
</file>

<file path=ppt/charts/_rels/chart124.xml.rels><?xml version="1.0" encoding="UTF-8" standalone="yes"?>
<Relationships xmlns="http://schemas.openxmlformats.org/package/2006/relationships"><Relationship Id="rId2" Type="http://schemas.openxmlformats.org/officeDocument/2006/relationships/package" Target="../embeddings/Microsoft_Office_Excel_Worksheet124.xlsx"/><Relationship Id="rId1" Type="http://schemas.openxmlformats.org/officeDocument/2006/relationships/themeOverride" Target="../theme/themeOverride12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Office_Excel_Worksheet125.xlsx"/><Relationship Id="rId1" Type="http://schemas.openxmlformats.org/officeDocument/2006/relationships/themeOverride" Target="../theme/themeOverride125.xml"/></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Office_Excel_Worksheet126.xlsx"/><Relationship Id="rId1" Type="http://schemas.openxmlformats.org/officeDocument/2006/relationships/themeOverride" Target="../theme/themeOverride126.xml"/></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Office_Excel_Worksheet127.xlsx"/><Relationship Id="rId1" Type="http://schemas.openxmlformats.org/officeDocument/2006/relationships/themeOverride" Target="../theme/themeOverride127.xml"/></Relationships>
</file>

<file path=ppt/charts/_rels/chart128.xml.rels><?xml version="1.0" encoding="UTF-8" standalone="yes"?>
<Relationships xmlns="http://schemas.openxmlformats.org/package/2006/relationships"><Relationship Id="rId2" Type="http://schemas.openxmlformats.org/officeDocument/2006/relationships/package" Target="../embeddings/Microsoft_Office_Excel_Worksheet128.xlsx"/><Relationship Id="rId1" Type="http://schemas.openxmlformats.org/officeDocument/2006/relationships/themeOverride" Target="../theme/themeOverride128.xml"/></Relationships>
</file>

<file path=ppt/charts/_rels/chart129.xml.rels><?xml version="1.0" encoding="UTF-8" standalone="yes"?>
<Relationships xmlns="http://schemas.openxmlformats.org/package/2006/relationships"><Relationship Id="rId2" Type="http://schemas.openxmlformats.org/officeDocument/2006/relationships/package" Target="../embeddings/Microsoft_Office_Excel_Worksheet129.xlsx"/><Relationship Id="rId1" Type="http://schemas.openxmlformats.org/officeDocument/2006/relationships/themeOverride" Target="../theme/themeOverride129.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Office_Excel_Worksheet13.xlsx"/><Relationship Id="rId1" Type="http://schemas.openxmlformats.org/officeDocument/2006/relationships/themeOverride" Target="../theme/themeOverride13.xml"/></Relationships>
</file>

<file path=ppt/charts/_rels/chart130.xml.rels><?xml version="1.0" encoding="UTF-8" standalone="yes"?>
<Relationships xmlns="http://schemas.openxmlformats.org/package/2006/relationships"><Relationship Id="rId2" Type="http://schemas.openxmlformats.org/officeDocument/2006/relationships/package" Target="../embeddings/Microsoft_Office_Excel_Worksheet130.xlsx"/><Relationship Id="rId1" Type="http://schemas.openxmlformats.org/officeDocument/2006/relationships/themeOverride" Target="../theme/themeOverride130.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Office_Excel_Worksheet131.xlsx"/><Relationship Id="rId1" Type="http://schemas.openxmlformats.org/officeDocument/2006/relationships/themeOverride" Target="../theme/themeOverride131.xml"/></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Office_Excel_Worksheet132.xlsx"/><Relationship Id="rId1" Type="http://schemas.openxmlformats.org/officeDocument/2006/relationships/themeOverride" Target="../theme/themeOverride132.xml"/></Relationships>
</file>

<file path=ppt/charts/_rels/chart133.xml.rels><?xml version="1.0" encoding="UTF-8" standalone="yes"?>
<Relationships xmlns="http://schemas.openxmlformats.org/package/2006/relationships"><Relationship Id="rId2" Type="http://schemas.openxmlformats.org/officeDocument/2006/relationships/package" Target="../embeddings/Microsoft_Office_Excel_Worksheet133.xlsx"/><Relationship Id="rId1" Type="http://schemas.openxmlformats.org/officeDocument/2006/relationships/themeOverride" Target="../theme/themeOverride133.xml"/></Relationships>
</file>

<file path=ppt/charts/_rels/chart134.xml.rels><?xml version="1.0" encoding="UTF-8" standalone="yes"?>
<Relationships xmlns="http://schemas.openxmlformats.org/package/2006/relationships"><Relationship Id="rId2" Type="http://schemas.openxmlformats.org/officeDocument/2006/relationships/package" Target="../embeddings/Microsoft_Office_Excel_Worksheet134.xlsx"/><Relationship Id="rId1" Type="http://schemas.openxmlformats.org/officeDocument/2006/relationships/themeOverride" Target="../theme/themeOverride134.xml"/></Relationships>
</file>

<file path=ppt/charts/_rels/chart13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35.xlsx"/><Relationship Id="rId1" Type="http://schemas.openxmlformats.org/officeDocument/2006/relationships/themeOverride" Target="../theme/themeOverride135.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Office_Excel_Worksheet136.xlsx"/><Relationship Id="rId1" Type="http://schemas.openxmlformats.org/officeDocument/2006/relationships/themeOverride" Target="../theme/themeOverride136.xml"/></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Office_Excel_Worksheet137.xlsx"/><Relationship Id="rId1" Type="http://schemas.openxmlformats.org/officeDocument/2006/relationships/themeOverride" Target="../theme/themeOverride137.xml"/></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Office_Excel_Worksheet138.xlsx"/><Relationship Id="rId1" Type="http://schemas.openxmlformats.org/officeDocument/2006/relationships/themeOverride" Target="../theme/themeOverride138.xml"/></Relationships>
</file>

<file path=ppt/charts/_rels/chart139.xml.rels><?xml version="1.0" encoding="UTF-8" standalone="yes"?>
<Relationships xmlns="http://schemas.openxmlformats.org/package/2006/relationships"><Relationship Id="rId2" Type="http://schemas.openxmlformats.org/officeDocument/2006/relationships/package" Target="../embeddings/Microsoft_Office_Excel_Worksheet139.xlsx"/><Relationship Id="rId1" Type="http://schemas.openxmlformats.org/officeDocument/2006/relationships/themeOverride" Target="../theme/themeOverride139.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Office_Excel_Worksheet14.xlsx"/><Relationship Id="rId1" Type="http://schemas.openxmlformats.org/officeDocument/2006/relationships/themeOverride" Target="../theme/themeOverride14.xml"/></Relationships>
</file>

<file path=ppt/charts/_rels/chart140.xml.rels><?xml version="1.0" encoding="UTF-8" standalone="yes"?>
<Relationships xmlns="http://schemas.openxmlformats.org/package/2006/relationships"><Relationship Id="rId2" Type="http://schemas.openxmlformats.org/officeDocument/2006/relationships/package" Target="../embeddings/Microsoft_Office_Excel_Worksheet140.xlsx"/><Relationship Id="rId1" Type="http://schemas.openxmlformats.org/officeDocument/2006/relationships/themeOverride" Target="../theme/themeOverride140.xml"/></Relationships>
</file>

<file path=ppt/charts/_rels/chart141.xml.rels><?xml version="1.0" encoding="UTF-8" standalone="yes"?>
<Relationships xmlns="http://schemas.openxmlformats.org/package/2006/relationships"><Relationship Id="rId2" Type="http://schemas.openxmlformats.org/officeDocument/2006/relationships/package" Target="../embeddings/Microsoft_Office_Excel_Worksheet141.xlsx"/><Relationship Id="rId1" Type="http://schemas.openxmlformats.org/officeDocument/2006/relationships/themeOverride" Target="../theme/themeOverride141.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Office_Excel_Worksheet142.xlsx"/><Relationship Id="rId1" Type="http://schemas.openxmlformats.org/officeDocument/2006/relationships/themeOverride" Target="../theme/themeOverride142.xml"/></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Office_Excel_Worksheet143.xlsx"/><Relationship Id="rId1" Type="http://schemas.openxmlformats.org/officeDocument/2006/relationships/themeOverride" Target="../theme/themeOverride143.xml"/></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Office_Excel_Worksheet144.xlsx"/><Relationship Id="rId1" Type="http://schemas.openxmlformats.org/officeDocument/2006/relationships/themeOverride" Target="../theme/themeOverride144.xml"/></Relationships>
</file>

<file path=ppt/charts/_rels/chart145.xml.rels><?xml version="1.0" encoding="UTF-8" standalone="yes"?>
<Relationships xmlns="http://schemas.openxmlformats.org/package/2006/relationships"><Relationship Id="rId2" Type="http://schemas.openxmlformats.org/officeDocument/2006/relationships/package" Target="../embeddings/Microsoft_Office_Excel_Worksheet145.xlsx"/><Relationship Id="rId1" Type="http://schemas.openxmlformats.org/officeDocument/2006/relationships/themeOverride" Target="../theme/themeOverride145.xml"/></Relationships>
</file>

<file path=ppt/charts/_rels/chart146.xml.rels><?xml version="1.0" encoding="UTF-8" standalone="yes"?>
<Relationships xmlns="http://schemas.openxmlformats.org/package/2006/relationships"><Relationship Id="rId2" Type="http://schemas.openxmlformats.org/officeDocument/2006/relationships/package" Target="../embeddings/Microsoft_Office_Excel_Worksheet146.xlsx"/><Relationship Id="rId1" Type="http://schemas.openxmlformats.org/officeDocument/2006/relationships/themeOverride" Target="../theme/themeOverride146.xml"/></Relationships>
</file>

<file path=ppt/charts/_rels/chart147.xml.rels><?xml version="1.0" encoding="UTF-8" standalone="yes"?>
<Relationships xmlns="http://schemas.openxmlformats.org/package/2006/relationships"><Relationship Id="rId2" Type="http://schemas.openxmlformats.org/officeDocument/2006/relationships/package" Target="../embeddings/Microsoft_Office_Excel_Worksheet147.xlsx"/><Relationship Id="rId1" Type="http://schemas.openxmlformats.org/officeDocument/2006/relationships/themeOverride" Target="../theme/themeOverride147.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Office_Excel_Worksheet148.xlsx"/><Relationship Id="rId1" Type="http://schemas.openxmlformats.org/officeDocument/2006/relationships/themeOverride" Target="../theme/themeOverride148.xml"/></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Office_Excel_Worksheet149.xlsx"/><Relationship Id="rId1" Type="http://schemas.openxmlformats.org/officeDocument/2006/relationships/themeOverride" Target="../theme/themeOverride149.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Office_Excel_Worksheet15.xlsx"/><Relationship Id="rId1" Type="http://schemas.openxmlformats.org/officeDocument/2006/relationships/themeOverride" Target="../theme/themeOverride15.xml"/></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Office_Excel_Worksheet150.xlsx"/><Relationship Id="rId1" Type="http://schemas.openxmlformats.org/officeDocument/2006/relationships/themeOverride" Target="../theme/themeOverride150.xml"/></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Office_Excel_Worksheet151.xlsx"/><Relationship Id="rId1" Type="http://schemas.openxmlformats.org/officeDocument/2006/relationships/themeOverride" Target="../theme/themeOverride151.xml"/></Relationships>
</file>

<file path=ppt/charts/_rels/chart152.xml.rels><?xml version="1.0" encoding="UTF-8" standalone="yes"?>
<Relationships xmlns="http://schemas.openxmlformats.org/package/2006/relationships"><Relationship Id="rId2" Type="http://schemas.openxmlformats.org/officeDocument/2006/relationships/package" Target="../embeddings/Microsoft_Office_Excel_Worksheet152.xlsx"/><Relationship Id="rId1" Type="http://schemas.openxmlformats.org/officeDocument/2006/relationships/themeOverride" Target="../theme/themeOverride152.xml"/></Relationships>
</file>

<file path=ppt/charts/_rels/chart153.xml.rels><?xml version="1.0" encoding="UTF-8" standalone="yes"?>
<Relationships xmlns="http://schemas.openxmlformats.org/package/2006/relationships"><Relationship Id="rId2" Type="http://schemas.openxmlformats.org/officeDocument/2006/relationships/package" Target="../embeddings/Microsoft_Office_Excel_Worksheet153.xlsx"/><Relationship Id="rId1" Type="http://schemas.openxmlformats.org/officeDocument/2006/relationships/themeOverride" Target="../theme/themeOverride153.xml"/></Relationships>
</file>

<file path=ppt/charts/_rels/chart154.xml.rels><?xml version="1.0" encoding="UTF-8" standalone="yes"?>
<Relationships xmlns="http://schemas.openxmlformats.org/package/2006/relationships"><Relationship Id="rId2" Type="http://schemas.openxmlformats.org/officeDocument/2006/relationships/package" Target="../embeddings/Microsoft_Office_Excel_Worksheet154.xlsx"/><Relationship Id="rId1" Type="http://schemas.openxmlformats.org/officeDocument/2006/relationships/themeOverride" Target="../theme/themeOverride154.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Office_Excel_Worksheet155.xlsx"/><Relationship Id="rId1" Type="http://schemas.openxmlformats.org/officeDocument/2006/relationships/themeOverride" Target="../theme/themeOverride155.xml"/></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Office_Excel_Worksheet156.xlsx"/><Relationship Id="rId1" Type="http://schemas.openxmlformats.org/officeDocument/2006/relationships/themeOverride" Target="../theme/themeOverride156.xml"/></Relationships>
</file>

<file path=ppt/charts/_rels/chart157.xml.rels><?xml version="1.0" encoding="UTF-8" standalone="yes"?>
<Relationships xmlns="http://schemas.openxmlformats.org/package/2006/relationships"><Relationship Id="rId2" Type="http://schemas.openxmlformats.org/officeDocument/2006/relationships/package" Target="../embeddings/Microsoft_Office_Excel_Worksheet157.xlsx"/><Relationship Id="rId1" Type="http://schemas.openxmlformats.org/officeDocument/2006/relationships/themeOverride" Target="../theme/themeOverride157.xml"/></Relationships>
</file>

<file path=ppt/charts/_rels/chart158.xml.rels><?xml version="1.0" encoding="UTF-8" standalone="yes"?>
<Relationships xmlns="http://schemas.openxmlformats.org/package/2006/relationships"><Relationship Id="rId2" Type="http://schemas.openxmlformats.org/officeDocument/2006/relationships/package" Target="../embeddings/Microsoft_Office_Excel_Worksheet158.xlsx"/><Relationship Id="rId1" Type="http://schemas.openxmlformats.org/officeDocument/2006/relationships/themeOverride" Target="../theme/themeOverride158.xml"/></Relationships>
</file>

<file path=ppt/charts/_rels/chart159.xml.rels><?xml version="1.0" encoding="UTF-8" standalone="yes"?>
<Relationships xmlns="http://schemas.openxmlformats.org/package/2006/relationships"><Relationship Id="rId2" Type="http://schemas.openxmlformats.org/officeDocument/2006/relationships/package" Target="../embeddings/Microsoft_Office_Excel_Worksheet159.xlsx"/><Relationship Id="rId1" Type="http://schemas.openxmlformats.org/officeDocument/2006/relationships/themeOverride" Target="../theme/themeOverride159.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Office_Excel_Worksheet16.xlsx"/><Relationship Id="rId1" Type="http://schemas.openxmlformats.org/officeDocument/2006/relationships/themeOverride" Target="../theme/themeOverride16.xml"/></Relationships>
</file>

<file path=ppt/charts/_rels/chart160.xml.rels><?xml version="1.0" encoding="UTF-8" standalone="yes"?>
<Relationships xmlns="http://schemas.openxmlformats.org/package/2006/relationships"><Relationship Id="rId2" Type="http://schemas.openxmlformats.org/officeDocument/2006/relationships/package" Target="../embeddings/Microsoft_Office_Excel_Worksheet160.xlsx"/><Relationship Id="rId1" Type="http://schemas.openxmlformats.org/officeDocument/2006/relationships/themeOverride" Target="../theme/themeOverride160.xml"/></Relationships>
</file>

<file path=ppt/charts/_rels/chart161.xml.rels><?xml version="1.0" encoding="UTF-8" standalone="yes"?>
<Relationships xmlns="http://schemas.openxmlformats.org/package/2006/relationships"><Relationship Id="rId2" Type="http://schemas.openxmlformats.org/officeDocument/2006/relationships/package" Target="../embeddings/Microsoft_Office_Excel_Worksheet161.xlsx"/><Relationship Id="rId1" Type="http://schemas.openxmlformats.org/officeDocument/2006/relationships/themeOverride" Target="../theme/themeOverride161.xml"/></Relationships>
</file>

<file path=ppt/charts/_rels/chart16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162.xlsx"/><Relationship Id="rId1" Type="http://schemas.openxmlformats.org/officeDocument/2006/relationships/themeOverride" Target="../theme/themeOverride162.xml"/></Relationships>
</file>

<file path=ppt/charts/_rels/chart163.xml.rels><?xml version="1.0" encoding="UTF-8" standalone="yes"?>
<Relationships xmlns="http://schemas.openxmlformats.org/package/2006/relationships"><Relationship Id="rId2" Type="http://schemas.openxmlformats.org/officeDocument/2006/relationships/package" Target="../embeddings/Microsoft_Office_Excel_Worksheet163.xlsx"/><Relationship Id="rId1" Type="http://schemas.openxmlformats.org/officeDocument/2006/relationships/themeOverride" Target="../theme/themeOverride163.xml"/></Relationships>
</file>

<file path=ppt/charts/_rels/chart164.xml.rels><?xml version="1.0" encoding="UTF-8" standalone="yes"?>
<Relationships xmlns="http://schemas.openxmlformats.org/package/2006/relationships"><Relationship Id="rId2" Type="http://schemas.openxmlformats.org/officeDocument/2006/relationships/package" Target="../embeddings/Microsoft_Office_Excel_Worksheet164.xlsx"/><Relationship Id="rId1" Type="http://schemas.openxmlformats.org/officeDocument/2006/relationships/themeOverride" Target="../theme/themeOverride164.xml"/></Relationships>
</file>

<file path=ppt/charts/_rels/chart165.xml.rels><?xml version="1.0" encoding="UTF-8" standalone="yes"?>
<Relationships xmlns="http://schemas.openxmlformats.org/package/2006/relationships"><Relationship Id="rId2" Type="http://schemas.openxmlformats.org/officeDocument/2006/relationships/package" Target="../embeddings/Microsoft_Office_Excel_Worksheet165.xlsx"/><Relationship Id="rId1" Type="http://schemas.openxmlformats.org/officeDocument/2006/relationships/themeOverride" Target="../theme/themeOverride165.xml"/></Relationships>
</file>

<file path=ppt/charts/_rels/chart166.xml.rels><?xml version="1.0" encoding="UTF-8" standalone="yes"?>
<Relationships xmlns="http://schemas.openxmlformats.org/package/2006/relationships"><Relationship Id="rId2" Type="http://schemas.openxmlformats.org/officeDocument/2006/relationships/package" Target="../embeddings/Microsoft_Office_Excel_Worksheet166.xlsx"/><Relationship Id="rId1" Type="http://schemas.openxmlformats.org/officeDocument/2006/relationships/themeOverride" Target="../theme/themeOverride166.xml"/></Relationships>
</file>

<file path=ppt/charts/_rels/chart167.xml.rels><?xml version="1.0" encoding="UTF-8" standalone="yes"?>
<Relationships xmlns="http://schemas.openxmlformats.org/package/2006/relationships"><Relationship Id="rId2" Type="http://schemas.openxmlformats.org/officeDocument/2006/relationships/package" Target="../embeddings/Microsoft_Office_Excel_Worksheet167.xlsx"/><Relationship Id="rId1" Type="http://schemas.openxmlformats.org/officeDocument/2006/relationships/themeOverride" Target="../theme/themeOverride167.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Office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Office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Office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Office_Excel_Worksheet2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Office_Excel_Worksheet21.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Office_Excel_Worksheet22.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Office_Excel_Worksheet23.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Office_Excel_Worksheet24.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Office_Excel_Worksheet25.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Office_Excel_Worksheet26.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Office_Excel_Worksheet27.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Office_Excel_Worksheet28.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Office_Excel_Worksheet29.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Office_Excel_Worksheet30.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Office_Excel_Worksheet31.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Office_Excel_Worksheet32.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Office_Excel_Worksheet33.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Office_Excel_Worksheet34.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Office_Excel_Worksheet35.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Office_Excel_Worksheet36.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Office_Excel_Worksheet37.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Office_Excel_Worksheet38.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Office_Excel_Worksheet39.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Office_Excel_Worksheet40.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Office_Excel_Worksheet41.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Office_Excel_Worksheet42.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Office_Excel_Worksheet43.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Office_Excel_Worksheet44.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Office_Excel_Worksheet45.xlsx"/><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Office_Excel_Worksheet46.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Office_Excel_Worksheet47.xlsx"/><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Office_Excel_Worksheet48.xlsx"/><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Office_Excel_Worksheet49.xlsx"/><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Office_Excel_Worksheet50.xlsx"/><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Office_Excel_Worksheet51.xlsx"/><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Office_Excel_Worksheet52.xlsx"/><Relationship Id="rId1" Type="http://schemas.openxmlformats.org/officeDocument/2006/relationships/themeOverride" Target="../theme/themeOverride52.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Office_Excel_Worksheet53.xlsx"/><Relationship Id="rId1" Type="http://schemas.openxmlformats.org/officeDocument/2006/relationships/themeOverride" Target="../theme/themeOverride53.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Office_Excel_Worksheet54.xlsx"/><Relationship Id="rId1" Type="http://schemas.openxmlformats.org/officeDocument/2006/relationships/themeOverride" Target="../theme/themeOverride54.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Office_Excel_Worksheet55.xlsx"/><Relationship Id="rId1" Type="http://schemas.openxmlformats.org/officeDocument/2006/relationships/themeOverride" Target="../theme/themeOverride55.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Office_Excel_Worksheet56.xlsx"/><Relationship Id="rId1" Type="http://schemas.openxmlformats.org/officeDocument/2006/relationships/themeOverride" Target="../theme/themeOverride56.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Office_Excel_Worksheet57.xlsx"/><Relationship Id="rId1" Type="http://schemas.openxmlformats.org/officeDocument/2006/relationships/themeOverride" Target="../theme/themeOverride57.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Office_Excel_Worksheet58.xlsx"/><Relationship Id="rId1" Type="http://schemas.openxmlformats.org/officeDocument/2006/relationships/themeOverride" Target="../theme/themeOverride58.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Office_Excel_Worksheet59.xlsx"/><Relationship Id="rId1" Type="http://schemas.openxmlformats.org/officeDocument/2006/relationships/themeOverride" Target="../theme/themeOverride59.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6.xlsx"/><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Office_Excel_Worksheet60.xlsx"/><Relationship Id="rId1" Type="http://schemas.openxmlformats.org/officeDocument/2006/relationships/themeOverride" Target="../theme/themeOverride60.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Office_Excel_Worksheet61.xlsx"/><Relationship Id="rId1" Type="http://schemas.openxmlformats.org/officeDocument/2006/relationships/themeOverride" Target="../theme/themeOverride61.xml"/></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Office_Excel_Worksheet62.xlsx"/><Relationship Id="rId1" Type="http://schemas.openxmlformats.org/officeDocument/2006/relationships/themeOverride" Target="../theme/themeOverride62.xml"/></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Office_Excel_Worksheet63.xlsx"/><Relationship Id="rId1" Type="http://schemas.openxmlformats.org/officeDocument/2006/relationships/themeOverride" Target="../theme/themeOverride63.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Office_Excel_Worksheet64.xlsx"/><Relationship Id="rId1" Type="http://schemas.openxmlformats.org/officeDocument/2006/relationships/themeOverride" Target="../theme/themeOverride64.xml"/></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Office_Excel_Worksheet65.xlsx"/><Relationship Id="rId1" Type="http://schemas.openxmlformats.org/officeDocument/2006/relationships/themeOverride" Target="../theme/themeOverride65.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Office_Excel_Worksheet66.xlsx"/><Relationship Id="rId1" Type="http://schemas.openxmlformats.org/officeDocument/2006/relationships/themeOverride" Target="../theme/themeOverride66.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Office_Excel_Worksheet67.xlsx"/><Relationship Id="rId1" Type="http://schemas.openxmlformats.org/officeDocument/2006/relationships/themeOverride" Target="../theme/themeOverride67.xml"/></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Office_Excel_Worksheet68.xlsx"/><Relationship Id="rId1" Type="http://schemas.openxmlformats.org/officeDocument/2006/relationships/themeOverride" Target="../theme/themeOverride68.xml"/></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Office_Excel_Worksheet69.xlsx"/><Relationship Id="rId1" Type="http://schemas.openxmlformats.org/officeDocument/2006/relationships/themeOverride" Target="../theme/themeOverride69.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Worksheet7.xlsx"/><Relationship Id="rId1" Type="http://schemas.openxmlformats.org/officeDocument/2006/relationships/themeOverride" Target="../theme/themeOverride7.xml"/></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Office_Excel_Worksheet70.xlsx"/><Relationship Id="rId1" Type="http://schemas.openxmlformats.org/officeDocument/2006/relationships/themeOverride" Target="../theme/themeOverride70.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Office_Excel_Worksheet71.xlsx"/><Relationship Id="rId1" Type="http://schemas.openxmlformats.org/officeDocument/2006/relationships/themeOverride" Target="../theme/themeOverride7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Office_Excel_Worksheet72.xlsx"/><Relationship Id="rId1" Type="http://schemas.openxmlformats.org/officeDocument/2006/relationships/themeOverride" Target="../theme/themeOverride7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Office_Excel_Worksheet73.xlsx"/><Relationship Id="rId1" Type="http://schemas.openxmlformats.org/officeDocument/2006/relationships/themeOverride" Target="../theme/themeOverride7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Office_Excel_Worksheet74.xlsx"/><Relationship Id="rId1" Type="http://schemas.openxmlformats.org/officeDocument/2006/relationships/themeOverride" Target="../theme/themeOverride7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Office_Excel_Worksheet75.xlsx"/><Relationship Id="rId1" Type="http://schemas.openxmlformats.org/officeDocument/2006/relationships/themeOverride" Target="../theme/themeOverride7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Office_Excel_Worksheet76.xlsx"/><Relationship Id="rId1" Type="http://schemas.openxmlformats.org/officeDocument/2006/relationships/themeOverride" Target="../theme/themeOverride7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Office_Excel_Worksheet77.xlsx"/><Relationship Id="rId1" Type="http://schemas.openxmlformats.org/officeDocument/2006/relationships/themeOverride" Target="../theme/themeOverride7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Office_Excel_Worksheet78.xlsx"/><Relationship Id="rId1" Type="http://schemas.openxmlformats.org/officeDocument/2006/relationships/themeOverride" Target="../theme/themeOverride7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Office_Excel_Worksheet79.xlsx"/><Relationship Id="rId1" Type="http://schemas.openxmlformats.org/officeDocument/2006/relationships/themeOverride" Target="../theme/themeOverride79.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8.xlsx"/><Relationship Id="rId1" Type="http://schemas.openxmlformats.org/officeDocument/2006/relationships/themeOverride" Target="../theme/themeOverride8.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Office_Excel_Worksheet80.xlsx"/><Relationship Id="rId1" Type="http://schemas.openxmlformats.org/officeDocument/2006/relationships/themeOverride" Target="../theme/themeOverride8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Office_Excel_Worksheet81.xlsx"/><Relationship Id="rId1" Type="http://schemas.openxmlformats.org/officeDocument/2006/relationships/themeOverride" Target="../theme/themeOverride8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Office_Excel_Worksheet82.xlsx"/><Relationship Id="rId1" Type="http://schemas.openxmlformats.org/officeDocument/2006/relationships/themeOverride" Target="../theme/themeOverride8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Office_Excel_Worksheet83.xlsx"/><Relationship Id="rId1" Type="http://schemas.openxmlformats.org/officeDocument/2006/relationships/themeOverride" Target="../theme/themeOverride8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Office_Excel_Worksheet84.xlsx"/><Relationship Id="rId1" Type="http://schemas.openxmlformats.org/officeDocument/2006/relationships/themeOverride" Target="../theme/themeOverride84.xml"/></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Office_Excel_Worksheet85.xlsx"/><Relationship Id="rId1" Type="http://schemas.openxmlformats.org/officeDocument/2006/relationships/themeOverride" Target="../theme/themeOverride85.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Office_Excel_Worksheet86.xlsx"/><Relationship Id="rId1" Type="http://schemas.openxmlformats.org/officeDocument/2006/relationships/themeOverride" Target="../theme/themeOverride86.xml"/></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Office_Excel_Worksheet87.xlsx"/><Relationship Id="rId1" Type="http://schemas.openxmlformats.org/officeDocument/2006/relationships/themeOverride" Target="../theme/themeOverride87.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Office_Excel_Worksheet88.xlsx"/><Relationship Id="rId1" Type="http://schemas.openxmlformats.org/officeDocument/2006/relationships/themeOverride" Target="../theme/themeOverride88.xml"/></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Office_Excel_Worksheet89.xlsx"/><Relationship Id="rId1" Type="http://schemas.openxmlformats.org/officeDocument/2006/relationships/themeOverride" Target="../theme/themeOverride89.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Office_Excel_Worksheet9.xlsx"/><Relationship Id="rId1" Type="http://schemas.openxmlformats.org/officeDocument/2006/relationships/themeOverride" Target="../theme/themeOverride9.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Office_Excel_Worksheet90.xlsx"/><Relationship Id="rId1" Type="http://schemas.openxmlformats.org/officeDocument/2006/relationships/themeOverride" Target="../theme/themeOverride90.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Office_Excel_Worksheet91.xlsx"/><Relationship Id="rId1" Type="http://schemas.openxmlformats.org/officeDocument/2006/relationships/themeOverride" Target="../theme/themeOverride91.xml"/></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Office_Excel_Worksheet92.xlsx"/><Relationship Id="rId1" Type="http://schemas.openxmlformats.org/officeDocument/2006/relationships/themeOverride" Target="../theme/themeOverride92.xml"/></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Office_Excel_Worksheet93.xlsx"/><Relationship Id="rId1" Type="http://schemas.openxmlformats.org/officeDocument/2006/relationships/themeOverride" Target="../theme/themeOverride93.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Office_Excel_Worksheet94.xlsx"/><Relationship Id="rId1" Type="http://schemas.openxmlformats.org/officeDocument/2006/relationships/themeOverride" Target="../theme/themeOverride94.xml"/></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Office_Excel_Worksheet95.xlsx"/><Relationship Id="rId1" Type="http://schemas.openxmlformats.org/officeDocument/2006/relationships/themeOverride" Target="../theme/themeOverride95.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Office_Excel_Worksheet96.xlsx"/><Relationship Id="rId1" Type="http://schemas.openxmlformats.org/officeDocument/2006/relationships/themeOverride" Target="../theme/themeOverride96.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Office_Excel_Worksheet97.xlsx"/><Relationship Id="rId1" Type="http://schemas.openxmlformats.org/officeDocument/2006/relationships/themeOverride" Target="../theme/themeOverride97.xml"/></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Office_Excel_Worksheet98.xlsx"/><Relationship Id="rId1" Type="http://schemas.openxmlformats.org/officeDocument/2006/relationships/themeOverride" Target="../theme/themeOverride98.xml"/></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Office_Excel_Worksheet99.xlsx"/><Relationship Id="rId1" Type="http://schemas.openxmlformats.org/officeDocument/2006/relationships/themeOverride" Target="../theme/themeOverride9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549348357317245E-2"/>
          <c:y val="0.17182686215947143"/>
          <c:w val="0.95038759163723741"/>
          <c:h val="0.55282310616345465"/>
        </c:manualLayout>
      </c:layout>
      <c:barChart>
        <c:barDir val="col"/>
        <c:grouping val="clustered"/>
        <c:ser>
          <c:idx val="0"/>
          <c:order val="0"/>
          <c:tx>
            <c:strRef>
              <c:f>Sheet1!$B$1</c:f>
              <c:strCache>
                <c:ptCount val="1"/>
                <c:pt idx="0">
                  <c:v>2007 (n=234)</c:v>
                </c:pt>
              </c:strCache>
            </c:strRef>
          </c:tx>
          <c:spPr>
            <a:solidFill>
              <a:srgbClr val="00B0F0"/>
            </a:solidFill>
            <a:ln w="9525">
              <a:solidFill>
                <a:srgbClr val="000000"/>
              </a:solidFill>
            </a:ln>
            <a:effectLst/>
            <a:scene3d>
              <a:camera prst="orthographicFront"/>
              <a:lightRig rig="threePt" dir="t"/>
            </a:scene3d>
            <a:sp3d/>
          </c:spPr>
          <c:dLbls>
            <c:txPr>
              <a:bodyPr/>
              <a:lstStyle/>
              <a:p>
                <a:pPr>
                  <a:defRPr lang="en-ZA" sz="1000" b="1"/>
                </a:pPr>
                <a:endParaRPr lang="en-US"/>
              </a:p>
            </c:txPr>
            <c:showVal val="1"/>
          </c:dLbls>
          <c:cat>
            <c:strRef>
              <c:f>Sheet1!$A$2:$A$10</c:f>
              <c:strCache>
                <c:ptCount val="9"/>
                <c:pt idx="0">
                  <c:v>Overall service</c:v>
                </c:pt>
                <c:pt idx="1">
                  <c:v>Timeliness</c:v>
                </c:pt>
                <c:pt idx="2">
                  <c:v>Effectiveness</c:v>
                </c:pt>
                <c:pt idx="3">
                  <c:v>Industry knowledge</c:v>
                </c:pt>
                <c:pt idx="4">
                  <c:v>Understanding of your business / organisation**</c:v>
                </c:pt>
                <c:pt idx="5">
                  <c:v>Speed of response</c:v>
                </c:pt>
                <c:pt idx="6">
                  <c:v>Ability to contribute to your business</c:v>
                </c:pt>
                <c:pt idx="7">
                  <c:v>Reliability</c:v>
                </c:pt>
                <c:pt idx="8">
                  <c:v>Helpfulness</c:v>
                </c:pt>
              </c:strCache>
            </c:strRef>
          </c:cat>
          <c:val>
            <c:numRef>
              <c:f>Sheet1!$B$2:$B$10</c:f>
              <c:numCache>
                <c:formatCode>0.0</c:formatCode>
                <c:ptCount val="9"/>
                <c:pt idx="0" formatCode="General">
                  <c:v>4.2</c:v>
                </c:pt>
                <c:pt idx="1">
                  <c:v>4</c:v>
                </c:pt>
                <c:pt idx="2" formatCode="General">
                  <c:v>4.0999999999999996</c:v>
                </c:pt>
                <c:pt idx="3" formatCode="General">
                  <c:v>4.3</c:v>
                </c:pt>
                <c:pt idx="4" formatCode="General">
                  <c:v>3.9</c:v>
                </c:pt>
                <c:pt idx="5" formatCode="General">
                  <c:v>4.0999999999999996</c:v>
                </c:pt>
                <c:pt idx="6" formatCode="General">
                  <c:v>3.9</c:v>
                </c:pt>
                <c:pt idx="7">
                  <c:v>4.2</c:v>
                </c:pt>
                <c:pt idx="8">
                  <c:v>4.3</c:v>
                </c:pt>
              </c:numCache>
            </c:numRef>
          </c:val>
        </c:ser>
        <c:ser>
          <c:idx val="1"/>
          <c:order val="1"/>
          <c:tx>
            <c:strRef>
              <c:f>Sheet1!$C$1</c:f>
              <c:strCache>
                <c:ptCount val="1"/>
                <c:pt idx="0">
                  <c:v>2008 (n=259)</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Sheet1!$A$2:$A$10</c:f>
              <c:strCache>
                <c:ptCount val="9"/>
                <c:pt idx="0">
                  <c:v>Overall service</c:v>
                </c:pt>
                <c:pt idx="1">
                  <c:v>Timeliness</c:v>
                </c:pt>
                <c:pt idx="2">
                  <c:v>Effectiveness</c:v>
                </c:pt>
                <c:pt idx="3">
                  <c:v>Industry knowledge</c:v>
                </c:pt>
                <c:pt idx="4">
                  <c:v>Understanding of your business / organisation**</c:v>
                </c:pt>
                <c:pt idx="5">
                  <c:v>Speed of response</c:v>
                </c:pt>
                <c:pt idx="6">
                  <c:v>Ability to contribute to your business</c:v>
                </c:pt>
                <c:pt idx="7">
                  <c:v>Reliability</c:v>
                </c:pt>
                <c:pt idx="8">
                  <c:v>Helpfulness</c:v>
                </c:pt>
              </c:strCache>
            </c:strRef>
          </c:cat>
          <c:val>
            <c:numRef>
              <c:f>Sheet1!$C$2:$C$10</c:f>
              <c:numCache>
                <c:formatCode>0.0</c:formatCode>
                <c:ptCount val="9"/>
                <c:pt idx="0" formatCode="General">
                  <c:v>4.0999999999999996</c:v>
                </c:pt>
                <c:pt idx="1">
                  <c:v>4</c:v>
                </c:pt>
                <c:pt idx="2">
                  <c:v>4</c:v>
                </c:pt>
                <c:pt idx="3">
                  <c:v>4.3</c:v>
                </c:pt>
                <c:pt idx="4">
                  <c:v>3.9</c:v>
                </c:pt>
                <c:pt idx="5">
                  <c:v>4</c:v>
                </c:pt>
                <c:pt idx="6">
                  <c:v>4</c:v>
                </c:pt>
                <c:pt idx="7">
                  <c:v>4.0999999999999996</c:v>
                </c:pt>
                <c:pt idx="8">
                  <c:v>4.3</c:v>
                </c:pt>
              </c:numCache>
            </c:numRef>
          </c:val>
        </c:ser>
        <c:ser>
          <c:idx val="2"/>
          <c:order val="2"/>
          <c:tx>
            <c:strRef>
              <c:f>Sheet1!$D$1</c:f>
              <c:strCache>
                <c:ptCount val="1"/>
                <c:pt idx="0">
                  <c:v>2009 (n=379)</c:v>
                </c:pt>
              </c:strCache>
            </c:strRef>
          </c:tx>
          <c:spPr>
            <a:solidFill>
              <a:srgbClr val="FFC000"/>
            </a:solidFill>
            <a:ln>
              <a:solidFill>
                <a:schemeClr val="tx1"/>
              </a:solidFill>
            </a:ln>
          </c:spPr>
          <c:dLbls>
            <c:txPr>
              <a:bodyPr/>
              <a:lstStyle/>
              <a:p>
                <a:pPr>
                  <a:defRPr lang="en-ZA" sz="1000" b="1"/>
                </a:pPr>
                <a:endParaRPr lang="en-US"/>
              </a:p>
            </c:txPr>
            <c:showVal val="1"/>
          </c:dLbls>
          <c:cat>
            <c:strRef>
              <c:f>Sheet1!$A$2:$A$10</c:f>
              <c:strCache>
                <c:ptCount val="9"/>
                <c:pt idx="0">
                  <c:v>Overall service</c:v>
                </c:pt>
                <c:pt idx="1">
                  <c:v>Timeliness</c:v>
                </c:pt>
                <c:pt idx="2">
                  <c:v>Effectiveness</c:v>
                </c:pt>
                <c:pt idx="3">
                  <c:v>Industry knowledge</c:v>
                </c:pt>
                <c:pt idx="4">
                  <c:v>Understanding of your business / organisation**</c:v>
                </c:pt>
                <c:pt idx="5">
                  <c:v>Speed of response</c:v>
                </c:pt>
                <c:pt idx="6">
                  <c:v>Ability to contribute to your business</c:v>
                </c:pt>
                <c:pt idx="7">
                  <c:v>Reliability</c:v>
                </c:pt>
                <c:pt idx="8">
                  <c:v>Helpfulness</c:v>
                </c:pt>
              </c:strCache>
            </c:strRef>
          </c:cat>
          <c:val>
            <c:numRef>
              <c:f>Sheet1!$D$2:$D$10</c:f>
              <c:numCache>
                <c:formatCode>0.0</c:formatCode>
                <c:ptCount val="9"/>
                <c:pt idx="0">
                  <c:v>4.2058823529411784</c:v>
                </c:pt>
                <c:pt idx="1">
                  <c:v>4.0351351351351354</c:v>
                </c:pt>
                <c:pt idx="2">
                  <c:v>4.1455525606468662</c:v>
                </c:pt>
                <c:pt idx="3">
                  <c:v>4.3841807909604356</c:v>
                </c:pt>
                <c:pt idx="4">
                  <c:v>4.0414201183432024</c:v>
                </c:pt>
                <c:pt idx="5">
                  <c:v>3.9021739130434767</c:v>
                </c:pt>
                <c:pt idx="6">
                  <c:v>4.116883116883117</c:v>
                </c:pt>
                <c:pt idx="7">
                  <c:v>4.193548387096774</c:v>
                </c:pt>
                <c:pt idx="8">
                  <c:v>4.3599999999999985</c:v>
                </c:pt>
              </c:numCache>
            </c:numRef>
          </c:val>
        </c:ser>
        <c:ser>
          <c:idx val="3"/>
          <c:order val="3"/>
          <c:tx>
            <c:strRef>
              <c:f>Sheet1!$E$1</c:f>
              <c:strCache>
                <c:ptCount val="1"/>
                <c:pt idx="0">
                  <c:v>2010 (n=218)</c:v>
                </c:pt>
              </c:strCache>
            </c:strRef>
          </c:tx>
          <c:spPr>
            <a:solidFill>
              <a:srgbClr val="FFFF00"/>
            </a:solidFill>
            <a:ln>
              <a:solidFill>
                <a:srgbClr val="000000"/>
              </a:solidFill>
            </a:ln>
          </c:spPr>
          <c:dLbls>
            <c:txPr>
              <a:bodyPr/>
              <a:lstStyle/>
              <a:p>
                <a:pPr>
                  <a:defRPr lang="en-ZA" sz="1000" b="1"/>
                </a:pPr>
                <a:endParaRPr lang="en-US"/>
              </a:p>
            </c:txPr>
            <c:showVal val="1"/>
          </c:dLbls>
          <c:cat>
            <c:strRef>
              <c:f>Sheet1!$A$2:$A$10</c:f>
              <c:strCache>
                <c:ptCount val="9"/>
                <c:pt idx="0">
                  <c:v>Overall service</c:v>
                </c:pt>
                <c:pt idx="1">
                  <c:v>Timeliness</c:v>
                </c:pt>
                <c:pt idx="2">
                  <c:v>Effectiveness</c:v>
                </c:pt>
                <c:pt idx="3">
                  <c:v>Industry knowledge</c:v>
                </c:pt>
                <c:pt idx="4">
                  <c:v>Understanding of your business / organisation**</c:v>
                </c:pt>
                <c:pt idx="5">
                  <c:v>Speed of response</c:v>
                </c:pt>
                <c:pt idx="6">
                  <c:v>Ability to contribute to your business</c:v>
                </c:pt>
                <c:pt idx="7">
                  <c:v>Reliability</c:v>
                </c:pt>
                <c:pt idx="8">
                  <c:v>Helpfulness</c:v>
                </c:pt>
              </c:strCache>
            </c:strRef>
          </c:cat>
          <c:val>
            <c:numRef>
              <c:f>Sheet1!$E$2:$E$10</c:f>
              <c:numCache>
                <c:formatCode>0.0</c:formatCode>
                <c:ptCount val="9"/>
                <c:pt idx="0">
                  <c:v>4.2149532710280084</c:v>
                </c:pt>
                <c:pt idx="1">
                  <c:v>4</c:v>
                </c:pt>
                <c:pt idx="2">
                  <c:v>4.1767441860465118</c:v>
                </c:pt>
                <c:pt idx="3">
                  <c:v>4.2236842105262848</c:v>
                </c:pt>
                <c:pt idx="4">
                  <c:v>3.96875</c:v>
                </c:pt>
                <c:pt idx="5">
                  <c:v>3.9627906976744192</c:v>
                </c:pt>
                <c:pt idx="6">
                  <c:v>3.9212598425196847</c:v>
                </c:pt>
                <c:pt idx="7">
                  <c:v>4.2009345794392052</c:v>
                </c:pt>
                <c:pt idx="8">
                  <c:v>4.3831775700934346</c:v>
                </c:pt>
              </c:numCache>
            </c:numRef>
          </c:val>
        </c:ser>
        <c:dLbls>
          <c:showVal val="1"/>
        </c:dLbls>
        <c:gapWidth val="75"/>
        <c:axId val="120090624"/>
        <c:axId val="120092160"/>
      </c:barChart>
      <c:catAx>
        <c:axId val="120090624"/>
        <c:scaling>
          <c:orientation val="minMax"/>
        </c:scaling>
        <c:axPos val="b"/>
        <c:majorTickMark val="none"/>
        <c:tickLblPos val="nextTo"/>
        <c:txPr>
          <a:bodyPr/>
          <a:lstStyle/>
          <a:p>
            <a:pPr>
              <a:defRPr lang="en-ZA" sz="1050" b="0"/>
            </a:pPr>
            <a:endParaRPr lang="en-US"/>
          </a:p>
        </c:txPr>
        <c:crossAx val="120092160"/>
        <c:crosses val="autoZero"/>
        <c:auto val="1"/>
        <c:lblAlgn val="ctr"/>
        <c:lblOffset val="100"/>
      </c:catAx>
      <c:valAx>
        <c:axId val="120092160"/>
        <c:scaling>
          <c:orientation val="minMax"/>
          <c:max val="5"/>
          <c:min val="0"/>
        </c:scaling>
        <c:axPos val="l"/>
        <c:majorGridlines/>
        <c:numFmt formatCode="General" sourceLinked="1"/>
        <c:majorTickMark val="none"/>
        <c:tickLblPos val="nextTo"/>
        <c:spPr>
          <a:ln w="9525">
            <a:noFill/>
          </a:ln>
        </c:spPr>
        <c:txPr>
          <a:bodyPr/>
          <a:lstStyle/>
          <a:p>
            <a:pPr>
              <a:defRPr lang="en-ZA" sz="1000" b="1"/>
            </a:pPr>
            <a:endParaRPr lang="en-US"/>
          </a:p>
        </c:txPr>
        <c:crossAx val="120090624"/>
        <c:crosses val="autoZero"/>
        <c:crossBetween val="between"/>
        <c:minorUnit val="1"/>
      </c:valAx>
    </c:plotArea>
    <c:legend>
      <c:legendPos val="b"/>
      <c:layout>
        <c:manualLayout>
          <c:xMode val="edge"/>
          <c:yMode val="edge"/>
          <c:x val="0.31863336048511176"/>
          <c:y val="6.8762783962351318E-2"/>
          <c:w val="0.4565343017467644"/>
          <c:h val="4.9032265363381934E-2"/>
        </c:manualLayout>
      </c:layout>
      <c:spPr>
        <a:ln>
          <a:solidFill>
            <a:schemeClr val="tx1"/>
          </a:solidFill>
        </a:ln>
      </c:spPr>
      <c:txPr>
        <a:bodyPr/>
        <a:lstStyle/>
        <a:p>
          <a:pPr>
            <a:defRPr lang="en-ZA" sz="1000" b="1"/>
          </a:pPr>
          <a:endParaRPr lang="en-US"/>
        </a:p>
      </c:txPr>
    </c:legend>
    <c:plotVisOnly val="1"/>
  </c:chart>
  <c:spPr>
    <a:ln>
      <a:noFill/>
    </a:ln>
  </c:spPr>
  <c:txPr>
    <a:bodyPr/>
    <a:lstStyle/>
    <a:p>
      <a:pPr>
        <a:defRPr sz="1800"/>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dirty="0" smtClean="0"/>
              <a:t>Understanding of Your Business</a:t>
            </a:r>
            <a:r>
              <a:rPr lang="en-US" sz="1100" baseline="0" dirty="0" smtClean="0"/>
              <a:t> / Organisation</a:t>
            </a:r>
            <a:endParaRPr lang="en-US" sz="1100" dirty="0" smtClean="0"/>
          </a:p>
        </c:rich>
      </c:tx>
      <c:layout>
        <c:manualLayout>
          <c:xMode val="edge"/>
          <c:yMode val="edge"/>
          <c:x val="8.2514998125235245E-2"/>
          <c:y val="2.5641025641025859E-2"/>
        </c:manualLayout>
      </c:layout>
    </c:title>
    <c:plotArea>
      <c:layout>
        <c:manualLayout>
          <c:layoutTarget val="inner"/>
          <c:xMode val="edge"/>
          <c:yMode val="edge"/>
          <c:x val="8.6708848893891591E-2"/>
          <c:y val="0.15259615384615877"/>
          <c:w val="0.86053115071142428"/>
          <c:h val="0.47634211588937064"/>
        </c:manualLayout>
      </c:layout>
      <c:barChart>
        <c:barDir val="col"/>
        <c:grouping val="clustered"/>
        <c:ser>
          <c:idx val="0"/>
          <c:order val="0"/>
          <c:tx>
            <c:strRef>
              <c:f>Sheet1!$A$2</c:f>
              <c:strCache>
                <c:ptCount val="1"/>
                <c:pt idx="0">
                  <c:v>2007 (n=220)</c:v>
                </c:pt>
              </c:strCache>
            </c:strRef>
          </c:tx>
          <c:spPr>
            <a:solidFill>
              <a:srgbClr val="0033CC"/>
            </a:solidFill>
            <a:ln>
              <a:solidFill>
                <a:schemeClr val="tx1"/>
              </a:solidFill>
            </a:ln>
            <a:effectLst>
              <a:outerShdw blurRad="40000" dist="23000" dir="5400000" rotWithShape="0">
                <a:srgbClr val="000000">
                  <a:alpha val="35000"/>
                </a:srgbClr>
              </a:outerShdw>
            </a:effectLst>
            <a:scene3d>
              <a:camera prst="orthographicFront"/>
              <a:lightRig rig="threePt" dir="t"/>
            </a:scene3d>
            <a:sp3d/>
          </c:spPr>
          <c:dPt>
            <c:idx val="0"/>
            <c:spPr>
              <a:solidFill>
                <a:schemeClr val="bg1"/>
              </a:solidFill>
              <a:ln w="28575">
                <a:solidFill>
                  <a:srgbClr val="0070C0"/>
                </a:solidFill>
              </a:ln>
              <a:effectLst>
                <a:outerShdw blurRad="40000" dist="23000" dir="5400000" rotWithShape="0">
                  <a:srgbClr val="000000">
                    <a:alpha val="35000"/>
                  </a:srgbClr>
                </a:outerShdw>
              </a:effectLst>
              <a:scene3d>
                <a:camera prst="orthographicFront"/>
                <a:lightRig rig="threePt" dir="t"/>
              </a:scene3d>
              <a:sp3d/>
            </c:spPr>
          </c:dPt>
          <c:dPt>
            <c:idx val="1"/>
            <c:spPr>
              <a:solidFill>
                <a:schemeClr val="bg1"/>
              </a:solidFill>
              <a:ln w="28575">
                <a:solidFill>
                  <a:srgbClr val="00B0F0"/>
                </a:solidFill>
              </a:ln>
              <a:effectLst>
                <a:outerShdw blurRad="40000" dist="23000" dir="5400000" rotWithShape="0">
                  <a:srgbClr val="000000">
                    <a:alpha val="35000"/>
                  </a:srgbClr>
                </a:outerShdw>
              </a:effectLst>
              <a:scene3d>
                <a:camera prst="orthographicFront"/>
                <a:lightRig rig="threePt" dir="t"/>
              </a:scene3d>
              <a:sp3d/>
            </c:spPr>
          </c:dPt>
          <c:dPt>
            <c:idx val="2"/>
            <c:spPr>
              <a:solidFill>
                <a:schemeClr val="bg1"/>
              </a:solidFill>
              <a:ln w="28575">
                <a:solidFill>
                  <a:srgbClr val="92D050"/>
                </a:solidFill>
              </a:ln>
              <a:effectLst>
                <a:outerShdw blurRad="40000" dist="23000" dir="5400000" rotWithShape="0">
                  <a:srgbClr val="000000">
                    <a:alpha val="35000"/>
                  </a:srgbClr>
                </a:outerShdw>
              </a:effectLst>
              <a:scene3d>
                <a:camera prst="orthographicFront"/>
                <a:lightRig rig="threePt" dir="t"/>
              </a:scene3d>
              <a:sp3d/>
            </c:spPr>
          </c:dPt>
          <c:dPt>
            <c:idx val="3"/>
            <c:spPr>
              <a:solidFill>
                <a:schemeClr val="bg1"/>
              </a:solidFill>
              <a:ln w="28575">
                <a:solidFill>
                  <a:srgbClr val="FFFF00"/>
                </a:solidFill>
              </a:ln>
              <a:effectLst>
                <a:outerShdw blurRad="40000" dist="23000" dir="5400000" rotWithShape="0">
                  <a:srgbClr val="000000">
                    <a:alpha val="35000"/>
                  </a:srgbClr>
                </a:outerShdw>
              </a:effectLst>
              <a:scene3d>
                <a:camera prst="orthographicFront"/>
                <a:lightRig rig="threePt" dir="t"/>
              </a:scene3d>
              <a:sp3d/>
            </c:spPr>
          </c:dPt>
          <c:dPt>
            <c:idx val="4"/>
            <c:spPr>
              <a:solidFill>
                <a:schemeClr val="bg1"/>
              </a:solidFill>
              <a:ln w="28575">
                <a:solidFill>
                  <a:srgbClr val="FFC000"/>
                </a:solidFill>
              </a:ln>
              <a:effectLst>
                <a:outerShdw blurRad="40000" dist="23000" dir="5400000" rotWithShape="0">
                  <a:srgbClr val="000000">
                    <a:alpha val="35000"/>
                  </a:srgbClr>
                </a:outerShdw>
              </a:effectLst>
              <a:scene3d>
                <a:camera prst="orthographicFront"/>
                <a:lightRig rig="threePt" dir="t"/>
              </a:scene3d>
              <a:sp3d/>
            </c:spPr>
          </c:dPt>
          <c:dPt>
            <c:idx val="5"/>
            <c:spPr>
              <a:solidFill>
                <a:schemeClr val="bg1"/>
              </a:solidFill>
              <a:ln w="28575">
                <a:solidFill>
                  <a:srgbClr val="FF0000"/>
                </a:solidFill>
              </a:ln>
              <a:effectLst>
                <a:outerShdw blurRad="40000" dist="23000" dir="5400000" rotWithShape="0">
                  <a:srgbClr val="000000">
                    <a:alpha val="35000"/>
                  </a:srgbClr>
                </a:outerShdw>
              </a:effectLst>
              <a:scene3d>
                <a:camera prst="orthographicFront"/>
                <a:lightRig rig="threePt" dir="t"/>
              </a:scene3d>
              <a:sp3d/>
            </c:spPr>
          </c:dPt>
          <c:dLbls>
            <c:txPr>
              <a:bodyPr/>
              <a:lstStyle/>
              <a:p>
                <a:pPr>
                  <a:defRPr lang="en-ZA" sz="1000" b="1"/>
                </a:pPr>
                <a:endParaRPr lang="en-US"/>
              </a:p>
            </c:txPr>
            <c:dLblPos val="outEnd"/>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Sheet1!$B$2:$G$2</c:f>
              <c:numCache>
                <c:formatCode>0</c:formatCode>
                <c:ptCount val="6"/>
                <c:pt idx="0">
                  <c:v>1</c:v>
                </c:pt>
                <c:pt idx="1">
                  <c:v>4</c:v>
                </c:pt>
                <c:pt idx="2">
                  <c:v>26</c:v>
                </c:pt>
                <c:pt idx="3">
                  <c:v>40</c:v>
                </c:pt>
                <c:pt idx="4">
                  <c:v>27</c:v>
                </c:pt>
                <c:pt idx="5">
                  <c:v>2</c:v>
                </c:pt>
              </c:numCache>
            </c:numRef>
          </c:val>
        </c:ser>
        <c:ser>
          <c:idx val="1"/>
          <c:order val="1"/>
          <c:tx>
            <c:strRef>
              <c:f>Sheet1!$A$3</c:f>
              <c:strCache>
                <c:ptCount val="1"/>
                <c:pt idx="0">
                  <c:v>2008 (n=237)</c:v>
                </c:pt>
              </c:strCache>
            </c:strRef>
          </c:tx>
          <c:spPr>
            <a:solidFill>
              <a:srgbClr val="00B0F0"/>
            </a:solidFill>
            <a:ln>
              <a:solidFill>
                <a:schemeClr val="tx1"/>
              </a:solidFill>
            </a:ln>
            <a:effectLst>
              <a:outerShdw blurRad="50800" dist="38100" dir="5400000" algn="t" rotWithShape="0">
                <a:prstClr val="black">
                  <a:alpha val="40000"/>
                </a:prstClr>
              </a:outerShdw>
            </a:effectLst>
          </c:spPr>
          <c:dPt>
            <c:idx val="0"/>
            <c:spPr>
              <a:solidFill>
                <a:srgbClr val="0070C0"/>
              </a:solidFill>
              <a:ln>
                <a:solidFill>
                  <a:schemeClr val="tx1"/>
                </a:solidFill>
              </a:ln>
              <a:effectLst>
                <a:outerShdw blurRad="50800" dist="38100" dir="5400000" algn="t" rotWithShape="0">
                  <a:prstClr val="black">
                    <a:alpha val="40000"/>
                  </a:prstClr>
                </a:outerShdw>
              </a:effectLst>
            </c:spPr>
          </c:dPt>
          <c:dPt>
            <c:idx val="2"/>
            <c:spPr>
              <a:solidFill>
                <a:srgbClr val="92D050"/>
              </a:solidFill>
              <a:ln>
                <a:solidFill>
                  <a:schemeClr val="tx1"/>
                </a:solidFill>
              </a:ln>
              <a:effectLst>
                <a:outerShdw blurRad="50800" dist="38100" dir="5400000" algn="t" rotWithShape="0">
                  <a:prstClr val="black">
                    <a:alpha val="40000"/>
                  </a:prstClr>
                </a:outerShdw>
              </a:effectLst>
            </c:spPr>
          </c:dPt>
          <c:dPt>
            <c:idx val="3"/>
            <c:spPr>
              <a:solidFill>
                <a:srgbClr val="FFFF00"/>
              </a:solidFill>
              <a:ln>
                <a:solidFill>
                  <a:schemeClr val="tx1"/>
                </a:solidFill>
              </a:ln>
              <a:effectLst>
                <a:outerShdw blurRad="50800" dist="38100" dir="5400000" algn="t" rotWithShape="0">
                  <a:prstClr val="black">
                    <a:alpha val="40000"/>
                  </a:prstClr>
                </a:outerShdw>
              </a:effectLst>
            </c:spPr>
          </c:dPt>
          <c:dPt>
            <c:idx val="4"/>
            <c:spPr>
              <a:solidFill>
                <a:srgbClr val="FFC000"/>
              </a:solidFill>
              <a:ln>
                <a:solidFill>
                  <a:schemeClr val="tx1"/>
                </a:solidFill>
              </a:ln>
              <a:effectLst>
                <a:outerShdw blurRad="50800" dist="38100" dir="5400000" algn="t" rotWithShape="0">
                  <a:prstClr val="black">
                    <a:alpha val="40000"/>
                  </a:prstClr>
                </a:outerShdw>
              </a:effectLst>
            </c:spPr>
          </c:dPt>
          <c:dPt>
            <c:idx val="5"/>
            <c:spPr>
              <a:solidFill>
                <a:srgbClr val="FF0000"/>
              </a:solidFill>
              <a:ln>
                <a:solidFill>
                  <a:schemeClr val="tx1"/>
                </a:solidFill>
              </a:ln>
              <a:effectLst>
                <a:outerShdw blurRad="50800" dist="38100" dir="5400000" algn="t" rotWithShape="0">
                  <a:prstClr val="black">
                    <a:alpha val="40000"/>
                  </a:prstClr>
                </a:outerShdw>
              </a:effectLst>
            </c:spPr>
          </c:dPt>
          <c:dLbls>
            <c:txPr>
              <a:bodyPr/>
              <a:lstStyle/>
              <a:p>
                <a:pPr>
                  <a:defRPr lang="en-ZA" sz="1000" b="1"/>
                </a:pPr>
                <a:endParaRPr lang="en-US"/>
              </a:p>
            </c:txPr>
            <c:dLblPos val="outEnd"/>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Sheet1!$B$3:$G$3</c:f>
              <c:numCache>
                <c:formatCode>0</c:formatCode>
                <c:ptCount val="6"/>
                <c:pt idx="0">
                  <c:v>1</c:v>
                </c:pt>
                <c:pt idx="1">
                  <c:v>3</c:v>
                </c:pt>
                <c:pt idx="2">
                  <c:v>24</c:v>
                </c:pt>
                <c:pt idx="3">
                  <c:v>41</c:v>
                </c:pt>
                <c:pt idx="4">
                  <c:v>29</c:v>
                </c:pt>
                <c:pt idx="5">
                  <c:v>1</c:v>
                </c:pt>
              </c:numCache>
            </c:numRef>
          </c:val>
        </c:ser>
        <c:ser>
          <c:idx val="2"/>
          <c:order val="2"/>
          <c:tx>
            <c:strRef>
              <c:f>Sheet1!$A$4</c:f>
              <c:strCache>
                <c:ptCount val="1"/>
                <c:pt idx="0">
                  <c:v>2009 (n=352)</c:v>
                </c:pt>
              </c:strCache>
            </c:strRef>
          </c:tx>
          <c:spPr>
            <a:solidFill>
              <a:schemeClr val="bg1">
                <a:lumMod val="85000"/>
              </a:schemeClr>
            </a:solidFill>
            <a:ln>
              <a:solidFill>
                <a:schemeClr val="tx1"/>
              </a:solidFill>
            </a:ln>
          </c:spPr>
          <c:dLbls>
            <c:txPr>
              <a:bodyPr/>
              <a:lstStyle/>
              <a:p>
                <a:pPr>
                  <a:defRPr lang="en-ZA" sz="1000" b="1"/>
                </a:pPr>
                <a:endParaRPr lang="en-US"/>
              </a:p>
            </c:txPr>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Sheet1!$B$4:$G$4</c:f>
              <c:numCache>
                <c:formatCode>0</c:formatCode>
                <c:ptCount val="6"/>
                <c:pt idx="0">
                  <c:v>0.56818181818182156</c:v>
                </c:pt>
                <c:pt idx="1">
                  <c:v>2.8409090909090908</c:v>
                </c:pt>
                <c:pt idx="2">
                  <c:v>20.170454545454653</c:v>
                </c:pt>
                <c:pt idx="3">
                  <c:v>40.909090909090907</c:v>
                </c:pt>
                <c:pt idx="4">
                  <c:v>31.534090909090931</c:v>
                </c:pt>
                <c:pt idx="5">
                  <c:v>3.9772727272727271</c:v>
                </c:pt>
              </c:numCache>
            </c:numRef>
          </c:val>
        </c:ser>
        <c:ser>
          <c:idx val="3"/>
          <c:order val="3"/>
          <c:tx>
            <c:strRef>
              <c:f>Sheet1!$A$5</c:f>
              <c:strCache>
                <c:ptCount val="1"/>
                <c:pt idx="0">
                  <c:v>2010 (n=144)</c:v>
                </c:pt>
              </c:strCache>
            </c:strRef>
          </c:tx>
          <c:dLbls>
            <c:txPr>
              <a:bodyPr/>
              <a:lstStyle/>
              <a:p>
                <a:pPr>
                  <a:defRPr sz="1000" b="1"/>
                </a:pPr>
                <a:endParaRPr lang="en-US"/>
              </a:p>
            </c:txPr>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Sheet1!$B$5:$G$5</c:f>
              <c:numCache>
                <c:formatCode>0</c:formatCode>
                <c:ptCount val="6"/>
                <c:pt idx="0">
                  <c:v>1.3888888888888948</c:v>
                </c:pt>
                <c:pt idx="1">
                  <c:v>2.7777777777778025</c:v>
                </c:pt>
                <c:pt idx="2">
                  <c:v>20.138888888888935</c:v>
                </c:pt>
                <c:pt idx="3">
                  <c:v>47.222222222222413</c:v>
                </c:pt>
                <c:pt idx="4">
                  <c:v>27.777777777777779</c:v>
                </c:pt>
                <c:pt idx="5">
                  <c:v>0.69444444444444464</c:v>
                </c:pt>
              </c:numCache>
            </c:numRef>
          </c:val>
        </c:ser>
        <c:dLbls>
          <c:showVal val="1"/>
        </c:dLbls>
        <c:gapWidth val="75"/>
        <c:overlap val="-25"/>
        <c:axId val="124153216"/>
        <c:axId val="124171392"/>
      </c:barChart>
      <c:catAx>
        <c:axId val="124153216"/>
        <c:scaling>
          <c:orientation val="minMax"/>
        </c:scaling>
        <c:axPos val="b"/>
        <c:majorTickMark val="none"/>
        <c:tickLblPos val="nextTo"/>
        <c:txPr>
          <a:bodyPr/>
          <a:lstStyle/>
          <a:p>
            <a:pPr>
              <a:defRPr lang="en-ZA" sz="1000" b="0"/>
            </a:pPr>
            <a:endParaRPr lang="en-US"/>
          </a:p>
        </c:txPr>
        <c:crossAx val="124171392"/>
        <c:crosses val="autoZero"/>
        <c:auto val="1"/>
        <c:lblAlgn val="ctr"/>
        <c:lblOffset val="100"/>
      </c:catAx>
      <c:valAx>
        <c:axId val="124171392"/>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24153216"/>
        <c:crosses val="autoZero"/>
        <c:crossBetween val="between"/>
      </c:valAx>
    </c:plotArea>
    <c:legend>
      <c:legendPos val="b"/>
      <c:layout>
        <c:manualLayout>
          <c:xMode val="edge"/>
          <c:yMode val="edge"/>
          <c:x val="4.5617735283089614E-2"/>
          <c:y val="0.78604835453260669"/>
          <c:w val="0.91093738282714309"/>
          <c:h val="0.14303351504138906"/>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00.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Our Learners Have Derived Benefits From Their Learnerships</a:t>
            </a:r>
          </a:p>
        </c:rich>
      </c:tx>
      <c:layout>
        <c:manualLayout>
          <c:xMode val="edge"/>
          <c:yMode val="edge"/>
          <c:x val="0.15913534393106579"/>
          <c:y val="2.5898723117393752E-3"/>
        </c:manualLayout>
      </c:layout>
    </c:title>
    <c:plotArea>
      <c:layout>
        <c:manualLayout>
          <c:layoutTarget val="inner"/>
          <c:xMode val="edge"/>
          <c:yMode val="edge"/>
          <c:x val="0.10596964294557552"/>
          <c:y val="8.7109906808847976E-2"/>
          <c:w val="0.86053115071142428"/>
          <c:h val="0.43853131196345524"/>
        </c:manualLayout>
      </c:layout>
      <c:barChart>
        <c:barDir val="col"/>
        <c:grouping val="stacked"/>
        <c:ser>
          <c:idx val="0"/>
          <c:order val="0"/>
          <c:tx>
            <c:strRef>
              <c:f>Sheet1!$B$1</c:f>
              <c:strCache>
                <c:ptCount val="1"/>
                <c:pt idx="0">
                  <c:v>Strongly Agree</c:v>
                </c:pt>
              </c:strCache>
            </c:strRef>
          </c:tx>
          <c:spPr>
            <a:solidFill>
              <a:srgbClr val="00B0F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Sheet1!$B$2:$B$7</c:f>
              <c:numCache>
                <c:formatCode>0</c:formatCode>
                <c:ptCount val="6"/>
                <c:pt idx="0">
                  <c:v>19</c:v>
                </c:pt>
                <c:pt idx="1">
                  <c:v>46.666666666666423</c:v>
                </c:pt>
                <c:pt idx="2">
                  <c:v>41.666666666666423</c:v>
                </c:pt>
                <c:pt idx="3">
                  <c:v>25</c:v>
                </c:pt>
                <c:pt idx="4">
                  <c:v>27.272727272727064</c:v>
                </c:pt>
                <c:pt idx="5">
                  <c:v>20</c:v>
                </c:pt>
              </c:numCache>
            </c:numRef>
          </c:val>
        </c:ser>
        <c:ser>
          <c:idx val="1"/>
          <c:order val="1"/>
          <c:tx>
            <c:strRef>
              <c:f>Sheet1!$C$1</c:f>
              <c:strCache>
                <c:ptCount val="1"/>
                <c:pt idx="0">
                  <c:v>Agree</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Sheet1!$C$2:$C$7</c:f>
              <c:numCache>
                <c:formatCode>0</c:formatCode>
                <c:ptCount val="6"/>
                <c:pt idx="0">
                  <c:v>50</c:v>
                </c:pt>
                <c:pt idx="1">
                  <c:v>33.333333333333336</c:v>
                </c:pt>
                <c:pt idx="2">
                  <c:v>45.833333333333336</c:v>
                </c:pt>
                <c:pt idx="3">
                  <c:v>56.25</c:v>
                </c:pt>
                <c:pt idx="4">
                  <c:v>63.636363636363626</c:v>
                </c:pt>
                <c:pt idx="5">
                  <c:v>40</c:v>
                </c:pt>
              </c:numCache>
            </c:numRef>
          </c:val>
        </c:ser>
        <c:ser>
          <c:idx val="2"/>
          <c:order val="2"/>
          <c:tx>
            <c:strRef>
              <c:f>Sheet1!$D$1</c:f>
              <c:strCache>
                <c:ptCount val="1"/>
                <c:pt idx="0">
                  <c:v>Indifferent</c:v>
                </c:pt>
              </c:strCache>
            </c:strRef>
          </c:tx>
          <c:spPr>
            <a:solidFill>
              <a:srgbClr val="FFFF00"/>
            </a:solidFill>
            <a:ln>
              <a:solidFill>
                <a:schemeClr val="tx1"/>
              </a:solidFill>
            </a:ln>
          </c:spPr>
          <c:dLbls>
            <c:txPr>
              <a:bodyPr/>
              <a:lstStyle/>
              <a:p>
                <a:pPr>
                  <a:defRPr sz="1000" b="1"/>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Sheet1!$D$2:$D$7</c:f>
              <c:numCache>
                <c:formatCode>0</c:formatCode>
                <c:ptCount val="6"/>
                <c:pt idx="0">
                  <c:v>6</c:v>
                </c:pt>
                <c:pt idx="1">
                  <c:v>6.666666666666667</c:v>
                </c:pt>
                <c:pt idx="3">
                  <c:v>12.5</c:v>
                </c:pt>
                <c:pt idx="4">
                  <c:v>9.0909090909091006</c:v>
                </c:pt>
                <c:pt idx="5">
                  <c:v>20</c:v>
                </c:pt>
              </c:numCache>
            </c:numRef>
          </c:val>
        </c:ser>
        <c:ser>
          <c:idx val="3"/>
          <c:order val="3"/>
          <c:tx>
            <c:strRef>
              <c:f>Sheet1!$E$1</c:f>
              <c:strCache>
                <c:ptCount val="1"/>
                <c:pt idx="0">
                  <c:v>Disagree</c:v>
                </c:pt>
              </c:strCache>
            </c:strRef>
          </c:tx>
          <c:spPr>
            <a:solidFill>
              <a:srgbClr val="FFC000"/>
            </a:solidFill>
            <a:ln>
              <a:solidFill>
                <a:schemeClr val="tx1"/>
              </a:solidFill>
            </a:ln>
          </c:spPr>
          <c:dLbls>
            <c:dLbl>
              <c:idx val="4"/>
              <c:dLblPos val="ctr"/>
              <c:showVal val="1"/>
            </c:dLbl>
            <c:txPr>
              <a:bodyPr/>
              <a:lstStyle/>
              <a:p>
                <a:pPr>
                  <a:defRPr lang="en-ZA" sz="1000" b="1"/>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Sheet1!$E$2:$E$7</c:f>
              <c:numCache>
                <c:formatCode>0</c:formatCode>
                <c:ptCount val="6"/>
                <c:pt idx="0">
                  <c:v>19</c:v>
                </c:pt>
                <c:pt idx="1">
                  <c:v>6.666666666666667</c:v>
                </c:pt>
                <c:pt idx="2">
                  <c:v>4.166666666666667</c:v>
                </c:pt>
              </c:numCache>
            </c:numRef>
          </c:val>
        </c:ser>
        <c:ser>
          <c:idx val="4"/>
          <c:order val="4"/>
          <c:tx>
            <c:strRef>
              <c:f>Sheet1!$F$1</c:f>
              <c:strCache>
                <c:ptCount val="1"/>
                <c:pt idx="0">
                  <c:v>Strongly Disagree</c:v>
                </c:pt>
              </c:strCache>
            </c:strRef>
          </c:tx>
          <c:spPr>
            <a:solidFill>
              <a:srgbClr val="FF0000"/>
            </a:solidFill>
            <a:ln>
              <a:solidFill>
                <a:schemeClr val="tx1"/>
              </a:solidFill>
            </a:ln>
          </c:spPr>
          <c:dLbls>
            <c:dLbl>
              <c:idx val="2"/>
              <c:delete val="1"/>
            </c:dLbl>
            <c:dLbl>
              <c:idx val="3"/>
              <c:delete val="1"/>
            </c:dLbl>
            <c:dLbl>
              <c:idx val="4"/>
              <c:delete val="1"/>
            </c:dLbl>
            <c:txPr>
              <a:bodyPr/>
              <a:lstStyle/>
              <a:p>
                <a:pPr>
                  <a:defRPr lang="en-ZA" sz="1000" b="1"/>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Sheet1!$F$2:$F$7</c:f>
              <c:numCache>
                <c:formatCode>0</c:formatCode>
                <c:ptCount val="6"/>
                <c:pt idx="0">
                  <c:v>6</c:v>
                </c:pt>
                <c:pt idx="1">
                  <c:v>6.666666666666667</c:v>
                </c:pt>
              </c:numCache>
            </c:numRef>
          </c:val>
        </c:ser>
        <c:ser>
          <c:idx val="5"/>
          <c:order val="5"/>
          <c:tx>
            <c:strRef>
              <c:f>Sheet1!$G$1</c:f>
              <c:strCache>
                <c:ptCount val="1"/>
                <c:pt idx="0">
                  <c:v>Don’t Know / N/A</c:v>
                </c:pt>
              </c:strCache>
            </c:strRef>
          </c:tx>
          <c:spPr>
            <a:solidFill>
              <a:srgbClr val="C00000"/>
            </a:solidFill>
            <a:ln>
              <a:solidFill>
                <a:schemeClr val="tx1"/>
              </a:solidFill>
            </a:ln>
          </c:spPr>
          <c:dLbls>
            <c:txPr>
              <a:bodyPr/>
              <a:lstStyle/>
              <a:p>
                <a:pPr>
                  <a:defRPr lang="en-ZA" sz="1000" b="1">
                    <a:solidFill>
                      <a:schemeClr val="bg1"/>
                    </a:solidFill>
                  </a:defRPr>
                </a:pPr>
                <a:endParaRPr lang="en-US"/>
              </a:p>
            </c:txPr>
            <c:dLblPos val="ct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Sheet1!$G$2:$G$7</c:f>
              <c:numCache>
                <c:formatCode>General</c:formatCode>
                <c:ptCount val="6"/>
                <c:pt idx="2" formatCode="0">
                  <c:v>8.3333333333333357</c:v>
                </c:pt>
                <c:pt idx="3" formatCode="0">
                  <c:v>6.25</c:v>
                </c:pt>
                <c:pt idx="5" formatCode="0">
                  <c:v>20</c:v>
                </c:pt>
              </c:numCache>
            </c:numRef>
          </c:val>
        </c:ser>
        <c:dLbls>
          <c:showVal val="1"/>
        </c:dLbls>
        <c:gapWidth val="75"/>
        <c:overlap val="100"/>
        <c:axId val="157325184"/>
        <c:axId val="157326720"/>
      </c:barChart>
      <c:catAx>
        <c:axId val="157325184"/>
        <c:scaling>
          <c:orientation val="minMax"/>
        </c:scaling>
        <c:axPos val="b"/>
        <c:majorTickMark val="none"/>
        <c:tickLblPos val="nextTo"/>
        <c:txPr>
          <a:bodyPr/>
          <a:lstStyle/>
          <a:p>
            <a:pPr>
              <a:defRPr lang="en-ZA" sz="900" b="0"/>
            </a:pPr>
            <a:endParaRPr lang="en-US"/>
          </a:p>
        </c:txPr>
        <c:crossAx val="157326720"/>
        <c:crosses val="autoZero"/>
        <c:auto val="1"/>
        <c:lblAlgn val="ctr"/>
        <c:lblOffset val="100"/>
      </c:catAx>
      <c:valAx>
        <c:axId val="157326720"/>
        <c:scaling>
          <c:orientation val="minMax"/>
          <c:max val="100"/>
        </c:scaling>
        <c:axPos val="l"/>
        <c:majorGridlines/>
        <c:numFmt formatCode="0" sourceLinked="1"/>
        <c:majorTickMark val="none"/>
        <c:tickLblPos val="nextTo"/>
        <c:spPr>
          <a:ln w="9525">
            <a:noFill/>
          </a:ln>
        </c:spPr>
        <c:txPr>
          <a:bodyPr/>
          <a:lstStyle/>
          <a:p>
            <a:pPr>
              <a:defRPr lang="en-ZA" sz="1000" b="1"/>
            </a:pPr>
            <a:endParaRPr lang="en-US"/>
          </a:p>
        </c:txPr>
        <c:crossAx val="157325184"/>
        <c:crosses val="autoZero"/>
        <c:crossBetween val="between"/>
      </c:valAx>
    </c:plotArea>
    <c:legend>
      <c:legendPos val="b"/>
      <c:layout>
        <c:manualLayout>
          <c:xMode val="edge"/>
          <c:yMode val="edge"/>
          <c:x val="5.3639132372604266E-2"/>
          <c:y val="0.87188251484602053"/>
          <c:w val="0.84992125984251965"/>
          <c:h val="0.11080063684680198"/>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01.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The Range Of Learnerships Are Relevant To My Company’s Skills Needs.</a:t>
            </a:r>
          </a:p>
        </c:rich>
      </c:tx>
      <c:layout>
        <c:manualLayout>
          <c:xMode val="edge"/>
          <c:yMode val="edge"/>
          <c:x val="0.17286807309463673"/>
          <c:y val="1.9230769230769745E-2"/>
        </c:manualLayout>
      </c:layout>
    </c:title>
    <c:plotArea>
      <c:layout>
        <c:manualLayout>
          <c:layoutTarget val="inner"/>
          <c:xMode val="edge"/>
          <c:yMode val="edge"/>
          <c:x val="0.11225895112167582"/>
          <c:y val="0.15235892593130679"/>
          <c:w val="0.86053115071142428"/>
          <c:h val="0.35413511503079775"/>
        </c:manualLayout>
      </c:layout>
      <c:barChart>
        <c:barDir val="col"/>
        <c:grouping val="stacked"/>
        <c:ser>
          <c:idx val="0"/>
          <c:order val="0"/>
          <c:tx>
            <c:strRef>
              <c:f>Sheet1!$B$1</c:f>
              <c:strCache>
                <c:ptCount val="1"/>
                <c:pt idx="0">
                  <c:v>Strongly Agree</c:v>
                </c:pt>
              </c:strCache>
            </c:strRef>
          </c:tx>
          <c:spPr>
            <a:solidFill>
              <a:srgbClr val="00B0F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Sheet1!$B$2:$B$7</c:f>
              <c:numCache>
                <c:formatCode>0</c:formatCode>
                <c:ptCount val="6"/>
                <c:pt idx="0" formatCode="General">
                  <c:v>31</c:v>
                </c:pt>
                <c:pt idx="1">
                  <c:v>13.333333333333334</c:v>
                </c:pt>
                <c:pt idx="2">
                  <c:v>16.666666666666668</c:v>
                </c:pt>
                <c:pt idx="3">
                  <c:v>12.5</c:v>
                </c:pt>
                <c:pt idx="4">
                  <c:v>22.72727272727273</c:v>
                </c:pt>
              </c:numCache>
            </c:numRef>
          </c:val>
        </c:ser>
        <c:ser>
          <c:idx val="1"/>
          <c:order val="1"/>
          <c:tx>
            <c:strRef>
              <c:f>Sheet1!$C$1</c:f>
              <c:strCache>
                <c:ptCount val="1"/>
                <c:pt idx="0">
                  <c:v>Agree</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Sheet1!$C$2:$C$7</c:f>
              <c:numCache>
                <c:formatCode>0</c:formatCode>
                <c:ptCount val="6"/>
                <c:pt idx="0" formatCode="General">
                  <c:v>25</c:v>
                </c:pt>
                <c:pt idx="1">
                  <c:v>66.666666666666671</c:v>
                </c:pt>
                <c:pt idx="2">
                  <c:v>62.5</c:v>
                </c:pt>
                <c:pt idx="3">
                  <c:v>50</c:v>
                </c:pt>
                <c:pt idx="4">
                  <c:v>40.909090909090914</c:v>
                </c:pt>
                <c:pt idx="5">
                  <c:v>60</c:v>
                </c:pt>
              </c:numCache>
            </c:numRef>
          </c:val>
        </c:ser>
        <c:ser>
          <c:idx val="2"/>
          <c:order val="2"/>
          <c:tx>
            <c:strRef>
              <c:f>Sheet1!$D$1</c:f>
              <c:strCache>
                <c:ptCount val="1"/>
                <c:pt idx="0">
                  <c:v>Indifferent</c:v>
                </c:pt>
              </c:strCache>
            </c:strRef>
          </c:tx>
          <c:spPr>
            <a:solidFill>
              <a:srgbClr val="FFFF00"/>
            </a:solidFill>
            <a:ln>
              <a:solidFill>
                <a:schemeClr val="tx1"/>
              </a:solidFill>
            </a:ln>
          </c:spPr>
          <c:dLbls>
            <c:dLbl>
              <c:idx val="4"/>
              <c:dLblPos val="ctr"/>
              <c:showVal val="1"/>
            </c:dLbl>
            <c:txPr>
              <a:bodyPr/>
              <a:lstStyle/>
              <a:p>
                <a:pPr>
                  <a:defRPr lang="en-ZA" sz="1000" b="1"/>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Sheet1!$D$2:$D$7</c:f>
              <c:numCache>
                <c:formatCode>0</c:formatCode>
                <c:ptCount val="6"/>
                <c:pt idx="0" formatCode="General">
                  <c:v>31</c:v>
                </c:pt>
                <c:pt idx="1">
                  <c:v>13.333333333333334</c:v>
                </c:pt>
                <c:pt idx="2">
                  <c:v>8.3333333333333357</c:v>
                </c:pt>
                <c:pt idx="3">
                  <c:v>18.75</c:v>
                </c:pt>
                <c:pt idx="4">
                  <c:v>31.818181818181817</c:v>
                </c:pt>
              </c:numCache>
            </c:numRef>
          </c:val>
        </c:ser>
        <c:ser>
          <c:idx val="3"/>
          <c:order val="3"/>
          <c:tx>
            <c:strRef>
              <c:f>Sheet1!$E$1</c:f>
              <c:strCache>
                <c:ptCount val="1"/>
                <c:pt idx="0">
                  <c:v>Disagree</c:v>
                </c:pt>
              </c:strCache>
            </c:strRef>
          </c:tx>
          <c:spPr>
            <a:solidFill>
              <a:srgbClr val="FFC000"/>
            </a:solidFill>
            <a:ln>
              <a:solidFill>
                <a:schemeClr val="tx1"/>
              </a:solidFill>
            </a:ln>
          </c:spPr>
          <c:dLbls>
            <c:dLbl>
              <c:idx val="1"/>
              <c:dLblPos val="ctr"/>
              <c:showVal val="1"/>
            </c:dLbl>
            <c:dLbl>
              <c:idx val="2"/>
              <c:dLblPos val="ctr"/>
              <c:showVal val="1"/>
            </c:dLbl>
            <c:dLbl>
              <c:idx val="3"/>
              <c:delete val="1"/>
            </c:dLbl>
            <c:txPr>
              <a:bodyPr/>
              <a:lstStyle/>
              <a:p>
                <a:pPr>
                  <a:defRPr lang="en-ZA" sz="1000" b="1"/>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Sheet1!$E$2:$E$7</c:f>
              <c:numCache>
                <c:formatCode>General</c:formatCode>
                <c:ptCount val="6"/>
                <c:pt idx="0">
                  <c:v>13</c:v>
                </c:pt>
                <c:pt idx="2" formatCode="0">
                  <c:v>4.166666666666667</c:v>
                </c:pt>
                <c:pt idx="3" formatCode="0">
                  <c:v>0</c:v>
                </c:pt>
                <c:pt idx="4" formatCode="0">
                  <c:v>0</c:v>
                </c:pt>
              </c:numCache>
            </c:numRef>
          </c:val>
        </c:ser>
        <c:ser>
          <c:idx val="4"/>
          <c:order val="4"/>
          <c:tx>
            <c:strRef>
              <c:f>Sheet1!$F$1</c:f>
              <c:strCache>
                <c:ptCount val="1"/>
                <c:pt idx="0">
                  <c:v>Strongly Disagree</c:v>
                </c:pt>
              </c:strCache>
            </c:strRef>
          </c:tx>
          <c:spPr>
            <a:solidFill>
              <a:srgbClr val="FF0000"/>
            </a:solidFill>
            <a:ln>
              <a:solidFill>
                <a:schemeClr val="tx1"/>
              </a:solidFill>
            </a:ln>
          </c:spPr>
          <c:dLbls>
            <c:dLbl>
              <c:idx val="4"/>
              <c:dLblPos val="ctr"/>
              <c:showVal val="1"/>
            </c:dLbl>
            <c:txPr>
              <a:bodyPr/>
              <a:lstStyle/>
              <a:p>
                <a:pPr>
                  <a:defRPr lang="en-ZA" sz="1000" b="1"/>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Sheet1!$F$2:$F$7</c:f>
              <c:numCache>
                <c:formatCode>0</c:formatCode>
                <c:ptCount val="6"/>
                <c:pt idx="1">
                  <c:v>6.666666666666667</c:v>
                </c:pt>
                <c:pt idx="2">
                  <c:v>4.166666666666667</c:v>
                </c:pt>
                <c:pt idx="3">
                  <c:v>12.5</c:v>
                </c:pt>
                <c:pt idx="4">
                  <c:v>4.5454545454545459</c:v>
                </c:pt>
                <c:pt idx="5">
                  <c:v>20</c:v>
                </c:pt>
              </c:numCache>
            </c:numRef>
          </c:val>
        </c:ser>
        <c:ser>
          <c:idx val="5"/>
          <c:order val="5"/>
          <c:tx>
            <c:strRef>
              <c:f>Sheet1!$G$1</c:f>
              <c:strCache>
                <c:ptCount val="1"/>
                <c:pt idx="0">
                  <c:v>Don’t Know / N/A</c:v>
                </c:pt>
              </c:strCache>
            </c:strRef>
          </c:tx>
          <c:spPr>
            <a:solidFill>
              <a:srgbClr val="C00000"/>
            </a:solidFill>
            <a:ln>
              <a:solidFill>
                <a:schemeClr val="tx1"/>
              </a:solidFill>
            </a:ln>
          </c:spPr>
          <c:dLbls>
            <c:dLbl>
              <c:idx val="3"/>
              <c:dLblPos val="ctr"/>
              <c:showVal val="1"/>
            </c:dLbl>
            <c:dLbl>
              <c:idx val="4"/>
              <c:delete val="1"/>
            </c:dLbl>
            <c:txPr>
              <a:bodyPr/>
              <a:lstStyle/>
              <a:p>
                <a:pPr>
                  <a:defRPr lang="en-ZA" sz="1000" b="1">
                    <a:solidFill>
                      <a:schemeClr val="bg1"/>
                    </a:solidFill>
                  </a:defRPr>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Sheet1!$G$2:$G$7</c:f>
              <c:numCache>
                <c:formatCode>General</c:formatCode>
                <c:ptCount val="6"/>
                <c:pt idx="0" formatCode="0">
                  <c:v>3</c:v>
                </c:pt>
                <c:pt idx="2" formatCode="0">
                  <c:v>4.166666666666667</c:v>
                </c:pt>
                <c:pt idx="3" formatCode="0">
                  <c:v>6.25</c:v>
                </c:pt>
                <c:pt idx="5" formatCode="0">
                  <c:v>20</c:v>
                </c:pt>
              </c:numCache>
            </c:numRef>
          </c:val>
        </c:ser>
        <c:dLbls>
          <c:showVal val="1"/>
        </c:dLbls>
        <c:gapWidth val="75"/>
        <c:overlap val="100"/>
        <c:axId val="157398528"/>
        <c:axId val="157400064"/>
      </c:barChart>
      <c:catAx>
        <c:axId val="157398528"/>
        <c:scaling>
          <c:orientation val="minMax"/>
        </c:scaling>
        <c:axPos val="b"/>
        <c:majorTickMark val="none"/>
        <c:tickLblPos val="nextTo"/>
        <c:txPr>
          <a:bodyPr/>
          <a:lstStyle/>
          <a:p>
            <a:pPr>
              <a:defRPr lang="en-ZA" sz="900" b="0"/>
            </a:pPr>
            <a:endParaRPr lang="en-US"/>
          </a:p>
        </c:txPr>
        <c:crossAx val="157400064"/>
        <c:crosses val="autoZero"/>
        <c:auto val="1"/>
        <c:lblAlgn val="ctr"/>
        <c:lblOffset val="100"/>
      </c:catAx>
      <c:valAx>
        <c:axId val="157400064"/>
        <c:scaling>
          <c:orientation val="minMax"/>
          <c:max val="100"/>
        </c:scaling>
        <c:axPos val="l"/>
        <c:majorGridlines/>
        <c:numFmt formatCode="General" sourceLinked="1"/>
        <c:majorTickMark val="none"/>
        <c:tickLblPos val="nextTo"/>
        <c:spPr>
          <a:ln w="9525">
            <a:noFill/>
          </a:ln>
        </c:spPr>
        <c:txPr>
          <a:bodyPr/>
          <a:lstStyle/>
          <a:p>
            <a:pPr>
              <a:defRPr lang="en-ZA" sz="1000" b="1"/>
            </a:pPr>
            <a:endParaRPr lang="en-US"/>
          </a:p>
        </c:txPr>
        <c:crossAx val="157398528"/>
        <c:crosses val="autoZero"/>
        <c:crossBetween val="between"/>
      </c:valAx>
    </c:plotArea>
    <c:legend>
      <c:legendPos val="b"/>
      <c:layout>
        <c:manualLayout>
          <c:xMode val="edge"/>
          <c:yMode val="edge"/>
          <c:x val="0.23384440152528177"/>
          <c:y val="0.8394637158417283"/>
          <c:w val="0.7147011340563566"/>
          <c:h val="0.12938601185538781"/>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02.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The BANKSETA provides adequate information for the implementation of learnerships in your organisation</a:t>
            </a:r>
          </a:p>
        </c:rich>
      </c:tx>
      <c:layout>
        <c:manualLayout>
          <c:xMode val="edge"/>
          <c:yMode val="edge"/>
          <c:x val="0.14970138166691907"/>
          <c:y val="1.9230769230769749E-2"/>
        </c:manualLayout>
      </c:layout>
    </c:title>
    <c:plotArea>
      <c:layout>
        <c:manualLayout>
          <c:layoutTarget val="inner"/>
          <c:xMode val="edge"/>
          <c:yMode val="edge"/>
          <c:x val="8.0756393282701747E-2"/>
          <c:y val="0.15259615384615974"/>
          <c:w val="0.86053115071142428"/>
          <c:h val="0.33271211172534754"/>
        </c:manualLayout>
      </c:layout>
      <c:barChart>
        <c:barDir val="col"/>
        <c:grouping val="stacked"/>
        <c:ser>
          <c:idx val="0"/>
          <c:order val="0"/>
          <c:tx>
            <c:strRef>
              <c:f>Sheet1!$B$1</c:f>
              <c:strCache>
                <c:ptCount val="1"/>
                <c:pt idx="0">
                  <c:v>Strongly Agree</c:v>
                </c:pt>
              </c:strCache>
            </c:strRef>
          </c:tx>
          <c:spPr>
            <a:solidFill>
              <a:srgbClr val="00B0F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Sheet1!$B$2:$B$7</c:f>
              <c:numCache>
                <c:formatCode>0</c:formatCode>
                <c:ptCount val="6"/>
                <c:pt idx="0">
                  <c:v>31</c:v>
                </c:pt>
                <c:pt idx="1">
                  <c:v>26.666666666666668</c:v>
                </c:pt>
                <c:pt idx="2">
                  <c:v>20.833333333333218</c:v>
                </c:pt>
                <c:pt idx="3">
                  <c:v>12.5</c:v>
                </c:pt>
                <c:pt idx="4">
                  <c:v>9.0909090909091006</c:v>
                </c:pt>
                <c:pt idx="5">
                  <c:v>20</c:v>
                </c:pt>
              </c:numCache>
            </c:numRef>
          </c:val>
        </c:ser>
        <c:ser>
          <c:idx val="1"/>
          <c:order val="1"/>
          <c:tx>
            <c:strRef>
              <c:f>Sheet1!$C$1</c:f>
              <c:strCache>
                <c:ptCount val="1"/>
                <c:pt idx="0">
                  <c:v>Agree</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Sheet1!$C$2:$C$7</c:f>
              <c:numCache>
                <c:formatCode>0</c:formatCode>
                <c:ptCount val="6"/>
                <c:pt idx="0">
                  <c:v>44</c:v>
                </c:pt>
                <c:pt idx="1">
                  <c:v>53.333333333333336</c:v>
                </c:pt>
                <c:pt idx="2">
                  <c:v>54.166666666666423</c:v>
                </c:pt>
                <c:pt idx="3">
                  <c:v>75</c:v>
                </c:pt>
                <c:pt idx="4">
                  <c:v>90.909090909090907</c:v>
                </c:pt>
                <c:pt idx="5">
                  <c:v>40</c:v>
                </c:pt>
              </c:numCache>
            </c:numRef>
          </c:val>
        </c:ser>
        <c:ser>
          <c:idx val="2"/>
          <c:order val="2"/>
          <c:tx>
            <c:strRef>
              <c:f>Sheet1!$D$1</c:f>
              <c:strCache>
                <c:ptCount val="1"/>
                <c:pt idx="0">
                  <c:v>Indifferent</c:v>
                </c:pt>
              </c:strCache>
            </c:strRef>
          </c:tx>
          <c:spPr>
            <a:solidFill>
              <a:srgbClr val="FFFF00"/>
            </a:solidFill>
            <a:ln>
              <a:solidFill>
                <a:schemeClr val="tx1"/>
              </a:solidFill>
            </a:ln>
          </c:spPr>
          <c:dLbls>
            <c:txPr>
              <a:bodyPr/>
              <a:lstStyle/>
              <a:p>
                <a:pPr>
                  <a:defRPr lang="en-ZA" sz="1000" b="1"/>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Sheet1!$D$2:$D$7</c:f>
              <c:numCache>
                <c:formatCode>General</c:formatCode>
                <c:ptCount val="6"/>
                <c:pt idx="0" formatCode="0">
                  <c:v>6</c:v>
                </c:pt>
                <c:pt idx="2" formatCode="0">
                  <c:v>8.3333333333333357</c:v>
                </c:pt>
              </c:numCache>
            </c:numRef>
          </c:val>
        </c:ser>
        <c:ser>
          <c:idx val="3"/>
          <c:order val="3"/>
          <c:tx>
            <c:strRef>
              <c:f>Sheet1!$E$1</c:f>
              <c:strCache>
                <c:ptCount val="1"/>
                <c:pt idx="0">
                  <c:v>Disagree</c:v>
                </c:pt>
              </c:strCache>
            </c:strRef>
          </c:tx>
          <c:spPr>
            <a:solidFill>
              <a:srgbClr val="FFC000"/>
            </a:solidFill>
            <a:ln>
              <a:solidFill>
                <a:schemeClr val="tx1"/>
              </a:solidFill>
            </a:ln>
          </c:spPr>
          <c:dLbls>
            <c:txPr>
              <a:bodyPr/>
              <a:lstStyle/>
              <a:p>
                <a:pPr>
                  <a:defRPr lang="en-ZA" sz="1000" b="1"/>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Sheet1!$E$2:$E$7</c:f>
              <c:numCache>
                <c:formatCode>0</c:formatCode>
                <c:ptCount val="6"/>
                <c:pt idx="0">
                  <c:v>13</c:v>
                </c:pt>
                <c:pt idx="1">
                  <c:v>13.333333333333334</c:v>
                </c:pt>
                <c:pt idx="2">
                  <c:v>12.5</c:v>
                </c:pt>
                <c:pt idx="3">
                  <c:v>6.25</c:v>
                </c:pt>
                <c:pt idx="5">
                  <c:v>20</c:v>
                </c:pt>
              </c:numCache>
            </c:numRef>
          </c:val>
        </c:ser>
        <c:ser>
          <c:idx val="4"/>
          <c:order val="4"/>
          <c:tx>
            <c:strRef>
              <c:f>Sheet1!$F$1</c:f>
              <c:strCache>
                <c:ptCount val="1"/>
                <c:pt idx="0">
                  <c:v>Strongly Disagree</c:v>
                </c:pt>
              </c:strCache>
            </c:strRef>
          </c:tx>
          <c:spPr>
            <a:solidFill>
              <a:srgbClr val="FF0000"/>
            </a:solidFill>
            <a:ln>
              <a:solidFill>
                <a:schemeClr val="tx1"/>
              </a:solidFill>
            </a:ln>
          </c:spPr>
          <c:dLbls>
            <c:txPr>
              <a:bodyPr/>
              <a:lstStyle/>
              <a:p>
                <a:pPr>
                  <a:defRPr lang="en-ZA" sz="1000" b="1"/>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Sheet1!$F$2:$F$7</c:f>
              <c:numCache>
                <c:formatCode>0</c:formatCode>
                <c:ptCount val="6"/>
                <c:pt idx="0">
                  <c:v>6</c:v>
                </c:pt>
                <c:pt idx="1">
                  <c:v>6.666666666666667</c:v>
                </c:pt>
              </c:numCache>
            </c:numRef>
          </c:val>
        </c:ser>
        <c:ser>
          <c:idx val="5"/>
          <c:order val="5"/>
          <c:tx>
            <c:strRef>
              <c:f>Sheet1!$G$1</c:f>
              <c:strCache>
                <c:ptCount val="1"/>
                <c:pt idx="0">
                  <c:v>Don’t Know  / N/A</c:v>
                </c:pt>
              </c:strCache>
            </c:strRef>
          </c:tx>
          <c:spPr>
            <a:solidFill>
              <a:srgbClr val="C00000"/>
            </a:solidFill>
            <a:ln>
              <a:solidFill>
                <a:schemeClr val="tx1"/>
              </a:solidFill>
            </a:ln>
          </c:spPr>
          <c:dLbls>
            <c:txPr>
              <a:bodyPr/>
              <a:lstStyle/>
              <a:p>
                <a:pPr>
                  <a:defRPr lang="en-ZA" sz="1000" b="1">
                    <a:solidFill>
                      <a:schemeClr val="bg1"/>
                    </a:solidFill>
                  </a:defRPr>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Sheet1!$G$2:$G$7</c:f>
              <c:numCache>
                <c:formatCode>General</c:formatCode>
                <c:ptCount val="6"/>
                <c:pt idx="2" formatCode="0">
                  <c:v>4.166666666666667</c:v>
                </c:pt>
                <c:pt idx="3" formatCode="0">
                  <c:v>6.25</c:v>
                </c:pt>
                <c:pt idx="5" formatCode="0">
                  <c:v>20</c:v>
                </c:pt>
              </c:numCache>
            </c:numRef>
          </c:val>
        </c:ser>
        <c:dLbls>
          <c:showVal val="1"/>
        </c:dLbls>
        <c:gapWidth val="75"/>
        <c:overlap val="100"/>
        <c:axId val="157439488"/>
        <c:axId val="157441024"/>
      </c:barChart>
      <c:catAx>
        <c:axId val="157439488"/>
        <c:scaling>
          <c:orientation val="minMax"/>
        </c:scaling>
        <c:axPos val="b"/>
        <c:majorTickMark val="none"/>
        <c:tickLblPos val="nextTo"/>
        <c:txPr>
          <a:bodyPr/>
          <a:lstStyle/>
          <a:p>
            <a:pPr>
              <a:defRPr lang="en-ZA" sz="900" b="0"/>
            </a:pPr>
            <a:endParaRPr lang="en-US"/>
          </a:p>
        </c:txPr>
        <c:crossAx val="157441024"/>
        <c:crosses val="autoZero"/>
        <c:auto val="1"/>
        <c:lblAlgn val="ctr"/>
        <c:lblOffset val="100"/>
      </c:catAx>
      <c:valAx>
        <c:axId val="157441024"/>
        <c:scaling>
          <c:orientation val="minMax"/>
          <c:max val="100"/>
        </c:scaling>
        <c:axPos val="l"/>
        <c:majorGridlines/>
        <c:numFmt formatCode="0" sourceLinked="1"/>
        <c:majorTickMark val="none"/>
        <c:tickLblPos val="nextTo"/>
        <c:spPr>
          <a:ln w="9525">
            <a:noFill/>
          </a:ln>
        </c:spPr>
        <c:txPr>
          <a:bodyPr/>
          <a:lstStyle/>
          <a:p>
            <a:pPr>
              <a:defRPr lang="en-ZA" sz="1000" b="1"/>
            </a:pPr>
            <a:endParaRPr lang="en-US"/>
          </a:p>
        </c:txPr>
        <c:crossAx val="157439488"/>
        <c:crosses val="autoZero"/>
        <c:crossBetween val="between"/>
      </c:valAx>
    </c:plotArea>
    <c:legend>
      <c:legendPos val="b"/>
      <c:layout>
        <c:manualLayout>
          <c:xMode val="edge"/>
          <c:yMode val="edge"/>
          <c:x val="3.4771207844302592E-2"/>
          <c:y val="0.82429105815490655"/>
          <c:w val="0.80170677957708114"/>
          <c:h val="0.14248964036040723"/>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03.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The policies and procedures governing learnerships are appropriate and effective</a:t>
            </a:r>
          </a:p>
        </c:rich>
      </c:tx>
      <c:layout>
        <c:manualLayout>
          <c:xMode val="edge"/>
          <c:yMode val="edge"/>
          <c:x val="0.17286807309463673"/>
          <c:y val="1.9230769230769745E-2"/>
        </c:manualLayout>
      </c:layout>
    </c:title>
    <c:plotArea>
      <c:layout>
        <c:manualLayout>
          <c:layoutTarget val="inner"/>
          <c:xMode val="edge"/>
          <c:yMode val="edge"/>
          <c:x val="8.0756393282701747E-2"/>
          <c:y val="0.15259615384615968"/>
          <c:w val="0.86053115071142428"/>
          <c:h val="0.31855289704222001"/>
        </c:manualLayout>
      </c:layout>
      <c:barChart>
        <c:barDir val="col"/>
        <c:grouping val="stacked"/>
        <c:ser>
          <c:idx val="0"/>
          <c:order val="0"/>
          <c:tx>
            <c:strRef>
              <c:f>Sheet1!$B$1</c:f>
              <c:strCache>
                <c:ptCount val="1"/>
                <c:pt idx="0">
                  <c:v>Strongly Agree</c:v>
                </c:pt>
              </c:strCache>
            </c:strRef>
          </c:tx>
          <c:spPr>
            <a:solidFill>
              <a:srgbClr val="00B0F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Sheet1!$B$2:$B$7</c:f>
              <c:numCache>
                <c:formatCode>0</c:formatCode>
                <c:ptCount val="6"/>
                <c:pt idx="0" formatCode="General">
                  <c:v>25</c:v>
                </c:pt>
                <c:pt idx="1">
                  <c:v>6.666666666666667</c:v>
                </c:pt>
                <c:pt idx="2">
                  <c:v>29.166666666666668</c:v>
                </c:pt>
                <c:pt idx="3">
                  <c:v>18.75</c:v>
                </c:pt>
                <c:pt idx="4">
                  <c:v>18.181818181818269</c:v>
                </c:pt>
                <c:pt idx="5">
                  <c:v>20</c:v>
                </c:pt>
              </c:numCache>
            </c:numRef>
          </c:val>
        </c:ser>
        <c:ser>
          <c:idx val="1"/>
          <c:order val="1"/>
          <c:tx>
            <c:strRef>
              <c:f>Sheet1!$C$1</c:f>
              <c:strCache>
                <c:ptCount val="1"/>
                <c:pt idx="0">
                  <c:v>Agree</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Sheet1!$C$2:$C$7</c:f>
              <c:numCache>
                <c:formatCode>0</c:formatCode>
                <c:ptCount val="6"/>
                <c:pt idx="0" formatCode="General">
                  <c:v>38</c:v>
                </c:pt>
                <c:pt idx="1">
                  <c:v>60</c:v>
                </c:pt>
                <c:pt idx="2">
                  <c:v>45.833333333333336</c:v>
                </c:pt>
                <c:pt idx="3">
                  <c:v>62.5</c:v>
                </c:pt>
                <c:pt idx="4">
                  <c:v>72.727272727272734</c:v>
                </c:pt>
                <c:pt idx="5">
                  <c:v>40</c:v>
                </c:pt>
              </c:numCache>
            </c:numRef>
          </c:val>
        </c:ser>
        <c:ser>
          <c:idx val="2"/>
          <c:order val="2"/>
          <c:tx>
            <c:strRef>
              <c:f>Sheet1!$D$1</c:f>
              <c:strCache>
                <c:ptCount val="1"/>
                <c:pt idx="0">
                  <c:v>Indifferent</c:v>
                </c:pt>
              </c:strCache>
            </c:strRef>
          </c:tx>
          <c:spPr>
            <a:solidFill>
              <a:srgbClr val="FFFF00"/>
            </a:solidFill>
            <a:ln>
              <a:solidFill>
                <a:schemeClr val="tx1"/>
              </a:solidFill>
            </a:ln>
          </c:spPr>
          <c:dLbls>
            <c:txPr>
              <a:bodyPr/>
              <a:lstStyle/>
              <a:p>
                <a:pPr>
                  <a:defRPr lang="en-ZA" sz="1000" b="1"/>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Sheet1!$D$2:$D$7</c:f>
              <c:numCache>
                <c:formatCode>0</c:formatCode>
                <c:ptCount val="6"/>
                <c:pt idx="0" formatCode="General">
                  <c:v>19</c:v>
                </c:pt>
                <c:pt idx="1">
                  <c:v>13.333333333333334</c:v>
                </c:pt>
                <c:pt idx="2">
                  <c:v>20.833333333333218</c:v>
                </c:pt>
                <c:pt idx="3">
                  <c:v>12.5</c:v>
                </c:pt>
                <c:pt idx="4">
                  <c:v>9.0909090909091006</c:v>
                </c:pt>
                <c:pt idx="5">
                  <c:v>20</c:v>
                </c:pt>
              </c:numCache>
            </c:numRef>
          </c:val>
        </c:ser>
        <c:ser>
          <c:idx val="3"/>
          <c:order val="3"/>
          <c:tx>
            <c:strRef>
              <c:f>Sheet1!$E$1</c:f>
              <c:strCache>
                <c:ptCount val="1"/>
                <c:pt idx="0">
                  <c:v>Disagree</c:v>
                </c:pt>
              </c:strCache>
            </c:strRef>
          </c:tx>
          <c:spPr>
            <a:solidFill>
              <a:srgbClr val="FFC000"/>
            </a:solidFill>
            <a:ln>
              <a:solidFill>
                <a:schemeClr val="tx1"/>
              </a:solidFill>
            </a:ln>
          </c:spPr>
          <c:dLbls>
            <c:dLbl>
              <c:idx val="2"/>
              <c:dLblPos val="ctr"/>
              <c:showVal val="1"/>
            </c:dLbl>
            <c:dLbl>
              <c:idx val="3"/>
              <c:dLblPos val="ctr"/>
              <c:showVal val="1"/>
            </c:dLbl>
            <c:txPr>
              <a:bodyPr/>
              <a:lstStyle/>
              <a:p>
                <a:pPr>
                  <a:defRPr lang="en-ZA" sz="1000" b="1"/>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Sheet1!$E$2:$E$7</c:f>
              <c:numCache>
                <c:formatCode>0</c:formatCode>
                <c:ptCount val="6"/>
                <c:pt idx="0" formatCode="General">
                  <c:v>6</c:v>
                </c:pt>
                <c:pt idx="1">
                  <c:v>13.333333333333334</c:v>
                </c:pt>
              </c:numCache>
            </c:numRef>
          </c:val>
        </c:ser>
        <c:ser>
          <c:idx val="4"/>
          <c:order val="4"/>
          <c:tx>
            <c:strRef>
              <c:f>Sheet1!$F$1</c:f>
              <c:strCache>
                <c:ptCount val="1"/>
                <c:pt idx="0">
                  <c:v>Strongly Disagree</c:v>
                </c:pt>
              </c:strCache>
            </c:strRef>
          </c:tx>
          <c:spPr>
            <a:solidFill>
              <a:srgbClr val="FF0000"/>
            </a:solidFill>
            <a:ln>
              <a:solidFill>
                <a:schemeClr val="tx1"/>
              </a:solidFill>
            </a:ln>
          </c:spPr>
          <c:dLbls>
            <c:txPr>
              <a:bodyPr/>
              <a:lstStyle/>
              <a:p>
                <a:pPr>
                  <a:defRPr lang="en-ZA" sz="1000" b="1"/>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Sheet1!$F$2:$F$7</c:f>
              <c:numCache>
                <c:formatCode>0</c:formatCode>
                <c:ptCount val="6"/>
                <c:pt idx="0" formatCode="General">
                  <c:v>13</c:v>
                </c:pt>
                <c:pt idx="1">
                  <c:v>6.666666666666667</c:v>
                </c:pt>
              </c:numCache>
            </c:numRef>
          </c:val>
        </c:ser>
        <c:ser>
          <c:idx val="5"/>
          <c:order val="5"/>
          <c:tx>
            <c:strRef>
              <c:f>Sheet1!$G$1</c:f>
              <c:strCache>
                <c:ptCount val="1"/>
                <c:pt idx="0">
                  <c:v>Don’t Know / N/A</c:v>
                </c:pt>
              </c:strCache>
            </c:strRef>
          </c:tx>
          <c:spPr>
            <a:solidFill>
              <a:srgbClr val="C00000"/>
            </a:solidFill>
            <a:ln>
              <a:solidFill>
                <a:schemeClr val="tx1"/>
              </a:solidFill>
            </a:ln>
          </c:spPr>
          <c:dLbls>
            <c:txPr>
              <a:bodyPr/>
              <a:lstStyle/>
              <a:p>
                <a:pPr>
                  <a:defRPr lang="en-ZA" sz="1000" b="1">
                    <a:solidFill>
                      <a:schemeClr val="bg1"/>
                    </a:solidFill>
                  </a:defRPr>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Sheet1!$G$2:$G$7</c:f>
              <c:numCache>
                <c:formatCode>General</c:formatCode>
                <c:ptCount val="6"/>
                <c:pt idx="2" formatCode="0">
                  <c:v>4.166666666666667</c:v>
                </c:pt>
                <c:pt idx="3" formatCode="0">
                  <c:v>6.25</c:v>
                </c:pt>
                <c:pt idx="5" formatCode="0">
                  <c:v>20</c:v>
                </c:pt>
              </c:numCache>
            </c:numRef>
          </c:val>
        </c:ser>
        <c:dLbls>
          <c:showVal val="1"/>
        </c:dLbls>
        <c:gapWidth val="75"/>
        <c:overlap val="100"/>
        <c:axId val="157553792"/>
        <c:axId val="157555328"/>
      </c:barChart>
      <c:catAx>
        <c:axId val="157553792"/>
        <c:scaling>
          <c:orientation val="minMax"/>
        </c:scaling>
        <c:axPos val="b"/>
        <c:majorTickMark val="none"/>
        <c:tickLblPos val="nextTo"/>
        <c:txPr>
          <a:bodyPr/>
          <a:lstStyle/>
          <a:p>
            <a:pPr>
              <a:defRPr lang="en-ZA" sz="900" b="0"/>
            </a:pPr>
            <a:endParaRPr lang="en-US"/>
          </a:p>
        </c:txPr>
        <c:crossAx val="157555328"/>
        <c:crosses val="autoZero"/>
        <c:auto val="1"/>
        <c:lblAlgn val="ctr"/>
        <c:lblOffset val="100"/>
      </c:catAx>
      <c:valAx>
        <c:axId val="157555328"/>
        <c:scaling>
          <c:orientation val="minMax"/>
          <c:max val="100"/>
        </c:scaling>
        <c:axPos val="l"/>
        <c:majorGridlines/>
        <c:numFmt formatCode="General" sourceLinked="1"/>
        <c:majorTickMark val="none"/>
        <c:tickLblPos val="nextTo"/>
        <c:spPr>
          <a:ln w="9525">
            <a:noFill/>
          </a:ln>
        </c:spPr>
        <c:txPr>
          <a:bodyPr/>
          <a:lstStyle/>
          <a:p>
            <a:pPr>
              <a:defRPr lang="en-ZA" sz="1000" b="1"/>
            </a:pPr>
            <a:endParaRPr lang="en-US"/>
          </a:p>
        </c:txPr>
        <c:crossAx val="157553792"/>
        <c:crosses val="autoZero"/>
        <c:crossBetween val="between"/>
      </c:valAx>
    </c:plotArea>
    <c:legend>
      <c:legendPos val="b"/>
      <c:layout>
        <c:manualLayout>
          <c:xMode val="edge"/>
          <c:yMode val="edge"/>
          <c:x val="0.2517523399197743"/>
          <c:y val="0.82429105815490655"/>
          <c:w val="0.73356905858465804"/>
          <c:h val="0.15910742986394671"/>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04.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The Criteria For Funding Of Learnerships Ensure That The Relevant Employees Stand To Benefit</a:t>
            </a:r>
          </a:p>
        </c:rich>
      </c:tx>
      <c:layout>
        <c:manualLayout>
          <c:xMode val="edge"/>
          <c:yMode val="edge"/>
          <c:x val="0.1339781112266627"/>
          <c:y val="3.8461538461538464E-2"/>
        </c:manualLayout>
      </c:layout>
    </c:title>
    <c:plotArea>
      <c:layout>
        <c:manualLayout>
          <c:layoutTarget val="inner"/>
          <c:xMode val="edge"/>
          <c:yMode val="edge"/>
          <c:x val="8.0756393282701747E-2"/>
          <c:y val="0.15259615384615977"/>
          <c:w val="0.86053115071142428"/>
          <c:h val="0.3811329120366298"/>
        </c:manualLayout>
      </c:layout>
      <c:barChart>
        <c:barDir val="col"/>
        <c:grouping val="stacked"/>
        <c:ser>
          <c:idx val="0"/>
          <c:order val="0"/>
          <c:tx>
            <c:strRef>
              <c:f>Sheet1!$B$1</c:f>
              <c:strCache>
                <c:ptCount val="1"/>
                <c:pt idx="0">
                  <c:v>Strongly Agree</c:v>
                </c:pt>
              </c:strCache>
            </c:strRef>
          </c:tx>
          <c:spPr>
            <a:solidFill>
              <a:srgbClr val="00B0F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Sheet1!$B$2:$B$7</c:f>
              <c:numCache>
                <c:formatCode>0</c:formatCode>
                <c:ptCount val="6"/>
                <c:pt idx="0">
                  <c:v>31</c:v>
                </c:pt>
                <c:pt idx="1">
                  <c:v>6.666666666666667</c:v>
                </c:pt>
                <c:pt idx="2">
                  <c:v>29.166666666666668</c:v>
                </c:pt>
                <c:pt idx="3">
                  <c:v>18.75</c:v>
                </c:pt>
                <c:pt idx="4">
                  <c:v>18.181818181818269</c:v>
                </c:pt>
                <c:pt idx="5">
                  <c:v>20</c:v>
                </c:pt>
              </c:numCache>
            </c:numRef>
          </c:val>
        </c:ser>
        <c:ser>
          <c:idx val="1"/>
          <c:order val="1"/>
          <c:tx>
            <c:strRef>
              <c:f>Sheet1!$C$1</c:f>
              <c:strCache>
                <c:ptCount val="1"/>
                <c:pt idx="0">
                  <c:v>Agree</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Sheet1!$C$2:$C$7</c:f>
              <c:numCache>
                <c:formatCode>0</c:formatCode>
                <c:ptCount val="6"/>
                <c:pt idx="0">
                  <c:v>25</c:v>
                </c:pt>
                <c:pt idx="1">
                  <c:v>60</c:v>
                </c:pt>
                <c:pt idx="2">
                  <c:v>41.666666666666423</c:v>
                </c:pt>
                <c:pt idx="3">
                  <c:v>56.25</c:v>
                </c:pt>
                <c:pt idx="4">
                  <c:v>72.727272727272734</c:v>
                </c:pt>
                <c:pt idx="5">
                  <c:v>20</c:v>
                </c:pt>
              </c:numCache>
            </c:numRef>
          </c:val>
        </c:ser>
        <c:ser>
          <c:idx val="2"/>
          <c:order val="2"/>
          <c:tx>
            <c:strRef>
              <c:f>Sheet1!$D$1</c:f>
              <c:strCache>
                <c:ptCount val="1"/>
                <c:pt idx="0">
                  <c:v>Indifferent</c:v>
                </c:pt>
              </c:strCache>
            </c:strRef>
          </c:tx>
          <c:spPr>
            <a:solidFill>
              <a:srgbClr val="FFFF00"/>
            </a:solidFill>
            <a:ln>
              <a:solidFill>
                <a:schemeClr val="tx1"/>
              </a:solidFill>
            </a:ln>
          </c:spPr>
          <c:dLbls>
            <c:txPr>
              <a:bodyPr/>
              <a:lstStyle/>
              <a:p>
                <a:pPr>
                  <a:defRPr lang="en-ZA" sz="1000" b="1"/>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Sheet1!$D$2:$D$7</c:f>
              <c:numCache>
                <c:formatCode>0</c:formatCode>
                <c:ptCount val="6"/>
                <c:pt idx="0">
                  <c:v>13</c:v>
                </c:pt>
                <c:pt idx="1">
                  <c:v>6.666666666666667</c:v>
                </c:pt>
                <c:pt idx="2">
                  <c:v>16.666666666666668</c:v>
                </c:pt>
                <c:pt idx="3">
                  <c:v>6.25</c:v>
                </c:pt>
                <c:pt idx="4">
                  <c:v>9.0909090909091006</c:v>
                </c:pt>
              </c:numCache>
            </c:numRef>
          </c:val>
        </c:ser>
        <c:ser>
          <c:idx val="3"/>
          <c:order val="3"/>
          <c:tx>
            <c:strRef>
              <c:f>Sheet1!$E$1</c:f>
              <c:strCache>
                <c:ptCount val="1"/>
                <c:pt idx="0">
                  <c:v>Disagree</c:v>
                </c:pt>
              </c:strCache>
            </c:strRef>
          </c:tx>
          <c:spPr>
            <a:solidFill>
              <a:srgbClr val="FFC000"/>
            </a:solidFill>
            <a:ln>
              <a:solidFill>
                <a:schemeClr val="tx1"/>
              </a:solidFill>
            </a:ln>
          </c:spPr>
          <c:dLbls>
            <c:txPr>
              <a:bodyPr/>
              <a:lstStyle/>
              <a:p>
                <a:pPr>
                  <a:defRPr lang="en-ZA" sz="1000" b="1"/>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Sheet1!$E$2:$E$7</c:f>
              <c:numCache>
                <c:formatCode>0</c:formatCode>
                <c:ptCount val="6"/>
                <c:pt idx="0">
                  <c:v>31</c:v>
                </c:pt>
                <c:pt idx="1">
                  <c:v>20</c:v>
                </c:pt>
                <c:pt idx="2">
                  <c:v>4.166666666666667</c:v>
                </c:pt>
                <c:pt idx="3">
                  <c:v>6.25</c:v>
                </c:pt>
                <c:pt idx="5">
                  <c:v>20</c:v>
                </c:pt>
              </c:numCache>
            </c:numRef>
          </c:val>
        </c:ser>
        <c:ser>
          <c:idx val="4"/>
          <c:order val="4"/>
          <c:tx>
            <c:strRef>
              <c:f>Sheet1!$F$1</c:f>
              <c:strCache>
                <c:ptCount val="1"/>
                <c:pt idx="0">
                  <c:v>Strongly Disagree</c:v>
                </c:pt>
              </c:strCache>
            </c:strRef>
          </c:tx>
          <c:spPr>
            <a:solidFill>
              <a:srgbClr val="FF0000"/>
            </a:solidFill>
            <a:ln>
              <a:solidFill>
                <a:schemeClr val="tx1"/>
              </a:solidFill>
            </a:ln>
          </c:spPr>
          <c:dLbls>
            <c:txPr>
              <a:bodyPr/>
              <a:lstStyle/>
              <a:p>
                <a:pPr>
                  <a:defRPr lang="en-ZA" sz="1000" b="1"/>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Sheet1!$F$2:$F$7</c:f>
              <c:numCache>
                <c:formatCode>0</c:formatCode>
                <c:ptCount val="6"/>
                <c:pt idx="1">
                  <c:v>6.666666666666667</c:v>
                </c:pt>
                <c:pt idx="3">
                  <c:v>6.25</c:v>
                </c:pt>
                <c:pt idx="5">
                  <c:v>20</c:v>
                </c:pt>
              </c:numCache>
            </c:numRef>
          </c:val>
        </c:ser>
        <c:ser>
          <c:idx val="5"/>
          <c:order val="5"/>
          <c:tx>
            <c:strRef>
              <c:f>Sheet1!$G$1</c:f>
              <c:strCache>
                <c:ptCount val="1"/>
                <c:pt idx="0">
                  <c:v>Don’t Know / N/A</c:v>
                </c:pt>
              </c:strCache>
            </c:strRef>
          </c:tx>
          <c:spPr>
            <a:solidFill>
              <a:srgbClr val="C00000"/>
            </a:solidFill>
            <a:ln>
              <a:solidFill>
                <a:schemeClr val="tx1"/>
              </a:solidFill>
            </a:ln>
          </c:spPr>
          <c:dLbls>
            <c:txPr>
              <a:bodyPr/>
              <a:lstStyle/>
              <a:p>
                <a:pPr>
                  <a:defRPr lang="en-ZA" sz="1000" b="1">
                    <a:solidFill>
                      <a:schemeClr val="bg1"/>
                    </a:solidFill>
                  </a:defRPr>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Sheet1!$G$2:$G$7</c:f>
              <c:numCache>
                <c:formatCode>General</c:formatCode>
                <c:ptCount val="6"/>
                <c:pt idx="2" formatCode="0">
                  <c:v>8.3333333333333357</c:v>
                </c:pt>
                <c:pt idx="3" formatCode="0">
                  <c:v>6.25</c:v>
                </c:pt>
                <c:pt idx="5" formatCode="0">
                  <c:v>20</c:v>
                </c:pt>
              </c:numCache>
            </c:numRef>
          </c:val>
        </c:ser>
        <c:dLbls>
          <c:showVal val="1"/>
        </c:dLbls>
        <c:gapWidth val="75"/>
        <c:overlap val="100"/>
        <c:axId val="157918336"/>
        <c:axId val="157919872"/>
      </c:barChart>
      <c:catAx>
        <c:axId val="157918336"/>
        <c:scaling>
          <c:orientation val="minMax"/>
        </c:scaling>
        <c:axPos val="b"/>
        <c:majorTickMark val="none"/>
        <c:tickLblPos val="nextTo"/>
        <c:txPr>
          <a:bodyPr/>
          <a:lstStyle/>
          <a:p>
            <a:pPr>
              <a:defRPr lang="en-ZA" sz="900" b="0"/>
            </a:pPr>
            <a:endParaRPr lang="en-US"/>
          </a:p>
        </c:txPr>
        <c:crossAx val="157919872"/>
        <c:crosses val="autoZero"/>
        <c:auto val="1"/>
        <c:lblAlgn val="ctr"/>
        <c:lblOffset val="100"/>
      </c:catAx>
      <c:valAx>
        <c:axId val="157919872"/>
        <c:scaling>
          <c:orientation val="minMax"/>
          <c:max val="100"/>
        </c:scaling>
        <c:axPos val="l"/>
        <c:majorGridlines/>
        <c:numFmt formatCode="0" sourceLinked="1"/>
        <c:majorTickMark val="none"/>
        <c:tickLblPos val="nextTo"/>
        <c:spPr>
          <a:ln w="9525">
            <a:noFill/>
          </a:ln>
        </c:spPr>
        <c:txPr>
          <a:bodyPr/>
          <a:lstStyle/>
          <a:p>
            <a:pPr>
              <a:defRPr lang="en-ZA" sz="1000" b="1"/>
            </a:pPr>
            <a:endParaRPr lang="en-US"/>
          </a:p>
        </c:txPr>
        <c:crossAx val="157918336"/>
        <c:crosses val="autoZero"/>
        <c:crossBetween val="between"/>
      </c:valAx>
    </c:plotArea>
    <c:legend>
      <c:legendPos val="b"/>
      <c:layout>
        <c:manualLayout>
          <c:xMode val="edge"/>
          <c:yMode val="edge"/>
          <c:x val="5.0494478284554056E-2"/>
          <c:y val="0.86063955323917563"/>
          <c:w val="0.7671155846085298"/>
          <c:h val="0.12313202700301429"/>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05.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The BANKSETA Is Able To Assist You With Your Queries About Learnerships</a:t>
            </a:r>
          </a:p>
        </c:rich>
      </c:tx>
      <c:layout>
        <c:manualLayout>
          <c:xMode val="edge"/>
          <c:yMode val="edge"/>
          <c:x val="0.15400014856634162"/>
          <c:y val="3.8461538461538464E-2"/>
        </c:manualLayout>
      </c:layout>
    </c:title>
    <c:plotArea>
      <c:layout>
        <c:manualLayout>
          <c:layoutTarget val="inner"/>
          <c:xMode val="edge"/>
          <c:yMode val="edge"/>
          <c:x val="8.0756393282701747E-2"/>
          <c:y val="0.15259615384615974"/>
          <c:w val="0.86053115071142428"/>
          <c:h val="0.39005157385242889"/>
        </c:manualLayout>
      </c:layout>
      <c:barChart>
        <c:barDir val="col"/>
        <c:grouping val="stacked"/>
        <c:ser>
          <c:idx val="0"/>
          <c:order val="0"/>
          <c:tx>
            <c:strRef>
              <c:f>Sheet1!$B$1</c:f>
              <c:strCache>
                <c:ptCount val="1"/>
                <c:pt idx="0">
                  <c:v>Strongly Agree</c:v>
                </c:pt>
              </c:strCache>
            </c:strRef>
          </c:tx>
          <c:spPr>
            <a:solidFill>
              <a:srgbClr val="00B0F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Sheet1!$B$2:$B$7</c:f>
              <c:numCache>
                <c:formatCode>0</c:formatCode>
                <c:ptCount val="6"/>
                <c:pt idx="0">
                  <c:v>25</c:v>
                </c:pt>
                <c:pt idx="1">
                  <c:v>33.333333333333336</c:v>
                </c:pt>
                <c:pt idx="2">
                  <c:v>29.166666666666668</c:v>
                </c:pt>
                <c:pt idx="3">
                  <c:v>25</c:v>
                </c:pt>
                <c:pt idx="4">
                  <c:v>27.272727272727064</c:v>
                </c:pt>
                <c:pt idx="5">
                  <c:v>20</c:v>
                </c:pt>
              </c:numCache>
            </c:numRef>
          </c:val>
        </c:ser>
        <c:ser>
          <c:idx val="1"/>
          <c:order val="1"/>
          <c:tx>
            <c:strRef>
              <c:f>Sheet1!$C$1</c:f>
              <c:strCache>
                <c:ptCount val="1"/>
                <c:pt idx="0">
                  <c:v>Agree</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Sheet1!$C$2:$C$7</c:f>
              <c:numCache>
                <c:formatCode>0</c:formatCode>
                <c:ptCount val="6"/>
                <c:pt idx="0">
                  <c:v>44</c:v>
                </c:pt>
                <c:pt idx="1">
                  <c:v>53.333333333333336</c:v>
                </c:pt>
                <c:pt idx="2">
                  <c:v>50</c:v>
                </c:pt>
                <c:pt idx="3">
                  <c:v>56.25</c:v>
                </c:pt>
                <c:pt idx="4">
                  <c:v>63.636363636363626</c:v>
                </c:pt>
                <c:pt idx="5">
                  <c:v>40</c:v>
                </c:pt>
              </c:numCache>
            </c:numRef>
          </c:val>
        </c:ser>
        <c:ser>
          <c:idx val="2"/>
          <c:order val="2"/>
          <c:tx>
            <c:strRef>
              <c:f>Sheet1!$D$1</c:f>
              <c:strCache>
                <c:ptCount val="1"/>
                <c:pt idx="0">
                  <c:v>Indifferent</c:v>
                </c:pt>
              </c:strCache>
            </c:strRef>
          </c:tx>
          <c:spPr>
            <a:solidFill>
              <a:srgbClr val="FFFF00"/>
            </a:solidFill>
            <a:ln>
              <a:solidFill>
                <a:schemeClr val="tx1"/>
              </a:solidFill>
            </a:ln>
          </c:spPr>
          <c:dLbls>
            <c:txPr>
              <a:bodyPr/>
              <a:lstStyle/>
              <a:p>
                <a:pPr>
                  <a:defRPr lang="en-ZA" sz="1000" b="1"/>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Sheet1!$D$2:$D$7</c:f>
              <c:numCache>
                <c:formatCode>General</c:formatCode>
                <c:ptCount val="6"/>
                <c:pt idx="0" formatCode="0">
                  <c:v>13</c:v>
                </c:pt>
                <c:pt idx="2" formatCode="0">
                  <c:v>8.3333333333333357</c:v>
                </c:pt>
              </c:numCache>
            </c:numRef>
          </c:val>
        </c:ser>
        <c:ser>
          <c:idx val="3"/>
          <c:order val="3"/>
          <c:tx>
            <c:strRef>
              <c:f>Sheet1!$E$1</c:f>
              <c:strCache>
                <c:ptCount val="1"/>
                <c:pt idx="0">
                  <c:v>Disagree</c:v>
                </c:pt>
              </c:strCache>
            </c:strRef>
          </c:tx>
          <c:spPr>
            <a:solidFill>
              <a:srgbClr val="FFC000"/>
            </a:solidFill>
            <a:ln>
              <a:solidFill>
                <a:schemeClr val="tx1"/>
              </a:solidFill>
            </a:ln>
          </c:spPr>
          <c:dLbls>
            <c:dLbl>
              <c:idx val="2"/>
              <c:dLblPos val="ctr"/>
              <c:showVal val="1"/>
            </c:dLbl>
            <c:dLbl>
              <c:idx val="3"/>
              <c:dLblPos val="ctr"/>
              <c:showVal val="1"/>
            </c:dLbl>
            <c:txPr>
              <a:bodyPr/>
              <a:lstStyle/>
              <a:p>
                <a:pPr>
                  <a:defRPr lang="en-ZA" sz="1000" b="1"/>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Sheet1!$E$2:$E$7</c:f>
              <c:numCache>
                <c:formatCode>0</c:formatCode>
                <c:ptCount val="6"/>
                <c:pt idx="0">
                  <c:v>19</c:v>
                </c:pt>
                <c:pt idx="1">
                  <c:v>6.666666666666667</c:v>
                </c:pt>
                <c:pt idx="2">
                  <c:v>8.3333333333333357</c:v>
                </c:pt>
                <c:pt idx="3">
                  <c:v>12.5</c:v>
                </c:pt>
                <c:pt idx="4">
                  <c:v>9.0909090909091006</c:v>
                </c:pt>
                <c:pt idx="5">
                  <c:v>20</c:v>
                </c:pt>
              </c:numCache>
            </c:numRef>
          </c:val>
        </c:ser>
        <c:ser>
          <c:idx val="4"/>
          <c:order val="4"/>
          <c:tx>
            <c:strRef>
              <c:f>Sheet1!$F$1</c:f>
              <c:strCache>
                <c:ptCount val="1"/>
                <c:pt idx="0">
                  <c:v>Strongly Disagree</c:v>
                </c:pt>
              </c:strCache>
            </c:strRef>
          </c:tx>
          <c:spPr>
            <a:solidFill>
              <a:srgbClr val="FF0000"/>
            </a:solidFill>
            <a:ln>
              <a:solidFill>
                <a:schemeClr val="tx1"/>
              </a:solidFill>
            </a:ln>
          </c:spPr>
          <c:dLbls>
            <c:txPr>
              <a:bodyPr/>
              <a:lstStyle/>
              <a:p>
                <a:pPr>
                  <a:defRPr lang="en-ZA" sz="1000" b="1"/>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Sheet1!$F$2:$F$7</c:f>
              <c:numCache>
                <c:formatCode>0</c:formatCode>
                <c:ptCount val="6"/>
                <c:pt idx="1">
                  <c:v>6.666666666666667</c:v>
                </c:pt>
              </c:numCache>
            </c:numRef>
          </c:val>
        </c:ser>
        <c:ser>
          <c:idx val="5"/>
          <c:order val="5"/>
          <c:tx>
            <c:strRef>
              <c:f>Sheet1!$G$1</c:f>
              <c:strCache>
                <c:ptCount val="1"/>
                <c:pt idx="0">
                  <c:v>Don’t Know / N/A</c:v>
                </c:pt>
              </c:strCache>
            </c:strRef>
          </c:tx>
          <c:spPr>
            <a:solidFill>
              <a:srgbClr val="C00000"/>
            </a:solidFill>
            <a:ln>
              <a:solidFill>
                <a:schemeClr val="tx1"/>
              </a:solidFill>
            </a:ln>
          </c:spPr>
          <c:dLbls>
            <c:txPr>
              <a:bodyPr/>
              <a:lstStyle/>
              <a:p>
                <a:pPr>
                  <a:defRPr lang="en-ZA" sz="1000" b="1">
                    <a:solidFill>
                      <a:schemeClr val="bg1"/>
                    </a:solidFill>
                  </a:defRPr>
                </a:pPr>
                <a:endParaRPr lang="en-US"/>
              </a:p>
            </c:txPr>
            <c:showVal val="1"/>
          </c:dLbls>
          <c:cat>
            <c:strRef>
              <c:f>Sheet1!$A$2:$A$7</c:f>
              <c:strCache>
                <c:ptCount val="6"/>
                <c:pt idx="0">
                  <c:v>Total 2007 (n=16)</c:v>
                </c:pt>
                <c:pt idx="1">
                  <c:v>Total 2008 (n=15)</c:v>
                </c:pt>
                <c:pt idx="2">
                  <c:v>Total 2009 (n=24)</c:v>
                </c:pt>
                <c:pt idx="3">
                  <c:v>Total 2010 (n=16)</c:v>
                </c:pt>
                <c:pt idx="4">
                  <c:v>SDF's (n=11)</c:v>
                </c:pt>
                <c:pt idx="5">
                  <c:v>Project Steering Committees (n=5)</c:v>
                </c:pt>
              </c:strCache>
            </c:strRef>
          </c:cat>
          <c:val>
            <c:numRef>
              <c:f>Sheet1!$G$2:$G$7</c:f>
              <c:numCache>
                <c:formatCode>General</c:formatCode>
                <c:ptCount val="6"/>
                <c:pt idx="2" formatCode="0">
                  <c:v>4.166666666666667</c:v>
                </c:pt>
                <c:pt idx="3" formatCode="0">
                  <c:v>6.25</c:v>
                </c:pt>
                <c:pt idx="5" formatCode="0">
                  <c:v>20</c:v>
                </c:pt>
              </c:numCache>
            </c:numRef>
          </c:val>
        </c:ser>
        <c:dLbls>
          <c:showVal val="1"/>
        </c:dLbls>
        <c:gapWidth val="75"/>
        <c:overlap val="100"/>
        <c:axId val="158053120"/>
        <c:axId val="158054656"/>
      </c:barChart>
      <c:catAx>
        <c:axId val="158053120"/>
        <c:scaling>
          <c:orientation val="minMax"/>
        </c:scaling>
        <c:axPos val="b"/>
        <c:majorTickMark val="none"/>
        <c:tickLblPos val="nextTo"/>
        <c:txPr>
          <a:bodyPr/>
          <a:lstStyle/>
          <a:p>
            <a:pPr>
              <a:defRPr lang="en-ZA" sz="900" b="0"/>
            </a:pPr>
            <a:endParaRPr lang="en-US"/>
          </a:p>
        </c:txPr>
        <c:crossAx val="158054656"/>
        <c:crosses val="autoZero"/>
        <c:auto val="1"/>
        <c:lblAlgn val="ctr"/>
        <c:lblOffset val="100"/>
      </c:catAx>
      <c:valAx>
        <c:axId val="158054656"/>
        <c:scaling>
          <c:orientation val="minMax"/>
          <c:max val="100"/>
        </c:scaling>
        <c:axPos val="l"/>
        <c:majorGridlines/>
        <c:numFmt formatCode="0" sourceLinked="1"/>
        <c:majorTickMark val="none"/>
        <c:tickLblPos val="nextTo"/>
        <c:spPr>
          <a:ln w="9525">
            <a:noFill/>
          </a:ln>
        </c:spPr>
        <c:txPr>
          <a:bodyPr/>
          <a:lstStyle/>
          <a:p>
            <a:pPr>
              <a:defRPr lang="en-ZA" sz="1000" b="1"/>
            </a:pPr>
            <a:endParaRPr lang="en-US"/>
          </a:p>
        </c:txPr>
        <c:crossAx val="158053120"/>
        <c:crosses val="autoZero"/>
        <c:crossBetween val="between"/>
      </c:valAx>
    </c:plotArea>
    <c:legend>
      <c:legendPos val="b"/>
      <c:layout>
        <c:manualLayout>
          <c:xMode val="edge"/>
          <c:yMode val="edge"/>
          <c:x val="0.2517523399197743"/>
          <c:y val="0.8580737700608817"/>
          <c:w val="0.67382063091170497"/>
          <c:h val="0.12569812210192804"/>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06.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For Which Of These Skills Do You Believe Learnerships Would Be Effective As A Skills Development Initiative?</a:t>
            </a:r>
          </a:p>
        </c:rich>
      </c:tx>
      <c:layout>
        <c:manualLayout>
          <c:xMode val="edge"/>
          <c:yMode val="edge"/>
          <c:x val="0.15842496457854274"/>
          <c:y val="3.8461538461538464E-2"/>
        </c:manualLayout>
      </c:layout>
    </c:title>
    <c:plotArea>
      <c:layout>
        <c:manualLayout>
          <c:layoutTarget val="inner"/>
          <c:xMode val="edge"/>
          <c:yMode val="edge"/>
          <c:x val="7.0431909506886881E-2"/>
          <c:y val="0.17182692307692321"/>
          <c:w val="0.87675539451375395"/>
          <c:h val="0.52121391076113988"/>
        </c:manualLayout>
      </c:layout>
      <c:barChart>
        <c:barDir val="col"/>
        <c:grouping val="clustered"/>
        <c:ser>
          <c:idx val="0"/>
          <c:order val="0"/>
          <c:tx>
            <c:strRef>
              <c:f>Sheet1!$B$1</c:f>
              <c:strCache>
                <c:ptCount val="1"/>
                <c:pt idx="0">
                  <c:v>Leadership and Management</c:v>
                </c:pt>
              </c:strCache>
            </c:strRef>
          </c:tx>
          <c:spPr>
            <a:solidFill>
              <a:srgbClr val="0070C0"/>
            </a:solidFill>
            <a:ln w="12700">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Sheet1!$A$2:$A$7</c:f>
              <c:strCache>
                <c:ptCount val="6"/>
                <c:pt idx="0">
                  <c:v>Total 2007 (n=51)</c:v>
                </c:pt>
                <c:pt idx="1">
                  <c:v>Total 2008 (n=49)</c:v>
                </c:pt>
                <c:pt idx="2">
                  <c:v>Total 2009 (n=45)</c:v>
                </c:pt>
                <c:pt idx="3">
                  <c:v>Total 2010 (n=28)</c:v>
                </c:pt>
                <c:pt idx="4">
                  <c:v>SDF's (n=23)</c:v>
                </c:pt>
                <c:pt idx="5">
                  <c:v>Project Steering Committees (n=5)</c:v>
                </c:pt>
              </c:strCache>
            </c:strRef>
          </c:cat>
          <c:val>
            <c:numRef>
              <c:f>Sheet1!$B$2:$B$7</c:f>
              <c:numCache>
                <c:formatCode>0</c:formatCode>
                <c:ptCount val="6"/>
                <c:pt idx="0">
                  <c:v>66</c:v>
                </c:pt>
                <c:pt idx="1">
                  <c:v>46.938775510204081</c:v>
                </c:pt>
                <c:pt idx="2">
                  <c:v>55.555555555555557</c:v>
                </c:pt>
                <c:pt idx="3">
                  <c:v>60.714285714285708</c:v>
                </c:pt>
                <c:pt idx="4">
                  <c:v>52.1739130434784</c:v>
                </c:pt>
                <c:pt idx="5">
                  <c:v>100</c:v>
                </c:pt>
              </c:numCache>
            </c:numRef>
          </c:val>
        </c:ser>
        <c:ser>
          <c:idx val="1"/>
          <c:order val="1"/>
          <c:tx>
            <c:strRef>
              <c:f>Sheet1!$C$1</c:f>
              <c:strCache>
                <c:ptCount val="1"/>
                <c:pt idx="0">
                  <c:v>Financial Management skills</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Sheet1!$A$2:$A$7</c:f>
              <c:strCache>
                <c:ptCount val="6"/>
                <c:pt idx="0">
                  <c:v>Total 2007 (n=51)</c:v>
                </c:pt>
                <c:pt idx="1">
                  <c:v>Total 2008 (n=49)</c:v>
                </c:pt>
                <c:pt idx="2">
                  <c:v>Total 2009 (n=45)</c:v>
                </c:pt>
                <c:pt idx="3">
                  <c:v>Total 2010 (n=28)</c:v>
                </c:pt>
                <c:pt idx="4">
                  <c:v>SDF's (n=23)</c:v>
                </c:pt>
                <c:pt idx="5">
                  <c:v>Project Steering Committees (n=5)</c:v>
                </c:pt>
              </c:strCache>
            </c:strRef>
          </c:cat>
          <c:val>
            <c:numRef>
              <c:f>Sheet1!$C$2:$C$7</c:f>
              <c:numCache>
                <c:formatCode>0</c:formatCode>
                <c:ptCount val="6"/>
                <c:pt idx="0">
                  <c:v>54</c:v>
                </c:pt>
                <c:pt idx="1">
                  <c:v>36.734693877551031</c:v>
                </c:pt>
                <c:pt idx="2">
                  <c:v>55.555555555555557</c:v>
                </c:pt>
                <c:pt idx="3">
                  <c:v>39.285714285714285</c:v>
                </c:pt>
                <c:pt idx="4">
                  <c:v>43.478260869565204</c:v>
                </c:pt>
                <c:pt idx="5">
                  <c:v>60</c:v>
                </c:pt>
              </c:numCache>
            </c:numRef>
          </c:val>
        </c:ser>
        <c:ser>
          <c:idx val="2"/>
          <c:order val="2"/>
          <c:tx>
            <c:strRef>
              <c:f>Sheet1!$D$1</c:f>
              <c:strCache>
                <c:ptCount val="1"/>
                <c:pt idx="0">
                  <c:v>Sales and Marketing</c:v>
                </c:pt>
              </c:strCache>
            </c:strRef>
          </c:tx>
          <c:spPr>
            <a:solidFill>
              <a:srgbClr val="92D050"/>
            </a:solidFill>
            <a:ln>
              <a:solidFill>
                <a:schemeClr val="tx1"/>
              </a:solidFill>
            </a:ln>
          </c:spPr>
          <c:dLbls>
            <c:txPr>
              <a:bodyPr/>
              <a:lstStyle/>
              <a:p>
                <a:pPr>
                  <a:defRPr lang="en-ZA" sz="1000" b="1"/>
                </a:pPr>
                <a:endParaRPr lang="en-US"/>
              </a:p>
            </c:txPr>
            <c:showVal val="1"/>
          </c:dLbls>
          <c:cat>
            <c:strRef>
              <c:f>Sheet1!$A$2:$A$7</c:f>
              <c:strCache>
                <c:ptCount val="6"/>
                <c:pt idx="0">
                  <c:v>Total 2007 (n=51)</c:v>
                </c:pt>
                <c:pt idx="1">
                  <c:v>Total 2008 (n=49)</c:v>
                </c:pt>
                <c:pt idx="2">
                  <c:v>Total 2009 (n=45)</c:v>
                </c:pt>
                <c:pt idx="3">
                  <c:v>Total 2010 (n=28)</c:v>
                </c:pt>
                <c:pt idx="4">
                  <c:v>SDF's (n=23)</c:v>
                </c:pt>
                <c:pt idx="5">
                  <c:v>Project Steering Committees (n=5)</c:v>
                </c:pt>
              </c:strCache>
            </c:strRef>
          </c:cat>
          <c:val>
            <c:numRef>
              <c:f>Sheet1!$D$2:$D$7</c:f>
              <c:numCache>
                <c:formatCode>0</c:formatCode>
                <c:ptCount val="6"/>
                <c:pt idx="0">
                  <c:v>46</c:v>
                </c:pt>
                <c:pt idx="1">
                  <c:v>34.693877551020272</c:v>
                </c:pt>
                <c:pt idx="2">
                  <c:v>48.888888888888886</c:v>
                </c:pt>
                <c:pt idx="3">
                  <c:v>60.714285714285708</c:v>
                </c:pt>
                <c:pt idx="4">
                  <c:v>60.869565217391305</c:v>
                </c:pt>
                <c:pt idx="5">
                  <c:v>20</c:v>
                </c:pt>
              </c:numCache>
            </c:numRef>
          </c:val>
        </c:ser>
        <c:ser>
          <c:idx val="3"/>
          <c:order val="3"/>
          <c:tx>
            <c:strRef>
              <c:f>Sheet1!$E$1</c:f>
              <c:strCache>
                <c:ptCount val="1"/>
                <c:pt idx="0">
                  <c:v>Compliance skills</c:v>
                </c:pt>
              </c:strCache>
            </c:strRef>
          </c:tx>
          <c:spPr>
            <a:solidFill>
              <a:srgbClr val="FFFF00"/>
            </a:solidFill>
            <a:ln>
              <a:solidFill>
                <a:schemeClr val="tx1"/>
              </a:solidFill>
            </a:ln>
          </c:spPr>
          <c:dLbls>
            <c:txPr>
              <a:bodyPr/>
              <a:lstStyle/>
              <a:p>
                <a:pPr>
                  <a:defRPr lang="en-ZA" sz="1000" b="1"/>
                </a:pPr>
                <a:endParaRPr lang="en-US"/>
              </a:p>
            </c:txPr>
            <c:showVal val="1"/>
          </c:dLbls>
          <c:cat>
            <c:strRef>
              <c:f>Sheet1!$A$2:$A$7</c:f>
              <c:strCache>
                <c:ptCount val="6"/>
                <c:pt idx="0">
                  <c:v>Total 2007 (n=51)</c:v>
                </c:pt>
                <c:pt idx="1">
                  <c:v>Total 2008 (n=49)</c:v>
                </c:pt>
                <c:pt idx="2">
                  <c:v>Total 2009 (n=45)</c:v>
                </c:pt>
                <c:pt idx="3">
                  <c:v>Total 2010 (n=28)</c:v>
                </c:pt>
                <c:pt idx="4">
                  <c:v>SDF's (n=23)</c:v>
                </c:pt>
                <c:pt idx="5">
                  <c:v>Project Steering Committees (n=5)</c:v>
                </c:pt>
              </c:strCache>
            </c:strRef>
          </c:cat>
          <c:val>
            <c:numRef>
              <c:f>Sheet1!$E$2:$E$7</c:f>
              <c:numCache>
                <c:formatCode>0</c:formatCode>
                <c:ptCount val="6"/>
                <c:pt idx="0">
                  <c:v>39</c:v>
                </c:pt>
                <c:pt idx="1">
                  <c:v>36.734693877551031</c:v>
                </c:pt>
                <c:pt idx="2">
                  <c:v>46.666666666666409</c:v>
                </c:pt>
                <c:pt idx="3">
                  <c:v>46.428571428571587</c:v>
                </c:pt>
                <c:pt idx="4">
                  <c:v>43.478260869565204</c:v>
                </c:pt>
                <c:pt idx="5">
                  <c:v>60</c:v>
                </c:pt>
              </c:numCache>
            </c:numRef>
          </c:val>
        </c:ser>
        <c:ser>
          <c:idx val="4"/>
          <c:order val="4"/>
          <c:tx>
            <c:strRef>
              <c:f>Sheet1!$F$1</c:f>
              <c:strCache>
                <c:ptCount val="1"/>
                <c:pt idx="0">
                  <c:v>Information Technology skills</c:v>
                </c:pt>
              </c:strCache>
            </c:strRef>
          </c:tx>
          <c:spPr>
            <a:solidFill>
              <a:srgbClr val="FFC000"/>
            </a:solidFill>
            <a:ln>
              <a:solidFill>
                <a:schemeClr val="tx1"/>
              </a:solidFill>
            </a:ln>
          </c:spPr>
          <c:dLbls>
            <c:txPr>
              <a:bodyPr/>
              <a:lstStyle/>
              <a:p>
                <a:pPr>
                  <a:defRPr lang="en-ZA" sz="1000" b="1"/>
                </a:pPr>
                <a:endParaRPr lang="en-US"/>
              </a:p>
            </c:txPr>
            <c:showVal val="1"/>
          </c:dLbls>
          <c:cat>
            <c:strRef>
              <c:f>Sheet1!$A$2:$A$7</c:f>
              <c:strCache>
                <c:ptCount val="6"/>
                <c:pt idx="0">
                  <c:v>Total 2007 (n=51)</c:v>
                </c:pt>
                <c:pt idx="1">
                  <c:v>Total 2008 (n=49)</c:v>
                </c:pt>
                <c:pt idx="2">
                  <c:v>Total 2009 (n=45)</c:v>
                </c:pt>
                <c:pt idx="3">
                  <c:v>Total 2010 (n=28)</c:v>
                </c:pt>
                <c:pt idx="4">
                  <c:v>SDF's (n=23)</c:v>
                </c:pt>
                <c:pt idx="5">
                  <c:v>Project Steering Committees (n=5)</c:v>
                </c:pt>
              </c:strCache>
            </c:strRef>
          </c:cat>
          <c:val>
            <c:numRef>
              <c:f>Sheet1!$F$2:$F$7</c:f>
              <c:numCache>
                <c:formatCode>0</c:formatCode>
                <c:ptCount val="6"/>
                <c:pt idx="0">
                  <c:v>34</c:v>
                </c:pt>
                <c:pt idx="1">
                  <c:v>36.734693877551031</c:v>
                </c:pt>
                <c:pt idx="2">
                  <c:v>42.222222222222356</c:v>
                </c:pt>
                <c:pt idx="3">
                  <c:v>50</c:v>
                </c:pt>
                <c:pt idx="4">
                  <c:v>47.826086956521763</c:v>
                </c:pt>
                <c:pt idx="5">
                  <c:v>60</c:v>
                </c:pt>
              </c:numCache>
            </c:numRef>
          </c:val>
        </c:ser>
        <c:ser>
          <c:idx val="5"/>
          <c:order val="5"/>
          <c:tx>
            <c:strRef>
              <c:f>Sheet1!$G$1</c:f>
              <c:strCache>
                <c:ptCount val="1"/>
                <c:pt idx="0">
                  <c:v>Other</c:v>
                </c:pt>
              </c:strCache>
            </c:strRef>
          </c:tx>
          <c:spPr>
            <a:solidFill>
              <a:srgbClr val="FF0000"/>
            </a:solidFill>
            <a:ln>
              <a:solidFill>
                <a:schemeClr val="tx1"/>
              </a:solidFill>
            </a:ln>
          </c:spPr>
          <c:dLbls>
            <c:txPr>
              <a:bodyPr/>
              <a:lstStyle/>
              <a:p>
                <a:pPr>
                  <a:defRPr lang="en-ZA" sz="1000" b="1"/>
                </a:pPr>
                <a:endParaRPr lang="en-US"/>
              </a:p>
            </c:txPr>
            <c:showVal val="1"/>
          </c:dLbls>
          <c:cat>
            <c:strRef>
              <c:f>Sheet1!$A$2:$A$7</c:f>
              <c:strCache>
                <c:ptCount val="6"/>
                <c:pt idx="0">
                  <c:v>Total 2007 (n=51)</c:v>
                </c:pt>
                <c:pt idx="1">
                  <c:v>Total 2008 (n=49)</c:v>
                </c:pt>
                <c:pt idx="2">
                  <c:v>Total 2009 (n=45)</c:v>
                </c:pt>
                <c:pt idx="3">
                  <c:v>Total 2010 (n=28)</c:v>
                </c:pt>
                <c:pt idx="4">
                  <c:v>SDF's (n=23)</c:v>
                </c:pt>
                <c:pt idx="5">
                  <c:v>Project Steering Committees (n=5)</c:v>
                </c:pt>
              </c:strCache>
            </c:strRef>
          </c:cat>
          <c:val>
            <c:numRef>
              <c:f>Sheet1!$G$2:$G$7</c:f>
              <c:numCache>
                <c:formatCode>0</c:formatCode>
                <c:ptCount val="6"/>
                <c:pt idx="0">
                  <c:v>10</c:v>
                </c:pt>
                <c:pt idx="1">
                  <c:v>10.204081632653061</c:v>
                </c:pt>
                <c:pt idx="2">
                  <c:v>13.333333333333332</c:v>
                </c:pt>
                <c:pt idx="3">
                  <c:v>21.428571428571427</c:v>
                </c:pt>
                <c:pt idx="4">
                  <c:v>13.043478260869565</c:v>
                </c:pt>
                <c:pt idx="5">
                  <c:v>60</c:v>
                </c:pt>
              </c:numCache>
            </c:numRef>
          </c:val>
        </c:ser>
        <c:dLbls>
          <c:showVal val="1"/>
        </c:dLbls>
        <c:gapWidth val="75"/>
        <c:axId val="157946624"/>
        <c:axId val="157948160"/>
      </c:barChart>
      <c:catAx>
        <c:axId val="157946624"/>
        <c:scaling>
          <c:orientation val="minMax"/>
        </c:scaling>
        <c:axPos val="b"/>
        <c:majorTickMark val="none"/>
        <c:tickLblPos val="nextTo"/>
        <c:txPr>
          <a:bodyPr/>
          <a:lstStyle/>
          <a:p>
            <a:pPr>
              <a:defRPr lang="en-ZA" sz="1000" b="0"/>
            </a:pPr>
            <a:endParaRPr lang="en-US"/>
          </a:p>
        </c:txPr>
        <c:crossAx val="157948160"/>
        <c:crosses val="autoZero"/>
        <c:auto val="1"/>
        <c:lblAlgn val="ctr"/>
        <c:lblOffset val="100"/>
      </c:catAx>
      <c:valAx>
        <c:axId val="157948160"/>
        <c:scaling>
          <c:orientation val="minMax"/>
          <c:max val="80"/>
        </c:scaling>
        <c:axPos val="l"/>
        <c:majorGridlines/>
        <c:title>
          <c:tx>
            <c:rich>
              <a:bodyPr rot="-5400000" vert="horz"/>
              <a:lstStyle/>
              <a:p>
                <a:pPr>
                  <a:defRPr lang="en-ZA" sz="1000"/>
                </a:pPr>
                <a:r>
                  <a:rPr lang="en-US" sz="1000" dirty="0" smtClean="0"/>
                  <a:t>% of sub-sample</a:t>
                </a:r>
                <a:endParaRPr lang="en-US" sz="1000" dirty="0"/>
              </a:p>
            </c:rich>
          </c:tx>
        </c:title>
        <c:numFmt formatCode="0" sourceLinked="1"/>
        <c:majorTickMark val="none"/>
        <c:tickLblPos val="nextTo"/>
        <c:spPr>
          <a:ln w="9525">
            <a:noFill/>
          </a:ln>
        </c:spPr>
        <c:txPr>
          <a:bodyPr/>
          <a:lstStyle/>
          <a:p>
            <a:pPr>
              <a:defRPr lang="en-ZA" sz="1000" b="1"/>
            </a:pPr>
            <a:endParaRPr lang="en-US"/>
          </a:p>
        </c:txPr>
        <c:crossAx val="157946624"/>
        <c:crosses val="autoZero"/>
        <c:crossBetween val="between"/>
      </c:valAx>
    </c:plotArea>
    <c:legend>
      <c:legendPos val="b"/>
      <c:layout>
        <c:manualLayout>
          <c:xMode val="edge"/>
          <c:yMode val="edge"/>
          <c:x val="6.0189882238171559E-2"/>
          <c:y val="0.84735110034322669"/>
          <c:w val="0.88551982440248067"/>
          <c:h val="0.1045719765798506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07.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lang="en-ZA" sz="1100"/>
            </a:pPr>
            <a:r>
              <a:rPr lang="en-GB" sz="1100" b="1" dirty="0" smtClean="0">
                <a:latin typeface="+mn-lt"/>
              </a:rPr>
              <a:t>Please Rate The Relevance Of The Learnership You Attended, In As Far As It Contributed To Your Current Job Role?</a:t>
            </a:r>
            <a:endParaRPr lang="en-ZA" sz="1100" b="1" dirty="0">
              <a:latin typeface="+mn-lt"/>
            </a:endParaRPr>
          </a:p>
        </c:rich>
      </c:tx>
      <c:layout>
        <c:manualLayout>
          <c:xMode val="edge"/>
          <c:yMode val="edge"/>
          <c:x val="0.18971817596787238"/>
          <c:y val="3.2598726279210961E-2"/>
        </c:manualLayout>
      </c:layout>
    </c:title>
    <c:plotArea>
      <c:layout>
        <c:manualLayout>
          <c:layoutTarget val="inner"/>
          <c:xMode val="edge"/>
          <c:yMode val="edge"/>
          <c:x val="0.10548330059762751"/>
          <c:y val="0.21501881423275024"/>
          <c:w val="0.92100318212435839"/>
          <c:h val="0.47306076840316158"/>
        </c:manualLayout>
      </c:layout>
      <c:barChart>
        <c:barDir val="col"/>
        <c:grouping val="clustered"/>
        <c:ser>
          <c:idx val="0"/>
          <c:order val="0"/>
          <c:tx>
            <c:strRef>
              <c:f>Sheet1!$A$2</c:f>
              <c:strCache>
                <c:ptCount val="1"/>
                <c:pt idx="0">
                  <c:v>Poor</c:v>
                </c:pt>
              </c:strCache>
            </c:strRef>
          </c:tx>
          <c:spPr>
            <a:solidFill>
              <a:srgbClr val="00B0F0"/>
            </a:solidFill>
            <a:ln w="12700">
              <a:solidFill>
                <a:schemeClr val="tx1"/>
              </a:solidFill>
            </a:ln>
            <a:effectLst/>
            <a:scene3d>
              <a:camera prst="orthographicFront"/>
              <a:lightRig rig="threePt" dir="t"/>
            </a:scene3d>
            <a:sp3d/>
          </c:spPr>
          <c:dLbls>
            <c:dLbl>
              <c:idx val="11"/>
              <c:dLblPos val="ctr"/>
              <c:showVal val="1"/>
            </c:dLbl>
            <c:dLbl>
              <c:idx val="12"/>
              <c:dLblPos val="ctr"/>
              <c:showVal val="1"/>
            </c:dLbl>
            <c:txPr>
              <a:bodyPr/>
              <a:lstStyle/>
              <a:p>
                <a:pPr>
                  <a:defRPr lang="en-ZA"/>
                </a:pPr>
                <a:endParaRPr lang="en-US"/>
              </a:p>
            </c:txPr>
            <c:showVal val="1"/>
          </c:dLbls>
          <c:cat>
            <c:strRef>
              <c:f>Sheet1!$B$1</c:f>
              <c:strCache>
                <c:ptCount val="1"/>
                <c:pt idx="0">
                  <c:v>Total 2010 (n=8)</c:v>
                </c:pt>
              </c:strCache>
            </c:strRef>
          </c:cat>
          <c:val>
            <c:numRef>
              <c:f>Sheet1!$B$2</c:f>
              <c:numCache>
                <c:formatCode>0</c:formatCode>
                <c:ptCount val="1"/>
                <c:pt idx="0">
                  <c:v>13</c:v>
                </c:pt>
              </c:numCache>
            </c:numRef>
          </c:val>
        </c:ser>
        <c:ser>
          <c:idx val="1"/>
          <c:order val="1"/>
          <c:tx>
            <c:strRef>
              <c:f>Sheet1!$A$3</c:f>
              <c:strCache>
                <c:ptCount val="1"/>
                <c:pt idx="0">
                  <c:v>Below Average</c:v>
                </c:pt>
              </c:strCache>
            </c:strRef>
          </c:tx>
          <c:spPr>
            <a:solidFill>
              <a:srgbClr val="92D050"/>
            </a:solidFill>
            <a:ln w="9525">
              <a:solidFill>
                <a:schemeClr val="tx1"/>
              </a:solidFill>
            </a:ln>
            <a:effectLst/>
          </c:spPr>
          <c:cat>
            <c:strRef>
              <c:f>Sheet1!$B$1</c:f>
              <c:strCache>
                <c:ptCount val="1"/>
                <c:pt idx="0">
                  <c:v>Total 2010 (n=8)</c:v>
                </c:pt>
              </c:strCache>
            </c:strRef>
          </c:cat>
          <c:val>
            <c:numRef>
              <c:f>Sheet1!$B$3</c:f>
              <c:numCache>
                <c:formatCode>General</c:formatCode>
                <c:ptCount val="1"/>
              </c:numCache>
            </c:numRef>
          </c:val>
        </c:ser>
        <c:ser>
          <c:idx val="2"/>
          <c:order val="2"/>
          <c:tx>
            <c:strRef>
              <c:f>Sheet1!$A$4</c:f>
              <c:strCache>
                <c:ptCount val="1"/>
                <c:pt idx="0">
                  <c:v>Average</c:v>
                </c:pt>
              </c:strCache>
            </c:strRef>
          </c:tx>
          <c:spPr>
            <a:solidFill>
              <a:srgbClr val="FFFF00"/>
            </a:solidFill>
            <a:ln>
              <a:solidFill>
                <a:schemeClr val="tx1"/>
              </a:solidFill>
            </a:ln>
          </c:spPr>
          <c:cat>
            <c:strRef>
              <c:f>Sheet1!$B$1</c:f>
              <c:strCache>
                <c:ptCount val="1"/>
                <c:pt idx="0">
                  <c:v>Total 2010 (n=8)</c:v>
                </c:pt>
              </c:strCache>
            </c:strRef>
          </c:cat>
          <c:val>
            <c:numRef>
              <c:f>Sheet1!$B$4</c:f>
              <c:numCache>
                <c:formatCode>General</c:formatCode>
                <c:ptCount val="1"/>
              </c:numCache>
            </c:numRef>
          </c:val>
        </c:ser>
        <c:ser>
          <c:idx val="3"/>
          <c:order val="3"/>
          <c:tx>
            <c:strRef>
              <c:f>Sheet1!$A$5</c:f>
              <c:strCache>
                <c:ptCount val="1"/>
                <c:pt idx="0">
                  <c:v>Very good</c:v>
                </c:pt>
              </c:strCache>
            </c:strRef>
          </c:tx>
          <c:spPr>
            <a:solidFill>
              <a:srgbClr val="FFC000"/>
            </a:solidFill>
            <a:ln>
              <a:solidFill>
                <a:schemeClr val="tx1"/>
              </a:solidFill>
            </a:ln>
          </c:spPr>
          <c:cat>
            <c:strRef>
              <c:f>Sheet1!$B$1</c:f>
              <c:strCache>
                <c:ptCount val="1"/>
                <c:pt idx="0">
                  <c:v>Total 2010 (n=8)</c:v>
                </c:pt>
              </c:strCache>
            </c:strRef>
          </c:cat>
          <c:val>
            <c:numRef>
              <c:f>Sheet1!$B$5</c:f>
              <c:numCache>
                <c:formatCode>0</c:formatCode>
                <c:ptCount val="1"/>
                <c:pt idx="0">
                  <c:v>25</c:v>
                </c:pt>
              </c:numCache>
            </c:numRef>
          </c:val>
        </c:ser>
        <c:ser>
          <c:idx val="4"/>
          <c:order val="4"/>
          <c:tx>
            <c:strRef>
              <c:f>Sheet1!$A$6</c:f>
              <c:strCache>
                <c:ptCount val="1"/>
                <c:pt idx="0">
                  <c:v>Excellent</c:v>
                </c:pt>
              </c:strCache>
            </c:strRef>
          </c:tx>
          <c:spPr>
            <a:solidFill>
              <a:srgbClr val="FF0000"/>
            </a:solidFill>
            <a:ln>
              <a:solidFill>
                <a:schemeClr val="tx1"/>
              </a:solidFill>
            </a:ln>
          </c:spPr>
          <c:cat>
            <c:strRef>
              <c:f>Sheet1!$B$1</c:f>
              <c:strCache>
                <c:ptCount val="1"/>
                <c:pt idx="0">
                  <c:v>Total 2010 (n=8)</c:v>
                </c:pt>
              </c:strCache>
            </c:strRef>
          </c:cat>
          <c:val>
            <c:numRef>
              <c:f>Sheet1!$B$6</c:f>
              <c:numCache>
                <c:formatCode>0</c:formatCode>
                <c:ptCount val="1"/>
                <c:pt idx="0">
                  <c:v>63</c:v>
                </c:pt>
              </c:numCache>
            </c:numRef>
          </c:val>
        </c:ser>
        <c:ser>
          <c:idx val="5"/>
          <c:order val="5"/>
          <c:tx>
            <c:strRef>
              <c:f>Sheet1!$A$7</c:f>
              <c:strCache>
                <c:ptCount val="1"/>
                <c:pt idx="0">
                  <c:v>Don’t Know / N/A</c:v>
                </c:pt>
              </c:strCache>
            </c:strRef>
          </c:tx>
          <c:spPr>
            <a:solidFill>
              <a:srgbClr val="C00000"/>
            </a:solidFill>
            <a:ln>
              <a:solidFill>
                <a:schemeClr val="tx1"/>
              </a:solidFill>
            </a:ln>
          </c:spPr>
          <c:dLbls>
            <c:txPr>
              <a:bodyPr/>
              <a:lstStyle/>
              <a:p>
                <a:pPr>
                  <a:defRPr lang="en-ZA">
                    <a:solidFill>
                      <a:schemeClr val="bg1"/>
                    </a:solidFill>
                  </a:defRPr>
                </a:pPr>
                <a:endParaRPr lang="en-US"/>
              </a:p>
            </c:txPr>
            <c:showVal val="1"/>
          </c:dLbls>
          <c:cat>
            <c:strRef>
              <c:f>Sheet1!$B$1</c:f>
              <c:strCache>
                <c:ptCount val="1"/>
                <c:pt idx="0">
                  <c:v>Total 2010 (n=8)</c:v>
                </c:pt>
              </c:strCache>
            </c:strRef>
          </c:cat>
          <c:val>
            <c:numRef>
              <c:f>Sheet1!$B$7</c:f>
              <c:numCache>
                <c:formatCode>General</c:formatCode>
                <c:ptCount val="1"/>
              </c:numCache>
            </c:numRef>
          </c:val>
        </c:ser>
        <c:dLbls>
          <c:showVal val="1"/>
        </c:dLbls>
        <c:gapWidth val="75"/>
        <c:axId val="158143616"/>
        <c:axId val="158145152"/>
      </c:barChart>
      <c:catAx>
        <c:axId val="158143616"/>
        <c:scaling>
          <c:orientation val="minMax"/>
        </c:scaling>
        <c:axPos val="b"/>
        <c:majorTickMark val="none"/>
        <c:tickLblPos val="nextTo"/>
        <c:txPr>
          <a:bodyPr/>
          <a:lstStyle/>
          <a:p>
            <a:pPr>
              <a:defRPr lang="en-ZA" b="0"/>
            </a:pPr>
            <a:endParaRPr lang="en-US"/>
          </a:p>
        </c:txPr>
        <c:crossAx val="158145152"/>
        <c:crosses val="autoZero"/>
        <c:auto val="1"/>
        <c:lblAlgn val="ctr"/>
        <c:lblOffset val="100"/>
      </c:catAx>
      <c:valAx>
        <c:axId val="158145152"/>
        <c:scaling>
          <c:orientation val="minMax"/>
          <c:max val="100"/>
        </c:scaling>
        <c:axPos val="l"/>
        <c:majorGridlines/>
        <c:numFmt formatCode="0" sourceLinked="1"/>
        <c:majorTickMark val="none"/>
        <c:tickLblPos val="nextTo"/>
        <c:spPr>
          <a:ln w="9525">
            <a:noFill/>
          </a:ln>
        </c:spPr>
        <c:txPr>
          <a:bodyPr/>
          <a:lstStyle/>
          <a:p>
            <a:pPr>
              <a:defRPr lang="en-ZA"/>
            </a:pPr>
            <a:endParaRPr lang="en-US"/>
          </a:p>
        </c:txPr>
        <c:crossAx val="158143616"/>
        <c:crosses val="autoZero"/>
        <c:crossBetween val="between"/>
      </c:valAx>
    </c:plotArea>
    <c:legend>
      <c:legendPos val="b"/>
      <c:layout>
        <c:manualLayout>
          <c:xMode val="edge"/>
          <c:yMode val="edge"/>
          <c:x val="1.5942148985542477E-2"/>
          <c:y val="0.78181533816714854"/>
          <c:w val="0.96409151603700483"/>
          <c:h val="0.14557247308891133"/>
        </c:manualLayout>
      </c:layout>
      <c:spPr>
        <a:ln>
          <a:solidFill>
            <a:schemeClr val="tx1"/>
          </a:solidFill>
        </a:ln>
      </c:spPr>
      <c:txPr>
        <a:bodyPr/>
        <a:lstStyle/>
        <a:p>
          <a:pPr>
            <a:defRPr lang="en-ZA" b="0"/>
          </a:pPr>
          <a:endParaRPr lang="en-US"/>
        </a:p>
      </c:txPr>
    </c:legend>
    <c:plotVisOnly val="1"/>
  </c:chart>
  <c:spPr>
    <a:ln>
      <a:noFill/>
    </a:ln>
  </c:spPr>
  <c:txPr>
    <a:bodyPr/>
    <a:lstStyle/>
    <a:p>
      <a:pPr>
        <a:defRPr sz="1000" b="1"/>
      </a:pPr>
      <a:endParaRPr lang="en-US"/>
    </a:p>
  </c:txPr>
  <c:externalData r:id="rId2"/>
</c:chartSpace>
</file>

<file path=ppt/charts/chart108.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lang="en-ZA" sz="1100"/>
            </a:pPr>
            <a:r>
              <a:rPr lang="en-GB" sz="1100" b="1" dirty="0" smtClean="0">
                <a:latin typeface="+mn-lt"/>
              </a:rPr>
              <a:t>Your Employer Selected The Training Provider(s) Specific To The Learnership That You Attended. Please Rate Your Satisfaction With The Performance Of These Service Provider(s)</a:t>
            </a:r>
            <a:endParaRPr lang="en-ZA" sz="1100" b="1" dirty="0">
              <a:latin typeface="+mn-lt"/>
            </a:endParaRPr>
          </a:p>
        </c:rich>
      </c:tx>
      <c:layout>
        <c:manualLayout>
          <c:xMode val="edge"/>
          <c:yMode val="edge"/>
          <c:x val="0.18021886457060404"/>
          <c:y val="1.7950568117857078E-2"/>
        </c:manualLayout>
      </c:layout>
    </c:title>
    <c:plotArea>
      <c:layout>
        <c:manualLayout>
          <c:layoutTarget val="inner"/>
          <c:xMode val="edge"/>
          <c:yMode val="edge"/>
          <c:x val="8.38182121178455E-2"/>
          <c:y val="0.21501881423275024"/>
          <c:w val="0.92100318212435839"/>
          <c:h val="0.48770892656451581"/>
        </c:manualLayout>
      </c:layout>
      <c:barChart>
        <c:barDir val="col"/>
        <c:grouping val="clustered"/>
        <c:ser>
          <c:idx val="0"/>
          <c:order val="0"/>
          <c:tx>
            <c:strRef>
              <c:f>Sheet1!$A$2</c:f>
              <c:strCache>
                <c:ptCount val="1"/>
                <c:pt idx="0">
                  <c:v>Poor</c:v>
                </c:pt>
              </c:strCache>
            </c:strRef>
          </c:tx>
          <c:spPr>
            <a:solidFill>
              <a:srgbClr val="00B0F0"/>
            </a:solidFill>
            <a:ln w="12700">
              <a:solidFill>
                <a:schemeClr val="tx1"/>
              </a:solidFill>
            </a:ln>
            <a:effectLst/>
            <a:scene3d>
              <a:camera prst="orthographicFront"/>
              <a:lightRig rig="threePt" dir="t"/>
            </a:scene3d>
            <a:sp3d/>
          </c:spPr>
          <c:dLbls>
            <c:dLbl>
              <c:idx val="11"/>
              <c:dLblPos val="ctr"/>
              <c:showVal val="1"/>
            </c:dLbl>
            <c:dLbl>
              <c:idx val="12"/>
              <c:dLblPos val="ctr"/>
              <c:showVal val="1"/>
            </c:dLbl>
            <c:txPr>
              <a:bodyPr/>
              <a:lstStyle/>
              <a:p>
                <a:pPr>
                  <a:defRPr lang="en-ZA"/>
                </a:pPr>
                <a:endParaRPr lang="en-US"/>
              </a:p>
            </c:txPr>
            <c:showVal val="1"/>
          </c:dLbls>
          <c:cat>
            <c:strRef>
              <c:f>Sheet1!$B$1</c:f>
              <c:strCache>
                <c:ptCount val="1"/>
                <c:pt idx="0">
                  <c:v>Total 2010 (n=8)</c:v>
                </c:pt>
              </c:strCache>
            </c:strRef>
          </c:cat>
          <c:val>
            <c:numRef>
              <c:f>Sheet1!$B$2</c:f>
              <c:numCache>
                <c:formatCode>General</c:formatCode>
                <c:ptCount val="1"/>
              </c:numCache>
            </c:numRef>
          </c:val>
        </c:ser>
        <c:ser>
          <c:idx val="1"/>
          <c:order val="1"/>
          <c:tx>
            <c:strRef>
              <c:f>Sheet1!$A$3</c:f>
              <c:strCache>
                <c:ptCount val="1"/>
                <c:pt idx="0">
                  <c:v>Below Average</c:v>
                </c:pt>
              </c:strCache>
            </c:strRef>
          </c:tx>
          <c:spPr>
            <a:solidFill>
              <a:srgbClr val="92D050"/>
            </a:solidFill>
            <a:ln w="9525">
              <a:solidFill>
                <a:schemeClr val="tx1"/>
              </a:solidFill>
            </a:ln>
            <a:effectLst/>
          </c:spPr>
          <c:dLbls>
            <c:showVal val="1"/>
          </c:dLbls>
          <c:cat>
            <c:strRef>
              <c:f>Sheet1!$B$1</c:f>
              <c:strCache>
                <c:ptCount val="1"/>
                <c:pt idx="0">
                  <c:v>Total 2010 (n=8)</c:v>
                </c:pt>
              </c:strCache>
            </c:strRef>
          </c:cat>
          <c:val>
            <c:numRef>
              <c:f>Sheet1!$B$3</c:f>
              <c:numCache>
                <c:formatCode>0</c:formatCode>
                <c:ptCount val="1"/>
                <c:pt idx="0">
                  <c:v>13</c:v>
                </c:pt>
              </c:numCache>
            </c:numRef>
          </c:val>
        </c:ser>
        <c:ser>
          <c:idx val="2"/>
          <c:order val="2"/>
          <c:tx>
            <c:strRef>
              <c:f>Sheet1!$A$4</c:f>
              <c:strCache>
                <c:ptCount val="1"/>
                <c:pt idx="0">
                  <c:v>Average</c:v>
                </c:pt>
              </c:strCache>
            </c:strRef>
          </c:tx>
          <c:spPr>
            <a:solidFill>
              <a:srgbClr val="FFFF00"/>
            </a:solidFill>
            <a:ln>
              <a:solidFill>
                <a:schemeClr val="tx1"/>
              </a:solidFill>
            </a:ln>
          </c:spPr>
          <c:dLbls>
            <c:showVal val="1"/>
          </c:dLbls>
          <c:cat>
            <c:strRef>
              <c:f>Sheet1!$B$1</c:f>
              <c:strCache>
                <c:ptCount val="1"/>
                <c:pt idx="0">
                  <c:v>Total 2010 (n=8)</c:v>
                </c:pt>
              </c:strCache>
            </c:strRef>
          </c:cat>
          <c:val>
            <c:numRef>
              <c:f>Sheet1!$B$4</c:f>
              <c:numCache>
                <c:formatCode>General</c:formatCode>
                <c:ptCount val="1"/>
              </c:numCache>
            </c:numRef>
          </c:val>
        </c:ser>
        <c:ser>
          <c:idx val="3"/>
          <c:order val="3"/>
          <c:tx>
            <c:strRef>
              <c:f>Sheet1!$A$5</c:f>
              <c:strCache>
                <c:ptCount val="1"/>
                <c:pt idx="0">
                  <c:v>Very good</c:v>
                </c:pt>
              </c:strCache>
            </c:strRef>
          </c:tx>
          <c:spPr>
            <a:solidFill>
              <a:srgbClr val="FFC000"/>
            </a:solidFill>
            <a:ln>
              <a:solidFill>
                <a:schemeClr val="tx1"/>
              </a:solidFill>
            </a:ln>
          </c:spPr>
          <c:dLbls>
            <c:showVal val="1"/>
          </c:dLbls>
          <c:cat>
            <c:strRef>
              <c:f>Sheet1!$B$1</c:f>
              <c:strCache>
                <c:ptCount val="1"/>
                <c:pt idx="0">
                  <c:v>Total 2010 (n=8)</c:v>
                </c:pt>
              </c:strCache>
            </c:strRef>
          </c:cat>
          <c:val>
            <c:numRef>
              <c:f>Sheet1!$B$5</c:f>
              <c:numCache>
                <c:formatCode>0</c:formatCode>
                <c:ptCount val="1"/>
                <c:pt idx="0">
                  <c:v>25</c:v>
                </c:pt>
              </c:numCache>
            </c:numRef>
          </c:val>
        </c:ser>
        <c:ser>
          <c:idx val="4"/>
          <c:order val="4"/>
          <c:tx>
            <c:strRef>
              <c:f>Sheet1!$A$6</c:f>
              <c:strCache>
                <c:ptCount val="1"/>
                <c:pt idx="0">
                  <c:v>Excellent</c:v>
                </c:pt>
              </c:strCache>
            </c:strRef>
          </c:tx>
          <c:spPr>
            <a:solidFill>
              <a:srgbClr val="FF0000"/>
            </a:solidFill>
            <a:ln>
              <a:solidFill>
                <a:schemeClr val="tx1"/>
              </a:solidFill>
            </a:ln>
          </c:spPr>
          <c:dLbls>
            <c:showVal val="1"/>
          </c:dLbls>
          <c:cat>
            <c:strRef>
              <c:f>Sheet1!$B$1</c:f>
              <c:strCache>
                <c:ptCount val="1"/>
                <c:pt idx="0">
                  <c:v>Total 2010 (n=8)</c:v>
                </c:pt>
              </c:strCache>
            </c:strRef>
          </c:cat>
          <c:val>
            <c:numRef>
              <c:f>Sheet1!$B$6</c:f>
              <c:numCache>
                <c:formatCode>0</c:formatCode>
                <c:ptCount val="1"/>
                <c:pt idx="0">
                  <c:v>63</c:v>
                </c:pt>
              </c:numCache>
            </c:numRef>
          </c:val>
        </c:ser>
        <c:ser>
          <c:idx val="5"/>
          <c:order val="5"/>
          <c:tx>
            <c:strRef>
              <c:f>Sheet1!$A$7</c:f>
              <c:strCache>
                <c:ptCount val="1"/>
                <c:pt idx="0">
                  <c:v>Don’t Know / N/A</c:v>
                </c:pt>
              </c:strCache>
            </c:strRef>
          </c:tx>
          <c:spPr>
            <a:solidFill>
              <a:srgbClr val="C00000"/>
            </a:solidFill>
            <a:ln>
              <a:solidFill>
                <a:schemeClr val="tx1"/>
              </a:solidFill>
            </a:ln>
          </c:spPr>
          <c:dLbls>
            <c:txPr>
              <a:bodyPr/>
              <a:lstStyle/>
              <a:p>
                <a:pPr>
                  <a:defRPr lang="en-ZA">
                    <a:solidFill>
                      <a:schemeClr val="bg1"/>
                    </a:solidFill>
                  </a:defRPr>
                </a:pPr>
                <a:endParaRPr lang="en-US"/>
              </a:p>
            </c:txPr>
            <c:showVal val="1"/>
          </c:dLbls>
          <c:cat>
            <c:strRef>
              <c:f>Sheet1!$B$1</c:f>
              <c:strCache>
                <c:ptCount val="1"/>
                <c:pt idx="0">
                  <c:v>Total 2010 (n=8)</c:v>
                </c:pt>
              </c:strCache>
            </c:strRef>
          </c:cat>
          <c:val>
            <c:numRef>
              <c:f>Sheet1!$B$7</c:f>
              <c:numCache>
                <c:formatCode>General</c:formatCode>
                <c:ptCount val="1"/>
              </c:numCache>
            </c:numRef>
          </c:val>
        </c:ser>
        <c:gapWidth val="75"/>
        <c:axId val="158407680"/>
        <c:axId val="158458624"/>
      </c:barChart>
      <c:catAx>
        <c:axId val="158407680"/>
        <c:scaling>
          <c:orientation val="minMax"/>
        </c:scaling>
        <c:axPos val="b"/>
        <c:majorTickMark val="none"/>
        <c:tickLblPos val="nextTo"/>
        <c:txPr>
          <a:bodyPr/>
          <a:lstStyle/>
          <a:p>
            <a:pPr>
              <a:defRPr lang="en-ZA" b="0"/>
            </a:pPr>
            <a:endParaRPr lang="en-US"/>
          </a:p>
        </c:txPr>
        <c:crossAx val="158458624"/>
        <c:crosses val="autoZero"/>
        <c:auto val="1"/>
        <c:lblAlgn val="ctr"/>
        <c:lblOffset val="100"/>
      </c:catAx>
      <c:valAx>
        <c:axId val="158458624"/>
        <c:scaling>
          <c:orientation val="minMax"/>
          <c:max val="100"/>
        </c:scaling>
        <c:axPos val="l"/>
        <c:majorGridlines/>
        <c:numFmt formatCode="General" sourceLinked="1"/>
        <c:majorTickMark val="none"/>
        <c:tickLblPos val="nextTo"/>
        <c:spPr>
          <a:ln w="9525">
            <a:noFill/>
          </a:ln>
        </c:spPr>
        <c:txPr>
          <a:bodyPr/>
          <a:lstStyle/>
          <a:p>
            <a:pPr>
              <a:defRPr lang="en-ZA"/>
            </a:pPr>
            <a:endParaRPr lang="en-US"/>
          </a:p>
        </c:txPr>
        <c:crossAx val="158407680"/>
        <c:crosses val="autoZero"/>
        <c:crossBetween val="between"/>
      </c:valAx>
    </c:plotArea>
    <c:legend>
      <c:legendPos val="b"/>
      <c:layout>
        <c:manualLayout>
          <c:xMode val="edge"/>
          <c:yMode val="edge"/>
          <c:x val="1.50950399450566E-2"/>
          <c:y val="0.79646349632850932"/>
          <c:w val="0.96462009271697302"/>
          <c:h val="0.12494763571806886"/>
        </c:manualLayout>
      </c:layout>
      <c:spPr>
        <a:ln>
          <a:solidFill>
            <a:schemeClr val="tx1"/>
          </a:solidFill>
        </a:ln>
      </c:spPr>
      <c:txPr>
        <a:bodyPr/>
        <a:lstStyle/>
        <a:p>
          <a:pPr>
            <a:defRPr lang="en-ZA" b="0"/>
          </a:pPr>
          <a:endParaRPr lang="en-US"/>
        </a:p>
      </c:txPr>
    </c:legend>
    <c:plotVisOnly val="1"/>
    <c:dispBlanksAs val="gap"/>
  </c:chart>
  <c:spPr>
    <a:ln>
      <a:noFill/>
    </a:ln>
  </c:spPr>
  <c:txPr>
    <a:bodyPr/>
    <a:lstStyle/>
    <a:p>
      <a:pPr>
        <a:defRPr sz="1000" b="1"/>
      </a:pPr>
      <a:endParaRPr lang="en-US"/>
    </a:p>
  </c:txPr>
  <c:externalData r:id="rId2"/>
</c:chartSpace>
</file>

<file path=ppt/charts/chart109.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Did You Ever Attend One Of These Sessions?</a:t>
            </a:r>
          </a:p>
        </c:rich>
      </c:tx>
      <c:layout>
        <c:manualLayout>
          <c:xMode val="edge"/>
          <c:yMode val="edge"/>
          <c:x val="0.12768880305056207"/>
          <c:y val="7.0512820512820512E-2"/>
        </c:manualLayout>
      </c:layout>
    </c:title>
    <c:plotArea>
      <c:layout>
        <c:manualLayout>
          <c:layoutTarget val="inner"/>
          <c:xMode val="edge"/>
          <c:yMode val="edge"/>
          <c:x val="0.10282498885752489"/>
          <c:y val="0.22631410256410389"/>
          <c:w val="0.86053115071142428"/>
          <c:h val="0.52121391076113843"/>
        </c:manualLayout>
      </c:layout>
      <c:barChart>
        <c:barDir val="col"/>
        <c:grouping val="stacked"/>
        <c:ser>
          <c:idx val="0"/>
          <c:order val="0"/>
          <c:tx>
            <c:strRef>
              <c:f>Sheet1!$B$1</c:f>
              <c:strCache>
                <c:ptCount val="1"/>
                <c:pt idx="0">
                  <c:v>Yes</c:v>
                </c:pt>
              </c:strCache>
            </c:strRef>
          </c:tx>
          <c:spPr>
            <a:solidFill>
              <a:srgbClr val="00B0F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c:f>
              <c:strCache>
                <c:ptCount val="1"/>
                <c:pt idx="0">
                  <c:v>Total 2010 (n=3)</c:v>
                </c:pt>
              </c:strCache>
            </c:strRef>
          </c:cat>
          <c:val>
            <c:numRef>
              <c:f>Sheet1!$B$2</c:f>
              <c:numCache>
                <c:formatCode>0</c:formatCode>
                <c:ptCount val="1"/>
                <c:pt idx="0">
                  <c:v>33</c:v>
                </c:pt>
              </c:numCache>
            </c:numRef>
          </c:val>
        </c:ser>
        <c:ser>
          <c:idx val="1"/>
          <c:order val="1"/>
          <c:tx>
            <c:strRef>
              <c:f>Sheet1!$C$1</c:f>
              <c:strCache>
                <c:ptCount val="1"/>
                <c:pt idx="0">
                  <c:v>No</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Sheet1!$A$2</c:f>
              <c:strCache>
                <c:ptCount val="1"/>
                <c:pt idx="0">
                  <c:v>Total 2010 (n=3)</c:v>
                </c:pt>
              </c:strCache>
            </c:strRef>
          </c:cat>
          <c:val>
            <c:numRef>
              <c:f>Sheet1!$C$2</c:f>
              <c:numCache>
                <c:formatCode>0</c:formatCode>
                <c:ptCount val="1"/>
                <c:pt idx="0">
                  <c:v>67</c:v>
                </c:pt>
              </c:numCache>
            </c:numRef>
          </c:val>
        </c:ser>
        <c:dLbls>
          <c:showVal val="1"/>
        </c:dLbls>
        <c:gapWidth val="75"/>
        <c:overlap val="100"/>
        <c:axId val="159338880"/>
        <c:axId val="159340416"/>
      </c:barChart>
      <c:catAx>
        <c:axId val="159338880"/>
        <c:scaling>
          <c:orientation val="minMax"/>
        </c:scaling>
        <c:axPos val="b"/>
        <c:numFmt formatCode="General" sourceLinked="1"/>
        <c:majorTickMark val="none"/>
        <c:tickLblPos val="nextTo"/>
        <c:txPr>
          <a:bodyPr/>
          <a:lstStyle/>
          <a:p>
            <a:pPr>
              <a:defRPr lang="en-ZA" sz="1000" b="0"/>
            </a:pPr>
            <a:endParaRPr lang="en-US"/>
          </a:p>
        </c:txPr>
        <c:crossAx val="159340416"/>
        <c:crosses val="autoZero"/>
        <c:auto val="1"/>
        <c:lblAlgn val="ctr"/>
        <c:lblOffset val="100"/>
      </c:catAx>
      <c:valAx>
        <c:axId val="159340416"/>
        <c:scaling>
          <c:orientation val="minMax"/>
          <c:max val="100"/>
        </c:scaling>
        <c:axPos val="l"/>
        <c:majorGridlines/>
        <c:numFmt formatCode="0" sourceLinked="1"/>
        <c:majorTickMark val="none"/>
        <c:tickLblPos val="nextTo"/>
        <c:spPr>
          <a:ln w="9525">
            <a:noFill/>
          </a:ln>
        </c:spPr>
        <c:txPr>
          <a:bodyPr/>
          <a:lstStyle/>
          <a:p>
            <a:pPr>
              <a:defRPr lang="en-ZA" sz="1000" b="1"/>
            </a:pPr>
            <a:endParaRPr lang="en-US"/>
          </a:p>
        </c:txPr>
        <c:crossAx val="159338880"/>
        <c:crosses val="autoZero"/>
        <c:crossBetween val="between"/>
      </c:valAx>
    </c:plotArea>
    <c:legend>
      <c:legendPos val="b"/>
      <c:layout>
        <c:manualLayout>
          <c:xMode val="edge"/>
          <c:yMode val="edge"/>
          <c:x val="0.42848759471103848"/>
          <c:y val="0.89402811427417994"/>
          <c:w val="0.19333927598672809"/>
          <c:h val="5.4689834443771512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865281925967198E-2"/>
          <c:y val="4.8263643768666847E-2"/>
          <c:w val="0.93983864051836363"/>
          <c:h val="0.53845529007149973"/>
        </c:manualLayout>
      </c:layout>
      <c:barChart>
        <c:barDir val="col"/>
        <c:grouping val="clustered"/>
        <c:ser>
          <c:idx val="0"/>
          <c:order val="0"/>
          <c:tx>
            <c:strRef>
              <c:f>Sheet1!$A$2</c:f>
              <c:strCache>
                <c:ptCount val="1"/>
                <c:pt idx="0">
                  <c:v>Total 2007 (n=234)</c:v>
                </c:pt>
              </c:strCache>
            </c:strRef>
          </c:tx>
          <c:spPr>
            <a:solidFill>
              <a:srgbClr val="0070C0"/>
            </a:solidFill>
            <a:ln w="9525">
              <a:solidFill>
                <a:schemeClr val="tx1"/>
              </a:solidFill>
            </a:ln>
            <a:effectLst/>
            <a:scene3d>
              <a:camera prst="orthographicFront"/>
              <a:lightRig rig="threePt" dir="t"/>
            </a:scene3d>
            <a:sp3d/>
          </c:spPr>
          <c:cat>
            <c:strRef>
              <c:f>Sheet1!$B$1:$J$1</c:f>
              <c:strCache>
                <c:ptCount val="9"/>
                <c:pt idx="0">
                  <c:v>Overall service</c:v>
                </c:pt>
                <c:pt idx="1">
                  <c:v>Timeliness</c:v>
                </c:pt>
                <c:pt idx="2">
                  <c:v>Effectiveness</c:v>
                </c:pt>
                <c:pt idx="3">
                  <c:v>Industry knowledge</c:v>
                </c:pt>
                <c:pt idx="4">
                  <c:v>Reliability</c:v>
                </c:pt>
                <c:pt idx="5">
                  <c:v>Helpfulness</c:v>
                </c:pt>
                <c:pt idx="6">
                  <c:v>Understanding of your business / organisation / service offering</c:v>
                </c:pt>
                <c:pt idx="7">
                  <c:v>Speed of response</c:v>
                </c:pt>
                <c:pt idx="8">
                  <c:v>Ability to contribute to your business</c:v>
                </c:pt>
              </c:strCache>
            </c:strRef>
          </c:cat>
          <c:val>
            <c:numRef>
              <c:f>Sheet1!$B$2:$J$2</c:f>
              <c:numCache>
                <c:formatCode>0.0</c:formatCode>
                <c:ptCount val="9"/>
                <c:pt idx="0">
                  <c:v>8.2000000000000011</c:v>
                </c:pt>
                <c:pt idx="1">
                  <c:v>8.4</c:v>
                </c:pt>
                <c:pt idx="2">
                  <c:v>8.2000000000000011</c:v>
                </c:pt>
                <c:pt idx="3">
                  <c:v>8.5</c:v>
                </c:pt>
                <c:pt idx="4">
                  <c:v>8.6</c:v>
                </c:pt>
                <c:pt idx="5">
                  <c:v>8.7000000000000011</c:v>
                </c:pt>
                <c:pt idx="6">
                  <c:v>8.3000000000000007</c:v>
                </c:pt>
                <c:pt idx="7">
                  <c:v>8.4</c:v>
                </c:pt>
                <c:pt idx="8">
                  <c:v>7.9</c:v>
                </c:pt>
              </c:numCache>
            </c:numRef>
          </c:val>
        </c:ser>
        <c:ser>
          <c:idx val="1"/>
          <c:order val="1"/>
          <c:tx>
            <c:strRef>
              <c:f>Sheet1!$A$3</c:f>
              <c:strCache>
                <c:ptCount val="1"/>
                <c:pt idx="0">
                  <c:v>Total 2008 (n=259)</c:v>
                </c:pt>
              </c:strCache>
            </c:strRef>
          </c:tx>
          <c:spPr>
            <a:solidFill>
              <a:srgbClr val="00B0F0"/>
            </a:solidFill>
            <a:ln w="9525">
              <a:solidFill>
                <a:schemeClr val="tx1"/>
              </a:solidFill>
            </a:ln>
            <a:effectLst/>
          </c:spPr>
          <c:cat>
            <c:strRef>
              <c:f>Sheet1!$B$1:$J$1</c:f>
              <c:strCache>
                <c:ptCount val="9"/>
                <c:pt idx="0">
                  <c:v>Overall service</c:v>
                </c:pt>
                <c:pt idx="1">
                  <c:v>Timeliness</c:v>
                </c:pt>
                <c:pt idx="2">
                  <c:v>Effectiveness</c:v>
                </c:pt>
                <c:pt idx="3">
                  <c:v>Industry knowledge</c:v>
                </c:pt>
                <c:pt idx="4">
                  <c:v>Reliability</c:v>
                </c:pt>
                <c:pt idx="5">
                  <c:v>Helpfulness</c:v>
                </c:pt>
                <c:pt idx="6">
                  <c:v>Understanding of your business / organisation / service offering</c:v>
                </c:pt>
                <c:pt idx="7">
                  <c:v>Speed of response</c:v>
                </c:pt>
                <c:pt idx="8">
                  <c:v>Ability to contribute to your business</c:v>
                </c:pt>
              </c:strCache>
            </c:strRef>
          </c:cat>
          <c:val>
            <c:numRef>
              <c:f>Sheet1!$B$3:$J$3</c:f>
              <c:numCache>
                <c:formatCode>0.0</c:formatCode>
                <c:ptCount val="9"/>
                <c:pt idx="0">
                  <c:v>8.2000000000000011</c:v>
                </c:pt>
                <c:pt idx="1">
                  <c:v>8.2000000000000011</c:v>
                </c:pt>
                <c:pt idx="2">
                  <c:v>8.1</c:v>
                </c:pt>
                <c:pt idx="3">
                  <c:v>8.2000000000000011</c:v>
                </c:pt>
                <c:pt idx="4">
                  <c:v>8.6</c:v>
                </c:pt>
                <c:pt idx="5">
                  <c:v>8.7000000000000011</c:v>
                </c:pt>
                <c:pt idx="6">
                  <c:v>8.1</c:v>
                </c:pt>
                <c:pt idx="7">
                  <c:v>8.3000000000000007</c:v>
                </c:pt>
                <c:pt idx="8">
                  <c:v>8.2000000000000011</c:v>
                </c:pt>
              </c:numCache>
            </c:numRef>
          </c:val>
        </c:ser>
        <c:ser>
          <c:idx val="2"/>
          <c:order val="2"/>
          <c:tx>
            <c:strRef>
              <c:f>Sheet1!$A$4</c:f>
              <c:strCache>
                <c:ptCount val="1"/>
                <c:pt idx="0">
                  <c:v>Total 2009 (n=378)</c:v>
                </c:pt>
              </c:strCache>
            </c:strRef>
          </c:tx>
          <c:spPr>
            <a:solidFill>
              <a:srgbClr val="00B050"/>
            </a:solidFill>
            <a:ln w="9525">
              <a:solidFill>
                <a:schemeClr val="tx1"/>
              </a:solidFill>
            </a:ln>
          </c:spPr>
          <c:cat>
            <c:strRef>
              <c:f>Sheet1!$B$1:$J$1</c:f>
              <c:strCache>
                <c:ptCount val="9"/>
                <c:pt idx="0">
                  <c:v>Overall service</c:v>
                </c:pt>
                <c:pt idx="1">
                  <c:v>Timeliness</c:v>
                </c:pt>
                <c:pt idx="2">
                  <c:v>Effectiveness</c:v>
                </c:pt>
                <c:pt idx="3">
                  <c:v>Industry knowledge</c:v>
                </c:pt>
                <c:pt idx="4">
                  <c:v>Reliability</c:v>
                </c:pt>
                <c:pt idx="5">
                  <c:v>Helpfulness</c:v>
                </c:pt>
                <c:pt idx="6">
                  <c:v>Understanding of your business / organisation / service offering</c:v>
                </c:pt>
                <c:pt idx="7">
                  <c:v>Speed of response</c:v>
                </c:pt>
                <c:pt idx="8">
                  <c:v>Ability to contribute to your business</c:v>
                </c:pt>
              </c:strCache>
            </c:strRef>
          </c:cat>
          <c:val>
            <c:numRef>
              <c:f>Sheet1!$B$4:$J$4</c:f>
              <c:numCache>
                <c:formatCode>0.0</c:formatCode>
                <c:ptCount val="9"/>
                <c:pt idx="0">
                  <c:v>8.5</c:v>
                </c:pt>
                <c:pt idx="1">
                  <c:v>8.5</c:v>
                </c:pt>
                <c:pt idx="2">
                  <c:v>8.6</c:v>
                </c:pt>
                <c:pt idx="3">
                  <c:v>8.7000000000000011</c:v>
                </c:pt>
                <c:pt idx="4">
                  <c:v>8.7000000000000011</c:v>
                </c:pt>
                <c:pt idx="5">
                  <c:v>8.8000000000000007</c:v>
                </c:pt>
                <c:pt idx="6">
                  <c:v>8.4</c:v>
                </c:pt>
                <c:pt idx="7">
                  <c:v>8.6</c:v>
                </c:pt>
                <c:pt idx="8">
                  <c:v>8.4</c:v>
                </c:pt>
              </c:numCache>
            </c:numRef>
          </c:val>
        </c:ser>
        <c:ser>
          <c:idx val="3"/>
          <c:order val="3"/>
          <c:tx>
            <c:strRef>
              <c:f>Sheet1!$A$5</c:f>
              <c:strCache>
                <c:ptCount val="1"/>
                <c:pt idx="0">
                  <c:v>Total 2010 (n=218)</c:v>
                </c:pt>
              </c:strCache>
            </c:strRef>
          </c:tx>
          <c:spPr>
            <a:solidFill>
              <a:srgbClr val="92D050"/>
            </a:solidFill>
            <a:ln>
              <a:solidFill>
                <a:schemeClr val="tx1"/>
              </a:solidFill>
            </a:ln>
          </c:spPr>
          <c:cat>
            <c:strRef>
              <c:f>Sheet1!$B$1:$J$1</c:f>
              <c:strCache>
                <c:ptCount val="9"/>
                <c:pt idx="0">
                  <c:v>Overall service</c:v>
                </c:pt>
                <c:pt idx="1">
                  <c:v>Timeliness</c:v>
                </c:pt>
                <c:pt idx="2">
                  <c:v>Effectiveness</c:v>
                </c:pt>
                <c:pt idx="3">
                  <c:v>Industry knowledge</c:v>
                </c:pt>
                <c:pt idx="4">
                  <c:v>Reliability</c:v>
                </c:pt>
                <c:pt idx="5">
                  <c:v>Helpfulness</c:v>
                </c:pt>
                <c:pt idx="6">
                  <c:v>Understanding of your business / organisation / service offering</c:v>
                </c:pt>
                <c:pt idx="7">
                  <c:v>Speed of response</c:v>
                </c:pt>
                <c:pt idx="8">
                  <c:v>Ability to contribute to your business</c:v>
                </c:pt>
              </c:strCache>
            </c:strRef>
          </c:cat>
          <c:val>
            <c:numRef>
              <c:f>Sheet1!$B$5:$J$5</c:f>
              <c:numCache>
                <c:formatCode>0.0</c:formatCode>
                <c:ptCount val="9"/>
                <c:pt idx="0">
                  <c:v>8.6958525345622277</c:v>
                </c:pt>
                <c:pt idx="1">
                  <c:v>8.4746543778801868</c:v>
                </c:pt>
                <c:pt idx="2">
                  <c:v>8.6880733944953974</c:v>
                </c:pt>
                <c:pt idx="3">
                  <c:v>8.8888888888888893</c:v>
                </c:pt>
                <c:pt idx="4">
                  <c:v>8.8000000000000007</c:v>
                </c:pt>
                <c:pt idx="5">
                  <c:v>8.793577981651362</c:v>
                </c:pt>
                <c:pt idx="6">
                  <c:v>8.7000000000000011</c:v>
                </c:pt>
                <c:pt idx="7">
                  <c:v>8.7339449541284395</c:v>
                </c:pt>
                <c:pt idx="8">
                  <c:v>8.546875</c:v>
                </c:pt>
              </c:numCache>
            </c:numRef>
          </c:val>
        </c:ser>
        <c:dLbls>
          <c:showVal val="1"/>
        </c:dLbls>
        <c:gapWidth val="75"/>
        <c:axId val="124351616"/>
        <c:axId val="124974208"/>
      </c:barChart>
      <c:catAx>
        <c:axId val="124351616"/>
        <c:scaling>
          <c:orientation val="minMax"/>
        </c:scaling>
        <c:axPos val="b"/>
        <c:numFmt formatCode="General" sourceLinked="1"/>
        <c:majorTickMark val="none"/>
        <c:tickLblPos val="nextTo"/>
        <c:txPr>
          <a:bodyPr/>
          <a:lstStyle/>
          <a:p>
            <a:pPr>
              <a:defRPr lang="en-ZA" b="0" i="0"/>
            </a:pPr>
            <a:endParaRPr lang="en-US"/>
          </a:p>
        </c:txPr>
        <c:crossAx val="124974208"/>
        <c:crosses val="autoZero"/>
        <c:auto val="1"/>
        <c:lblAlgn val="ctr"/>
        <c:lblOffset val="100"/>
      </c:catAx>
      <c:valAx>
        <c:axId val="124974208"/>
        <c:scaling>
          <c:orientation val="minMax"/>
        </c:scaling>
        <c:axPos val="l"/>
        <c:majorGridlines/>
        <c:numFmt formatCode="0.0" sourceLinked="1"/>
        <c:majorTickMark val="none"/>
        <c:tickLblPos val="nextTo"/>
        <c:spPr>
          <a:ln w="9525">
            <a:noFill/>
          </a:ln>
        </c:spPr>
        <c:txPr>
          <a:bodyPr/>
          <a:lstStyle/>
          <a:p>
            <a:pPr>
              <a:defRPr lang="en-ZA"/>
            </a:pPr>
            <a:endParaRPr lang="en-US"/>
          </a:p>
        </c:txPr>
        <c:crossAx val="124351616"/>
        <c:crosses val="autoZero"/>
        <c:crossBetween val="between"/>
      </c:valAx>
    </c:plotArea>
    <c:legend>
      <c:legendPos val="b"/>
      <c:layout>
        <c:manualLayout>
          <c:xMode val="edge"/>
          <c:yMode val="edge"/>
          <c:x val="0.12041858943868304"/>
          <c:y val="0.76703864603131577"/>
          <c:w val="0.75720409241442843"/>
          <c:h val="0.11441420038012499"/>
        </c:manualLayout>
      </c:layout>
      <c:spPr>
        <a:ln>
          <a:solidFill>
            <a:schemeClr val="tx1"/>
          </a:solidFill>
        </a:ln>
      </c:spPr>
      <c:txPr>
        <a:bodyPr/>
        <a:lstStyle/>
        <a:p>
          <a:pPr>
            <a:defRPr lang="en-ZA" b="0"/>
          </a:pPr>
          <a:endParaRPr lang="en-US"/>
        </a:p>
      </c:txPr>
    </c:legend>
    <c:plotVisOnly val="1"/>
  </c:chart>
  <c:spPr>
    <a:ln>
      <a:noFill/>
    </a:ln>
  </c:spPr>
  <c:txPr>
    <a:bodyPr/>
    <a:lstStyle/>
    <a:p>
      <a:pPr>
        <a:defRPr sz="1000" b="1"/>
      </a:pPr>
      <a:endParaRPr lang="en-US"/>
    </a:p>
  </c:txPr>
  <c:externalData r:id="rId2"/>
</c:chartSpace>
</file>

<file path=ppt/charts/chart110.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en-GB" sz="1100" b="1" dirty="0" smtClean="0">
                <a:latin typeface="+mn-lt"/>
              </a:rPr>
              <a:t>Are You Aware That The BANKSETA Schedules Quality Assurance Site Visits To Engage With Employed Learners On Sector-driven Niche Learnerships?</a:t>
            </a:r>
            <a:endParaRPr lang="en-ZA" sz="1100" b="1" dirty="0" smtClean="0">
              <a:latin typeface="+mn-lt"/>
            </a:endParaRPr>
          </a:p>
        </c:rich>
      </c:tx>
      <c:layout>
        <c:manualLayout>
          <c:xMode val="edge"/>
          <c:yMode val="edge"/>
          <c:x val="0.14931609963848871"/>
          <c:y val="3.205128205128215E-3"/>
        </c:manualLayout>
      </c:layout>
    </c:title>
    <c:plotArea>
      <c:layout>
        <c:manualLayout>
          <c:layoutTarget val="inner"/>
          <c:xMode val="edge"/>
          <c:yMode val="edge"/>
          <c:x val="9.9680334769474743E-2"/>
          <c:y val="0.22310897435897437"/>
          <c:w val="0.86053115071142428"/>
          <c:h val="0.52121391076113865"/>
        </c:manualLayout>
      </c:layout>
      <c:barChart>
        <c:barDir val="col"/>
        <c:grouping val="stacked"/>
        <c:ser>
          <c:idx val="0"/>
          <c:order val="0"/>
          <c:tx>
            <c:strRef>
              <c:f>Sheet1!$B$1</c:f>
              <c:strCache>
                <c:ptCount val="1"/>
                <c:pt idx="0">
                  <c:v>Yes</c:v>
                </c:pt>
              </c:strCache>
            </c:strRef>
          </c:tx>
          <c:spPr>
            <a:solidFill>
              <a:srgbClr val="00B0F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c:f>
              <c:strCache>
                <c:ptCount val="1"/>
                <c:pt idx="0">
                  <c:v>Total 2010 (n=8)</c:v>
                </c:pt>
              </c:strCache>
            </c:strRef>
          </c:cat>
          <c:val>
            <c:numRef>
              <c:f>Sheet1!$B$2</c:f>
              <c:numCache>
                <c:formatCode>0</c:formatCode>
                <c:ptCount val="1"/>
                <c:pt idx="0">
                  <c:v>38</c:v>
                </c:pt>
              </c:numCache>
            </c:numRef>
          </c:val>
        </c:ser>
        <c:ser>
          <c:idx val="1"/>
          <c:order val="1"/>
          <c:tx>
            <c:strRef>
              <c:f>Sheet1!$C$1</c:f>
              <c:strCache>
                <c:ptCount val="1"/>
                <c:pt idx="0">
                  <c:v>No</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Sheet1!$A$2</c:f>
              <c:strCache>
                <c:ptCount val="1"/>
                <c:pt idx="0">
                  <c:v>Total 2010 (n=8)</c:v>
                </c:pt>
              </c:strCache>
            </c:strRef>
          </c:cat>
          <c:val>
            <c:numRef>
              <c:f>Sheet1!$C$2</c:f>
              <c:numCache>
                <c:formatCode>0</c:formatCode>
                <c:ptCount val="1"/>
                <c:pt idx="0">
                  <c:v>63</c:v>
                </c:pt>
              </c:numCache>
            </c:numRef>
          </c:val>
        </c:ser>
        <c:dLbls>
          <c:showVal val="1"/>
        </c:dLbls>
        <c:gapWidth val="75"/>
        <c:overlap val="100"/>
        <c:axId val="158370816"/>
        <c:axId val="158376704"/>
      </c:barChart>
      <c:catAx>
        <c:axId val="158370816"/>
        <c:scaling>
          <c:orientation val="minMax"/>
        </c:scaling>
        <c:axPos val="b"/>
        <c:numFmt formatCode="General" sourceLinked="1"/>
        <c:majorTickMark val="none"/>
        <c:tickLblPos val="nextTo"/>
        <c:txPr>
          <a:bodyPr/>
          <a:lstStyle/>
          <a:p>
            <a:pPr>
              <a:defRPr lang="en-ZA" sz="1000" b="0"/>
            </a:pPr>
            <a:endParaRPr lang="en-US"/>
          </a:p>
        </c:txPr>
        <c:crossAx val="158376704"/>
        <c:crosses val="autoZero"/>
        <c:auto val="1"/>
        <c:lblAlgn val="ctr"/>
        <c:lblOffset val="100"/>
      </c:catAx>
      <c:valAx>
        <c:axId val="158376704"/>
        <c:scaling>
          <c:orientation val="minMax"/>
          <c:max val="100"/>
        </c:scaling>
        <c:axPos val="l"/>
        <c:majorGridlines/>
        <c:numFmt formatCode="0" sourceLinked="1"/>
        <c:majorTickMark val="none"/>
        <c:tickLblPos val="nextTo"/>
        <c:spPr>
          <a:ln w="9525">
            <a:noFill/>
          </a:ln>
        </c:spPr>
        <c:txPr>
          <a:bodyPr/>
          <a:lstStyle/>
          <a:p>
            <a:pPr>
              <a:defRPr lang="en-ZA" sz="1000" b="1"/>
            </a:pPr>
            <a:endParaRPr lang="en-US"/>
          </a:p>
        </c:txPr>
        <c:crossAx val="158370816"/>
        <c:crosses val="autoZero"/>
        <c:crossBetween val="between"/>
      </c:valAx>
    </c:plotArea>
    <c:legend>
      <c:legendPos val="b"/>
      <c:layout>
        <c:manualLayout>
          <c:xMode val="edge"/>
          <c:yMode val="edge"/>
          <c:x val="0.41800326845936708"/>
          <c:y val="0.89402811427417994"/>
          <c:w val="0.18915069578566829"/>
          <c:h val="5.4689834443771512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11.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lang="en-ZA" sz="1100"/>
            </a:pPr>
            <a:r>
              <a:rPr lang="en-GB" sz="1100" b="1" i="0" u="none" strike="noStrike" baseline="0" dirty="0" smtClean="0"/>
              <a:t>Please Rate The  BANKSETA’s Professionalism In Addressing Your Questions In This Session</a:t>
            </a:r>
            <a:endParaRPr lang="en-ZA" sz="1100" b="1" dirty="0">
              <a:latin typeface="+mn-lt"/>
            </a:endParaRPr>
          </a:p>
        </c:rich>
      </c:tx>
      <c:layout>
        <c:manualLayout>
          <c:xMode val="edge"/>
          <c:yMode val="edge"/>
          <c:x val="0.14753109869512737"/>
          <c:y val="1.7950568117857037E-2"/>
        </c:manualLayout>
      </c:layout>
    </c:title>
    <c:plotArea>
      <c:layout>
        <c:manualLayout>
          <c:layoutTarget val="inner"/>
          <c:xMode val="edge"/>
          <c:yMode val="edge"/>
          <c:x val="9.0171208575391251E-2"/>
          <c:y val="0.14763728669052331"/>
          <c:w val="0.92100318212435839"/>
          <c:h val="0.54044237652111671"/>
        </c:manualLayout>
      </c:layout>
      <c:barChart>
        <c:barDir val="col"/>
        <c:grouping val="clustered"/>
        <c:ser>
          <c:idx val="0"/>
          <c:order val="0"/>
          <c:tx>
            <c:strRef>
              <c:f>Sheet1!$A$2</c:f>
              <c:strCache>
                <c:ptCount val="1"/>
                <c:pt idx="0">
                  <c:v>Poor</c:v>
                </c:pt>
              </c:strCache>
            </c:strRef>
          </c:tx>
          <c:spPr>
            <a:solidFill>
              <a:srgbClr val="00B0F0"/>
            </a:solidFill>
            <a:ln w="12700">
              <a:solidFill>
                <a:schemeClr val="tx1"/>
              </a:solidFill>
            </a:ln>
            <a:effectLst/>
            <a:scene3d>
              <a:camera prst="orthographicFront"/>
              <a:lightRig rig="threePt" dir="t"/>
            </a:scene3d>
            <a:sp3d/>
          </c:spPr>
          <c:dLbls>
            <c:dLbl>
              <c:idx val="11"/>
              <c:dLblPos val="ctr"/>
              <c:showVal val="1"/>
            </c:dLbl>
            <c:dLbl>
              <c:idx val="12"/>
              <c:dLblPos val="ctr"/>
              <c:showVal val="1"/>
            </c:dLbl>
            <c:txPr>
              <a:bodyPr/>
              <a:lstStyle/>
              <a:p>
                <a:pPr>
                  <a:defRPr lang="en-ZA"/>
                </a:pPr>
                <a:endParaRPr lang="en-US"/>
              </a:p>
            </c:txPr>
            <c:showVal val="1"/>
          </c:dLbls>
          <c:cat>
            <c:strRef>
              <c:f>Sheet1!$B$1</c:f>
              <c:strCache>
                <c:ptCount val="1"/>
                <c:pt idx="0">
                  <c:v>Total 2010 (n=8)</c:v>
                </c:pt>
              </c:strCache>
            </c:strRef>
          </c:cat>
          <c:val>
            <c:numRef>
              <c:f>Sheet1!$B$2</c:f>
              <c:numCache>
                <c:formatCode>General</c:formatCode>
                <c:ptCount val="1"/>
              </c:numCache>
            </c:numRef>
          </c:val>
        </c:ser>
        <c:ser>
          <c:idx val="1"/>
          <c:order val="1"/>
          <c:tx>
            <c:strRef>
              <c:f>Sheet1!$A$3</c:f>
              <c:strCache>
                <c:ptCount val="1"/>
                <c:pt idx="0">
                  <c:v>Below Average</c:v>
                </c:pt>
              </c:strCache>
            </c:strRef>
          </c:tx>
          <c:spPr>
            <a:solidFill>
              <a:srgbClr val="92D050"/>
            </a:solidFill>
            <a:ln w="9525">
              <a:solidFill>
                <a:schemeClr val="tx1"/>
              </a:solidFill>
            </a:ln>
            <a:effectLst/>
          </c:spPr>
          <c:cat>
            <c:strRef>
              <c:f>Sheet1!$B$1</c:f>
              <c:strCache>
                <c:ptCount val="1"/>
                <c:pt idx="0">
                  <c:v>Total 2010 (n=8)</c:v>
                </c:pt>
              </c:strCache>
            </c:strRef>
          </c:cat>
          <c:val>
            <c:numRef>
              <c:f>Sheet1!$B$3</c:f>
              <c:numCache>
                <c:formatCode>General</c:formatCode>
                <c:ptCount val="1"/>
              </c:numCache>
            </c:numRef>
          </c:val>
        </c:ser>
        <c:ser>
          <c:idx val="2"/>
          <c:order val="2"/>
          <c:tx>
            <c:strRef>
              <c:f>Sheet1!$A$4</c:f>
              <c:strCache>
                <c:ptCount val="1"/>
                <c:pt idx="0">
                  <c:v>Average</c:v>
                </c:pt>
              </c:strCache>
            </c:strRef>
          </c:tx>
          <c:spPr>
            <a:solidFill>
              <a:srgbClr val="FFFF00"/>
            </a:solidFill>
            <a:ln>
              <a:solidFill>
                <a:schemeClr val="tx1"/>
              </a:solidFill>
            </a:ln>
          </c:spPr>
          <c:cat>
            <c:strRef>
              <c:f>Sheet1!$B$1</c:f>
              <c:strCache>
                <c:ptCount val="1"/>
                <c:pt idx="0">
                  <c:v>Total 2010 (n=8)</c:v>
                </c:pt>
              </c:strCache>
            </c:strRef>
          </c:cat>
          <c:val>
            <c:numRef>
              <c:f>Sheet1!$B$4</c:f>
              <c:numCache>
                <c:formatCode>General</c:formatCode>
                <c:ptCount val="1"/>
              </c:numCache>
            </c:numRef>
          </c:val>
        </c:ser>
        <c:ser>
          <c:idx val="3"/>
          <c:order val="3"/>
          <c:tx>
            <c:strRef>
              <c:f>Sheet1!$A$5</c:f>
              <c:strCache>
                <c:ptCount val="1"/>
                <c:pt idx="0">
                  <c:v>Very good</c:v>
                </c:pt>
              </c:strCache>
            </c:strRef>
          </c:tx>
          <c:spPr>
            <a:solidFill>
              <a:srgbClr val="FFC000"/>
            </a:solidFill>
            <a:ln>
              <a:solidFill>
                <a:schemeClr val="tx1"/>
              </a:solidFill>
            </a:ln>
          </c:spPr>
          <c:cat>
            <c:strRef>
              <c:f>Sheet1!$B$1</c:f>
              <c:strCache>
                <c:ptCount val="1"/>
                <c:pt idx="0">
                  <c:v>Total 2010 (n=8)</c:v>
                </c:pt>
              </c:strCache>
            </c:strRef>
          </c:cat>
          <c:val>
            <c:numRef>
              <c:f>Sheet1!$B$5</c:f>
              <c:numCache>
                <c:formatCode>0</c:formatCode>
                <c:ptCount val="1"/>
                <c:pt idx="0">
                  <c:v>38</c:v>
                </c:pt>
              </c:numCache>
            </c:numRef>
          </c:val>
        </c:ser>
        <c:ser>
          <c:idx val="4"/>
          <c:order val="4"/>
          <c:tx>
            <c:strRef>
              <c:f>Sheet1!$A$6</c:f>
              <c:strCache>
                <c:ptCount val="1"/>
                <c:pt idx="0">
                  <c:v>Excellent</c:v>
                </c:pt>
              </c:strCache>
            </c:strRef>
          </c:tx>
          <c:spPr>
            <a:solidFill>
              <a:srgbClr val="FF0000"/>
            </a:solidFill>
            <a:ln>
              <a:solidFill>
                <a:schemeClr val="tx1"/>
              </a:solidFill>
            </a:ln>
          </c:spPr>
          <c:cat>
            <c:strRef>
              <c:f>Sheet1!$B$1</c:f>
              <c:strCache>
                <c:ptCount val="1"/>
                <c:pt idx="0">
                  <c:v>Total 2010 (n=8)</c:v>
                </c:pt>
              </c:strCache>
            </c:strRef>
          </c:cat>
          <c:val>
            <c:numRef>
              <c:f>Sheet1!$B$6</c:f>
              <c:numCache>
                <c:formatCode>0</c:formatCode>
                <c:ptCount val="1"/>
                <c:pt idx="0">
                  <c:v>63</c:v>
                </c:pt>
              </c:numCache>
            </c:numRef>
          </c:val>
        </c:ser>
        <c:ser>
          <c:idx val="5"/>
          <c:order val="5"/>
          <c:tx>
            <c:strRef>
              <c:f>Sheet1!$A$7</c:f>
              <c:strCache>
                <c:ptCount val="1"/>
                <c:pt idx="0">
                  <c:v>Don’t Know / N/A</c:v>
                </c:pt>
              </c:strCache>
            </c:strRef>
          </c:tx>
          <c:spPr>
            <a:solidFill>
              <a:srgbClr val="C00000"/>
            </a:solidFill>
            <a:ln>
              <a:solidFill>
                <a:schemeClr val="tx1"/>
              </a:solidFill>
            </a:ln>
          </c:spPr>
          <c:dLbls>
            <c:txPr>
              <a:bodyPr/>
              <a:lstStyle/>
              <a:p>
                <a:pPr>
                  <a:defRPr lang="en-ZA">
                    <a:solidFill>
                      <a:schemeClr val="bg1"/>
                    </a:solidFill>
                  </a:defRPr>
                </a:pPr>
                <a:endParaRPr lang="en-US"/>
              </a:p>
            </c:txPr>
            <c:showVal val="1"/>
          </c:dLbls>
          <c:cat>
            <c:strRef>
              <c:f>Sheet1!$B$1</c:f>
              <c:strCache>
                <c:ptCount val="1"/>
                <c:pt idx="0">
                  <c:v>Total 2010 (n=8)</c:v>
                </c:pt>
              </c:strCache>
            </c:strRef>
          </c:cat>
          <c:val>
            <c:numRef>
              <c:f>Sheet1!$B$7</c:f>
              <c:numCache>
                <c:formatCode>General</c:formatCode>
                <c:ptCount val="1"/>
              </c:numCache>
            </c:numRef>
          </c:val>
        </c:ser>
        <c:dLbls>
          <c:showVal val="1"/>
        </c:dLbls>
        <c:gapWidth val="75"/>
        <c:axId val="158559232"/>
        <c:axId val="158569216"/>
      </c:barChart>
      <c:catAx>
        <c:axId val="158559232"/>
        <c:scaling>
          <c:orientation val="minMax"/>
        </c:scaling>
        <c:axPos val="b"/>
        <c:majorTickMark val="none"/>
        <c:tickLblPos val="nextTo"/>
        <c:txPr>
          <a:bodyPr/>
          <a:lstStyle/>
          <a:p>
            <a:pPr>
              <a:defRPr lang="en-ZA" b="0"/>
            </a:pPr>
            <a:endParaRPr lang="en-US"/>
          </a:p>
        </c:txPr>
        <c:crossAx val="158569216"/>
        <c:crosses val="autoZero"/>
        <c:auto val="1"/>
        <c:lblAlgn val="ctr"/>
        <c:lblOffset val="100"/>
      </c:catAx>
      <c:valAx>
        <c:axId val="158569216"/>
        <c:scaling>
          <c:orientation val="minMax"/>
          <c:max val="100"/>
        </c:scaling>
        <c:axPos val="l"/>
        <c:majorGridlines/>
        <c:numFmt formatCode="General" sourceLinked="1"/>
        <c:majorTickMark val="none"/>
        <c:tickLblPos val="nextTo"/>
        <c:spPr>
          <a:ln w="9525">
            <a:noFill/>
          </a:ln>
        </c:spPr>
        <c:txPr>
          <a:bodyPr/>
          <a:lstStyle/>
          <a:p>
            <a:pPr>
              <a:defRPr lang="en-ZA"/>
            </a:pPr>
            <a:endParaRPr lang="en-US"/>
          </a:p>
        </c:txPr>
        <c:crossAx val="158559232"/>
        <c:crosses val="autoZero"/>
        <c:crossBetween val="between"/>
      </c:valAx>
    </c:plotArea>
    <c:legend>
      <c:legendPos val="b"/>
      <c:layout>
        <c:manualLayout>
          <c:xMode val="edge"/>
          <c:yMode val="edge"/>
          <c:x val="3.2473318376811278E-2"/>
          <c:y val="0.79939312796077333"/>
          <c:w val="0.93358735230135659"/>
          <c:h val="0.10736984592444411"/>
        </c:manualLayout>
      </c:layout>
      <c:spPr>
        <a:ln>
          <a:solidFill>
            <a:schemeClr val="tx1"/>
          </a:solidFill>
        </a:ln>
      </c:spPr>
      <c:txPr>
        <a:bodyPr/>
        <a:lstStyle/>
        <a:p>
          <a:pPr>
            <a:defRPr lang="en-ZA" b="0"/>
          </a:pPr>
          <a:endParaRPr lang="en-US"/>
        </a:p>
      </c:txPr>
    </c:legend>
    <c:plotVisOnly val="1"/>
  </c:chart>
  <c:spPr>
    <a:ln>
      <a:noFill/>
    </a:ln>
  </c:spPr>
  <c:txPr>
    <a:bodyPr/>
    <a:lstStyle/>
    <a:p>
      <a:pPr>
        <a:defRPr sz="1000" b="1"/>
      </a:pPr>
      <a:endParaRPr lang="en-US"/>
    </a:p>
  </c:txPr>
  <c:externalData r:id="rId2"/>
</c:chartSpace>
</file>

<file path=ppt/charts/chart112.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The BANKSETA Supports The Long Term Objective Of Developing A Culture Of Quality Lifelong Learning</a:t>
            </a:r>
          </a:p>
        </c:rich>
      </c:tx>
      <c:layout>
        <c:manualLayout>
          <c:xMode val="edge"/>
          <c:yMode val="edge"/>
          <c:x val="0.11561215246324504"/>
          <c:y val="5.7692307692307723E-2"/>
        </c:manualLayout>
      </c:layout>
    </c:title>
    <c:plotArea>
      <c:layout>
        <c:manualLayout>
          <c:layoutTarget val="inner"/>
          <c:xMode val="edge"/>
          <c:yMode val="edge"/>
          <c:x val="8.0756393282701747E-2"/>
          <c:y val="0.17182692307692321"/>
          <c:w val="0.86053115071142428"/>
          <c:h val="0.52121391076113921"/>
        </c:manualLayout>
      </c:layout>
      <c:barChart>
        <c:barDir val="col"/>
        <c:grouping val="stacked"/>
        <c:ser>
          <c:idx val="0"/>
          <c:order val="0"/>
          <c:tx>
            <c:strRef>
              <c:f>Sheet1!$B$1</c:f>
              <c:strCache>
                <c:ptCount val="1"/>
                <c:pt idx="0">
                  <c:v>Strongly Agree</c:v>
                </c:pt>
              </c:strCache>
            </c:strRef>
          </c:tx>
          <c:spPr>
            <a:solidFill>
              <a:srgbClr val="0070C0"/>
            </a:solidFill>
            <a:ln w="12700">
              <a:solidFill>
                <a:schemeClr val="tx1"/>
              </a:solidFill>
            </a:ln>
            <a:effectLst/>
            <a:scene3d>
              <a:camera prst="orthographicFront"/>
              <a:lightRig rig="threePt" dir="t"/>
            </a:scene3d>
            <a:sp3d/>
          </c:spPr>
          <c:dLbls>
            <c:txPr>
              <a:bodyPr/>
              <a:lstStyle/>
              <a:p>
                <a:pPr>
                  <a:defRPr lang="en-ZA" sz="1000" b="1">
                    <a:solidFill>
                      <a:schemeClr val="bg1"/>
                    </a:solidFill>
                  </a:defRPr>
                </a:pPr>
                <a:endParaRPr lang="en-US"/>
              </a:p>
            </c:txPr>
            <c:showVal val="1"/>
          </c:dLbls>
          <c:cat>
            <c:strRef>
              <c:f>Sheet1!$A$2:$A$10</c:f>
              <c:strCache>
                <c:ptCount val="9"/>
                <c:pt idx="0">
                  <c:v>Total 2007 (n=115)</c:v>
                </c:pt>
                <c:pt idx="1">
                  <c:v>Total 2008 (n=122)</c:v>
                </c:pt>
                <c:pt idx="2">
                  <c:v>Total 2009 (n=117)</c:v>
                </c:pt>
                <c:pt idx="3">
                  <c:v>Total 2010 (n=139)</c:v>
                </c:pt>
                <c:pt idx="4">
                  <c:v>Committees (n=16)</c:v>
                </c:pt>
                <c:pt idx="5">
                  <c:v>SDF's (n=83)</c:v>
                </c:pt>
                <c:pt idx="6">
                  <c:v>Project Steering Committees (n=5)</c:v>
                </c:pt>
                <c:pt idx="7">
                  <c:v>ETQA (n=20)</c:v>
                </c:pt>
                <c:pt idx="8">
                  <c:v>Staff (n=15)</c:v>
                </c:pt>
              </c:strCache>
            </c:strRef>
          </c:cat>
          <c:val>
            <c:numRef>
              <c:f>Sheet1!$B$2:$B$10</c:f>
              <c:numCache>
                <c:formatCode>0</c:formatCode>
                <c:ptCount val="9"/>
                <c:pt idx="0">
                  <c:v>26</c:v>
                </c:pt>
                <c:pt idx="1">
                  <c:v>21</c:v>
                </c:pt>
                <c:pt idx="2">
                  <c:v>21.367521367521199</c:v>
                </c:pt>
                <c:pt idx="3">
                  <c:v>41</c:v>
                </c:pt>
                <c:pt idx="4">
                  <c:v>69</c:v>
                </c:pt>
                <c:pt idx="5">
                  <c:v>40</c:v>
                </c:pt>
                <c:pt idx="7">
                  <c:v>25</c:v>
                </c:pt>
                <c:pt idx="8">
                  <c:v>53</c:v>
                </c:pt>
              </c:numCache>
            </c:numRef>
          </c:val>
        </c:ser>
        <c:ser>
          <c:idx val="1"/>
          <c:order val="1"/>
          <c:tx>
            <c:strRef>
              <c:f>Sheet1!$C$1</c:f>
              <c:strCache>
                <c:ptCount val="1"/>
                <c:pt idx="0">
                  <c:v>Agree</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Sheet1!$A$2:$A$10</c:f>
              <c:strCache>
                <c:ptCount val="9"/>
                <c:pt idx="0">
                  <c:v>Total 2007 (n=115)</c:v>
                </c:pt>
                <c:pt idx="1">
                  <c:v>Total 2008 (n=122)</c:v>
                </c:pt>
                <c:pt idx="2">
                  <c:v>Total 2009 (n=117)</c:v>
                </c:pt>
                <c:pt idx="3">
                  <c:v>Total 2010 (n=139)</c:v>
                </c:pt>
                <c:pt idx="4">
                  <c:v>Committees (n=16)</c:v>
                </c:pt>
                <c:pt idx="5">
                  <c:v>SDF's (n=83)</c:v>
                </c:pt>
                <c:pt idx="6">
                  <c:v>Project Steering Committees (n=5)</c:v>
                </c:pt>
                <c:pt idx="7">
                  <c:v>ETQA (n=20)</c:v>
                </c:pt>
                <c:pt idx="8">
                  <c:v>Staff (n=15)</c:v>
                </c:pt>
              </c:strCache>
            </c:strRef>
          </c:cat>
          <c:val>
            <c:numRef>
              <c:f>Sheet1!$C$2:$C$10</c:f>
              <c:numCache>
                <c:formatCode>0</c:formatCode>
                <c:ptCount val="9"/>
                <c:pt idx="0">
                  <c:v>55</c:v>
                </c:pt>
                <c:pt idx="1">
                  <c:v>53</c:v>
                </c:pt>
                <c:pt idx="2">
                  <c:v>53.846153846154245</c:v>
                </c:pt>
                <c:pt idx="3">
                  <c:v>46</c:v>
                </c:pt>
                <c:pt idx="4">
                  <c:v>31</c:v>
                </c:pt>
                <c:pt idx="5">
                  <c:v>45</c:v>
                </c:pt>
                <c:pt idx="6">
                  <c:v>100</c:v>
                </c:pt>
                <c:pt idx="7">
                  <c:v>50</c:v>
                </c:pt>
                <c:pt idx="8">
                  <c:v>47</c:v>
                </c:pt>
              </c:numCache>
            </c:numRef>
          </c:val>
        </c:ser>
        <c:ser>
          <c:idx val="2"/>
          <c:order val="2"/>
          <c:tx>
            <c:strRef>
              <c:f>Sheet1!$D$1</c:f>
              <c:strCache>
                <c:ptCount val="1"/>
                <c:pt idx="0">
                  <c:v>Indifferent</c:v>
                </c:pt>
              </c:strCache>
            </c:strRef>
          </c:tx>
          <c:spPr>
            <a:solidFill>
              <a:srgbClr val="92D050"/>
            </a:solidFill>
            <a:ln>
              <a:solidFill>
                <a:schemeClr val="tx1"/>
              </a:solidFill>
            </a:ln>
          </c:spPr>
          <c:dLbls>
            <c:txPr>
              <a:bodyPr/>
              <a:lstStyle/>
              <a:p>
                <a:pPr>
                  <a:defRPr lang="en-ZA" sz="1000" b="1"/>
                </a:pPr>
                <a:endParaRPr lang="en-US"/>
              </a:p>
            </c:txPr>
            <c:showVal val="1"/>
          </c:dLbls>
          <c:cat>
            <c:strRef>
              <c:f>Sheet1!$A$2:$A$10</c:f>
              <c:strCache>
                <c:ptCount val="9"/>
                <c:pt idx="0">
                  <c:v>Total 2007 (n=115)</c:v>
                </c:pt>
                <c:pt idx="1">
                  <c:v>Total 2008 (n=122)</c:v>
                </c:pt>
                <c:pt idx="2">
                  <c:v>Total 2009 (n=117)</c:v>
                </c:pt>
                <c:pt idx="3">
                  <c:v>Total 2010 (n=139)</c:v>
                </c:pt>
                <c:pt idx="4">
                  <c:v>Committees (n=16)</c:v>
                </c:pt>
                <c:pt idx="5">
                  <c:v>SDF's (n=83)</c:v>
                </c:pt>
                <c:pt idx="6">
                  <c:v>Project Steering Committees (n=5)</c:v>
                </c:pt>
                <c:pt idx="7">
                  <c:v>ETQA (n=20)</c:v>
                </c:pt>
                <c:pt idx="8">
                  <c:v>Staff (n=15)</c:v>
                </c:pt>
              </c:strCache>
            </c:strRef>
          </c:cat>
          <c:val>
            <c:numRef>
              <c:f>Sheet1!$D$2:$D$10</c:f>
              <c:numCache>
                <c:formatCode>0</c:formatCode>
                <c:ptCount val="9"/>
                <c:pt idx="0">
                  <c:v>5</c:v>
                </c:pt>
                <c:pt idx="1">
                  <c:v>9</c:v>
                </c:pt>
                <c:pt idx="2">
                  <c:v>10.256410256410344</c:v>
                </c:pt>
                <c:pt idx="3">
                  <c:v>6</c:v>
                </c:pt>
                <c:pt idx="5">
                  <c:v>7</c:v>
                </c:pt>
                <c:pt idx="7">
                  <c:v>15</c:v>
                </c:pt>
              </c:numCache>
            </c:numRef>
          </c:val>
        </c:ser>
        <c:ser>
          <c:idx val="3"/>
          <c:order val="3"/>
          <c:tx>
            <c:strRef>
              <c:f>Sheet1!$E$1</c:f>
              <c:strCache>
                <c:ptCount val="1"/>
                <c:pt idx="0">
                  <c:v>Disagree</c:v>
                </c:pt>
              </c:strCache>
            </c:strRef>
          </c:tx>
          <c:spPr>
            <a:solidFill>
              <a:srgbClr val="FFFF00"/>
            </a:solidFill>
            <a:ln>
              <a:solidFill>
                <a:schemeClr val="tx1"/>
              </a:solidFill>
            </a:ln>
          </c:spPr>
          <c:dLbls>
            <c:txPr>
              <a:bodyPr/>
              <a:lstStyle/>
              <a:p>
                <a:pPr>
                  <a:defRPr lang="en-ZA" sz="1000" b="1"/>
                </a:pPr>
                <a:endParaRPr lang="en-US"/>
              </a:p>
            </c:txPr>
            <c:showVal val="1"/>
          </c:dLbls>
          <c:cat>
            <c:strRef>
              <c:f>Sheet1!$A$2:$A$10</c:f>
              <c:strCache>
                <c:ptCount val="9"/>
                <c:pt idx="0">
                  <c:v>Total 2007 (n=115)</c:v>
                </c:pt>
                <c:pt idx="1">
                  <c:v>Total 2008 (n=122)</c:v>
                </c:pt>
                <c:pt idx="2">
                  <c:v>Total 2009 (n=117)</c:v>
                </c:pt>
                <c:pt idx="3">
                  <c:v>Total 2010 (n=139)</c:v>
                </c:pt>
                <c:pt idx="4">
                  <c:v>Committees (n=16)</c:v>
                </c:pt>
                <c:pt idx="5">
                  <c:v>SDF's (n=83)</c:v>
                </c:pt>
                <c:pt idx="6">
                  <c:v>Project Steering Committees (n=5)</c:v>
                </c:pt>
                <c:pt idx="7">
                  <c:v>ETQA (n=20)</c:v>
                </c:pt>
                <c:pt idx="8">
                  <c:v>Staff (n=15)</c:v>
                </c:pt>
              </c:strCache>
            </c:strRef>
          </c:cat>
          <c:val>
            <c:numRef>
              <c:f>Sheet1!$E$2:$E$10</c:f>
              <c:numCache>
                <c:formatCode>0</c:formatCode>
                <c:ptCount val="9"/>
                <c:pt idx="0">
                  <c:v>3</c:v>
                </c:pt>
                <c:pt idx="1">
                  <c:v>6</c:v>
                </c:pt>
                <c:pt idx="2">
                  <c:v>1.7094017094017095</c:v>
                </c:pt>
                <c:pt idx="3">
                  <c:v>2</c:v>
                </c:pt>
                <c:pt idx="5">
                  <c:v>2</c:v>
                </c:pt>
                <c:pt idx="7">
                  <c:v>5</c:v>
                </c:pt>
              </c:numCache>
            </c:numRef>
          </c:val>
        </c:ser>
        <c:ser>
          <c:idx val="4"/>
          <c:order val="4"/>
          <c:tx>
            <c:strRef>
              <c:f>Sheet1!$F$1</c:f>
              <c:strCache>
                <c:ptCount val="1"/>
                <c:pt idx="0">
                  <c:v>Strongly Disagree</c:v>
                </c:pt>
              </c:strCache>
            </c:strRef>
          </c:tx>
          <c:spPr>
            <a:solidFill>
              <a:srgbClr val="FFC000"/>
            </a:solidFill>
            <a:ln>
              <a:solidFill>
                <a:schemeClr val="tx1"/>
              </a:solidFill>
            </a:ln>
          </c:spPr>
          <c:dLbls>
            <c:txPr>
              <a:bodyPr/>
              <a:lstStyle/>
              <a:p>
                <a:pPr>
                  <a:defRPr lang="en-ZA" sz="1000" b="1"/>
                </a:pPr>
                <a:endParaRPr lang="en-US"/>
              </a:p>
            </c:txPr>
            <c:showVal val="1"/>
          </c:dLbls>
          <c:cat>
            <c:strRef>
              <c:f>Sheet1!$A$2:$A$10</c:f>
              <c:strCache>
                <c:ptCount val="9"/>
                <c:pt idx="0">
                  <c:v>Total 2007 (n=115)</c:v>
                </c:pt>
                <c:pt idx="1">
                  <c:v>Total 2008 (n=122)</c:v>
                </c:pt>
                <c:pt idx="2">
                  <c:v>Total 2009 (n=117)</c:v>
                </c:pt>
                <c:pt idx="3">
                  <c:v>Total 2010 (n=139)</c:v>
                </c:pt>
                <c:pt idx="4">
                  <c:v>Committees (n=16)</c:v>
                </c:pt>
                <c:pt idx="5">
                  <c:v>SDF's (n=83)</c:v>
                </c:pt>
                <c:pt idx="6">
                  <c:v>Project Steering Committees (n=5)</c:v>
                </c:pt>
                <c:pt idx="7">
                  <c:v>ETQA (n=20)</c:v>
                </c:pt>
                <c:pt idx="8">
                  <c:v>Staff (n=15)</c:v>
                </c:pt>
              </c:strCache>
            </c:strRef>
          </c:cat>
          <c:val>
            <c:numRef>
              <c:f>Sheet1!$F$2:$F$10</c:f>
              <c:numCache>
                <c:formatCode>0</c:formatCode>
                <c:ptCount val="9"/>
                <c:pt idx="0">
                  <c:v>5</c:v>
                </c:pt>
                <c:pt idx="1">
                  <c:v>9</c:v>
                </c:pt>
                <c:pt idx="2">
                  <c:v>1.7094017094017095</c:v>
                </c:pt>
                <c:pt idx="3">
                  <c:v>1</c:v>
                </c:pt>
                <c:pt idx="5">
                  <c:v>1</c:v>
                </c:pt>
                <c:pt idx="7">
                  <c:v>5</c:v>
                </c:pt>
              </c:numCache>
            </c:numRef>
          </c:val>
        </c:ser>
        <c:ser>
          <c:idx val="5"/>
          <c:order val="5"/>
          <c:tx>
            <c:strRef>
              <c:f>Sheet1!$G$1</c:f>
              <c:strCache>
                <c:ptCount val="1"/>
                <c:pt idx="0">
                  <c:v>N/A or Don't Know</c:v>
                </c:pt>
              </c:strCache>
            </c:strRef>
          </c:tx>
          <c:spPr>
            <a:solidFill>
              <a:srgbClr val="FF0000"/>
            </a:solidFill>
            <a:ln>
              <a:solidFill>
                <a:schemeClr val="tx1"/>
              </a:solidFill>
            </a:ln>
          </c:spPr>
          <c:dLbls>
            <c:txPr>
              <a:bodyPr/>
              <a:lstStyle/>
              <a:p>
                <a:pPr>
                  <a:defRPr lang="en-ZA" sz="1000" b="1"/>
                </a:pPr>
                <a:endParaRPr lang="en-US"/>
              </a:p>
            </c:txPr>
            <c:showVal val="1"/>
          </c:dLbls>
          <c:cat>
            <c:strRef>
              <c:f>Sheet1!$A$2:$A$10</c:f>
              <c:strCache>
                <c:ptCount val="9"/>
                <c:pt idx="0">
                  <c:v>Total 2007 (n=115)</c:v>
                </c:pt>
                <c:pt idx="1">
                  <c:v>Total 2008 (n=122)</c:v>
                </c:pt>
                <c:pt idx="2">
                  <c:v>Total 2009 (n=117)</c:v>
                </c:pt>
                <c:pt idx="3">
                  <c:v>Total 2010 (n=139)</c:v>
                </c:pt>
                <c:pt idx="4">
                  <c:v>Committees (n=16)</c:v>
                </c:pt>
                <c:pt idx="5">
                  <c:v>SDF's (n=83)</c:v>
                </c:pt>
                <c:pt idx="6">
                  <c:v>Project Steering Committees (n=5)</c:v>
                </c:pt>
                <c:pt idx="7">
                  <c:v>ETQA (n=20)</c:v>
                </c:pt>
                <c:pt idx="8">
                  <c:v>Staff (n=15)</c:v>
                </c:pt>
              </c:strCache>
            </c:strRef>
          </c:cat>
          <c:val>
            <c:numRef>
              <c:f>Sheet1!$G$2:$G$10</c:f>
              <c:numCache>
                <c:formatCode>0</c:formatCode>
                <c:ptCount val="9"/>
                <c:pt idx="0">
                  <c:v>5</c:v>
                </c:pt>
                <c:pt idx="1">
                  <c:v>2</c:v>
                </c:pt>
                <c:pt idx="2">
                  <c:v>11.111111111111006</c:v>
                </c:pt>
                <c:pt idx="3">
                  <c:v>3</c:v>
                </c:pt>
                <c:pt idx="5">
                  <c:v>5</c:v>
                </c:pt>
              </c:numCache>
            </c:numRef>
          </c:val>
        </c:ser>
        <c:dLbls>
          <c:showVal val="1"/>
        </c:dLbls>
        <c:gapWidth val="75"/>
        <c:overlap val="100"/>
        <c:axId val="136893952"/>
        <c:axId val="136895488"/>
      </c:barChart>
      <c:catAx>
        <c:axId val="136893952"/>
        <c:scaling>
          <c:orientation val="minMax"/>
        </c:scaling>
        <c:axPos val="b"/>
        <c:majorTickMark val="none"/>
        <c:tickLblPos val="nextTo"/>
        <c:txPr>
          <a:bodyPr/>
          <a:lstStyle/>
          <a:p>
            <a:pPr>
              <a:defRPr lang="en-ZA" sz="1000" b="0"/>
            </a:pPr>
            <a:endParaRPr lang="en-US"/>
          </a:p>
        </c:txPr>
        <c:crossAx val="136895488"/>
        <c:crosses val="autoZero"/>
        <c:auto val="1"/>
        <c:lblAlgn val="ctr"/>
        <c:lblOffset val="100"/>
      </c:catAx>
      <c:valAx>
        <c:axId val="136895488"/>
        <c:scaling>
          <c:orientation val="minMax"/>
          <c:max val="100"/>
        </c:scaling>
        <c:axPos val="l"/>
        <c:majorGridlines/>
        <c:numFmt formatCode="0" sourceLinked="1"/>
        <c:majorTickMark val="none"/>
        <c:tickLblPos val="nextTo"/>
        <c:spPr>
          <a:ln w="9525">
            <a:noFill/>
          </a:ln>
        </c:spPr>
        <c:txPr>
          <a:bodyPr/>
          <a:lstStyle/>
          <a:p>
            <a:pPr>
              <a:defRPr lang="en-ZA" sz="1000" b="1"/>
            </a:pPr>
            <a:endParaRPr lang="en-US"/>
          </a:p>
        </c:txPr>
        <c:crossAx val="136893952"/>
        <c:crosses val="autoZero"/>
        <c:crossBetween val="between"/>
      </c:valAx>
    </c:plotArea>
    <c:legend>
      <c:legendPos val="b"/>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13.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The BANKSETA Gives Direction And Support In Developing Quality Lifelong Learning</a:t>
            </a:r>
          </a:p>
        </c:rich>
      </c:tx>
      <c:layout>
        <c:manualLayout>
          <c:xMode val="edge"/>
          <c:yMode val="edge"/>
          <c:x val="0.17165935010336378"/>
          <c:y val="3.8461538461538464E-2"/>
        </c:manualLayout>
      </c:layout>
    </c:title>
    <c:plotArea>
      <c:layout>
        <c:manualLayout>
          <c:layoutTarget val="inner"/>
          <c:xMode val="edge"/>
          <c:yMode val="edge"/>
          <c:x val="8.0756393282701747E-2"/>
          <c:y val="0.17182692307692321"/>
          <c:w val="0.86053115071142428"/>
          <c:h val="0.5212139107611391"/>
        </c:manualLayout>
      </c:layout>
      <c:barChart>
        <c:barDir val="col"/>
        <c:grouping val="stacked"/>
        <c:ser>
          <c:idx val="0"/>
          <c:order val="0"/>
          <c:tx>
            <c:strRef>
              <c:f>Sheet1!$B$1</c:f>
              <c:strCache>
                <c:ptCount val="1"/>
                <c:pt idx="0">
                  <c:v>Strongly Agree</c:v>
                </c:pt>
              </c:strCache>
            </c:strRef>
          </c:tx>
          <c:spPr>
            <a:solidFill>
              <a:srgbClr val="0070C0"/>
            </a:solidFill>
            <a:ln w="12700">
              <a:solidFill>
                <a:schemeClr val="tx1"/>
              </a:solidFill>
            </a:ln>
            <a:effectLst/>
            <a:scene3d>
              <a:camera prst="orthographicFront"/>
              <a:lightRig rig="threePt" dir="t"/>
            </a:scene3d>
            <a:sp3d/>
          </c:spPr>
          <c:dLbls>
            <c:txPr>
              <a:bodyPr/>
              <a:lstStyle/>
              <a:p>
                <a:pPr>
                  <a:defRPr lang="en-ZA" sz="1000" b="1">
                    <a:solidFill>
                      <a:schemeClr val="bg1"/>
                    </a:solidFill>
                  </a:defRPr>
                </a:pPr>
                <a:endParaRPr lang="en-US"/>
              </a:p>
            </c:txPr>
            <c:showVal val="1"/>
          </c:dLbls>
          <c:cat>
            <c:strRef>
              <c:f>Sheet1!$A$2:$A$10</c:f>
              <c:strCache>
                <c:ptCount val="9"/>
                <c:pt idx="0">
                  <c:v>Total 2007 (n=115)</c:v>
                </c:pt>
                <c:pt idx="1">
                  <c:v>Total 2008 (n=122)</c:v>
                </c:pt>
                <c:pt idx="2">
                  <c:v>Total 2009 (n=117)</c:v>
                </c:pt>
                <c:pt idx="3">
                  <c:v>Total 2010 (n=139)</c:v>
                </c:pt>
                <c:pt idx="4">
                  <c:v>SDF's (n=83)</c:v>
                </c:pt>
                <c:pt idx="5">
                  <c:v>Committees (n=16)</c:v>
                </c:pt>
                <c:pt idx="6">
                  <c:v>Project Steering Committees (n=5)</c:v>
                </c:pt>
                <c:pt idx="7">
                  <c:v>ETQA (n=20)</c:v>
                </c:pt>
                <c:pt idx="8">
                  <c:v>Staff (n=15)</c:v>
                </c:pt>
              </c:strCache>
            </c:strRef>
          </c:cat>
          <c:val>
            <c:numRef>
              <c:f>Sheet1!$B$2:$B$10</c:f>
              <c:numCache>
                <c:formatCode>0</c:formatCode>
                <c:ptCount val="9"/>
                <c:pt idx="0">
                  <c:v>23</c:v>
                </c:pt>
                <c:pt idx="1">
                  <c:v>20.491803278688533</c:v>
                </c:pt>
                <c:pt idx="2">
                  <c:v>17.094017094017094</c:v>
                </c:pt>
                <c:pt idx="3">
                  <c:v>37</c:v>
                </c:pt>
                <c:pt idx="4">
                  <c:v>33</c:v>
                </c:pt>
                <c:pt idx="5">
                  <c:v>75</c:v>
                </c:pt>
                <c:pt idx="7">
                  <c:v>25</c:v>
                </c:pt>
                <c:pt idx="8">
                  <c:v>53</c:v>
                </c:pt>
              </c:numCache>
            </c:numRef>
          </c:val>
        </c:ser>
        <c:ser>
          <c:idx val="1"/>
          <c:order val="1"/>
          <c:tx>
            <c:strRef>
              <c:f>Sheet1!$C$1</c:f>
              <c:strCache>
                <c:ptCount val="1"/>
                <c:pt idx="0">
                  <c:v>Agree</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Sheet1!$A$2:$A$10</c:f>
              <c:strCache>
                <c:ptCount val="9"/>
                <c:pt idx="0">
                  <c:v>Total 2007 (n=115)</c:v>
                </c:pt>
                <c:pt idx="1">
                  <c:v>Total 2008 (n=122)</c:v>
                </c:pt>
                <c:pt idx="2">
                  <c:v>Total 2009 (n=117)</c:v>
                </c:pt>
                <c:pt idx="3">
                  <c:v>Total 2010 (n=139)</c:v>
                </c:pt>
                <c:pt idx="4">
                  <c:v>SDF's (n=83)</c:v>
                </c:pt>
                <c:pt idx="5">
                  <c:v>Committees (n=16)</c:v>
                </c:pt>
                <c:pt idx="6">
                  <c:v>Project Steering Committees (n=5)</c:v>
                </c:pt>
                <c:pt idx="7">
                  <c:v>ETQA (n=20)</c:v>
                </c:pt>
                <c:pt idx="8">
                  <c:v>Staff (n=15)</c:v>
                </c:pt>
              </c:strCache>
            </c:strRef>
          </c:cat>
          <c:val>
            <c:numRef>
              <c:f>Sheet1!$C$2:$C$10</c:f>
              <c:numCache>
                <c:formatCode>0</c:formatCode>
                <c:ptCount val="9"/>
                <c:pt idx="0">
                  <c:v>47</c:v>
                </c:pt>
                <c:pt idx="1">
                  <c:v>48.360655737704917</c:v>
                </c:pt>
                <c:pt idx="2">
                  <c:v>52.991452991453002</c:v>
                </c:pt>
                <c:pt idx="3">
                  <c:v>43</c:v>
                </c:pt>
                <c:pt idx="4">
                  <c:v>48</c:v>
                </c:pt>
                <c:pt idx="5">
                  <c:v>13</c:v>
                </c:pt>
                <c:pt idx="6">
                  <c:v>40</c:v>
                </c:pt>
                <c:pt idx="7">
                  <c:v>45</c:v>
                </c:pt>
                <c:pt idx="8">
                  <c:v>47</c:v>
                </c:pt>
              </c:numCache>
            </c:numRef>
          </c:val>
        </c:ser>
        <c:ser>
          <c:idx val="2"/>
          <c:order val="2"/>
          <c:tx>
            <c:strRef>
              <c:f>Sheet1!$D$1</c:f>
              <c:strCache>
                <c:ptCount val="1"/>
                <c:pt idx="0">
                  <c:v>Indifferent</c:v>
                </c:pt>
              </c:strCache>
            </c:strRef>
          </c:tx>
          <c:spPr>
            <a:solidFill>
              <a:srgbClr val="92D050"/>
            </a:solidFill>
            <a:ln>
              <a:solidFill>
                <a:schemeClr val="tx1"/>
              </a:solidFill>
            </a:ln>
          </c:spPr>
          <c:dLbls>
            <c:txPr>
              <a:bodyPr/>
              <a:lstStyle/>
              <a:p>
                <a:pPr>
                  <a:defRPr lang="en-ZA" sz="1000" b="1"/>
                </a:pPr>
                <a:endParaRPr lang="en-US"/>
              </a:p>
            </c:txPr>
            <c:showVal val="1"/>
          </c:dLbls>
          <c:cat>
            <c:strRef>
              <c:f>Sheet1!$A$2:$A$10</c:f>
              <c:strCache>
                <c:ptCount val="9"/>
                <c:pt idx="0">
                  <c:v>Total 2007 (n=115)</c:v>
                </c:pt>
                <c:pt idx="1">
                  <c:v>Total 2008 (n=122)</c:v>
                </c:pt>
                <c:pt idx="2">
                  <c:v>Total 2009 (n=117)</c:v>
                </c:pt>
                <c:pt idx="3">
                  <c:v>Total 2010 (n=139)</c:v>
                </c:pt>
                <c:pt idx="4">
                  <c:v>SDF's (n=83)</c:v>
                </c:pt>
                <c:pt idx="5">
                  <c:v>Committees (n=16)</c:v>
                </c:pt>
                <c:pt idx="6">
                  <c:v>Project Steering Committees (n=5)</c:v>
                </c:pt>
                <c:pt idx="7">
                  <c:v>ETQA (n=20)</c:v>
                </c:pt>
                <c:pt idx="8">
                  <c:v>Staff (n=15)</c:v>
                </c:pt>
              </c:strCache>
            </c:strRef>
          </c:cat>
          <c:val>
            <c:numRef>
              <c:f>Sheet1!$D$2:$D$10</c:f>
              <c:numCache>
                <c:formatCode>0</c:formatCode>
                <c:ptCount val="9"/>
                <c:pt idx="0">
                  <c:v>14</c:v>
                </c:pt>
                <c:pt idx="1">
                  <c:v>12.295081967213115</c:v>
                </c:pt>
                <c:pt idx="2">
                  <c:v>12.820512820512821</c:v>
                </c:pt>
                <c:pt idx="3">
                  <c:v>10</c:v>
                </c:pt>
                <c:pt idx="4">
                  <c:v>10</c:v>
                </c:pt>
                <c:pt idx="5">
                  <c:v>6</c:v>
                </c:pt>
                <c:pt idx="6">
                  <c:v>40</c:v>
                </c:pt>
                <c:pt idx="7">
                  <c:v>15</c:v>
                </c:pt>
              </c:numCache>
            </c:numRef>
          </c:val>
        </c:ser>
        <c:ser>
          <c:idx val="3"/>
          <c:order val="3"/>
          <c:tx>
            <c:strRef>
              <c:f>Sheet1!$E$1</c:f>
              <c:strCache>
                <c:ptCount val="1"/>
                <c:pt idx="0">
                  <c:v>Disagree</c:v>
                </c:pt>
              </c:strCache>
            </c:strRef>
          </c:tx>
          <c:spPr>
            <a:solidFill>
              <a:srgbClr val="FFFF00"/>
            </a:solidFill>
            <a:ln>
              <a:solidFill>
                <a:schemeClr val="tx1"/>
              </a:solidFill>
            </a:ln>
          </c:spPr>
          <c:dLbls>
            <c:txPr>
              <a:bodyPr/>
              <a:lstStyle/>
              <a:p>
                <a:pPr>
                  <a:defRPr lang="en-ZA" sz="1000" b="1"/>
                </a:pPr>
                <a:endParaRPr lang="en-US"/>
              </a:p>
            </c:txPr>
            <c:showVal val="1"/>
          </c:dLbls>
          <c:cat>
            <c:strRef>
              <c:f>Sheet1!$A$2:$A$10</c:f>
              <c:strCache>
                <c:ptCount val="9"/>
                <c:pt idx="0">
                  <c:v>Total 2007 (n=115)</c:v>
                </c:pt>
                <c:pt idx="1">
                  <c:v>Total 2008 (n=122)</c:v>
                </c:pt>
                <c:pt idx="2">
                  <c:v>Total 2009 (n=117)</c:v>
                </c:pt>
                <c:pt idx="3">
                  <c:v>Total 2010 (n=139)</c:v>
                </c:pt>
                <c:pt idx="4">
                  <c:v>SDF's (n=83)</c:v>
                </c:pt>
                <c:pt idx="5">
                  <c:v>Committees (n=16)</c:v>
                </c:pt>
                <c:pt idx="6">
                  <c:v>Project Steering Committees (n=5)</c:v>
                </c:pt>
                <c:pt idx="7">
                  <c:v>ETQA (n=20)</c:v>
                </c:pt>
                <c:pt idx="8">
                  <c:v>Staff (n=15)</c:v>
                </c:pt>
              </c:strCache>
            </c:strRef>
          </c:cat>
          <c:val>
            <c:numRef>
              <c:f>Sheet1!$E$2:$E$10</c:f>
              <c:numCache>
                <c:formatCode>0</c:formatCode>
                <c:ptCount val="9"/>
                <c:pt idx="0">
                  <c:v>5</c:v>
                </c:pt>
                <c:pt idx="1">
                  <c:v>8.1967213114753985</c:v>
                </c:pt>
                <c:pt idx="2">
                  <c:v>5.1282051282051286</c:v>
                </c:pt>
                <c:pt idx="3">
                  <c:v>3</c:v>
                </c:pt>
                <c:pt idx="4">
                  <c:v>1</c:v>
                </c:pt>
                <c:pt idx="5">
                  <c:v>6</c:v>
                </c:pt>
                <c:pt idx="7">
                  <c:v>10</c:v>
                </c:pt>
              </c:numCache>
            </c:numRef>
          </c:val>
        </c:ser>
        <c:ser>
          <c:idx val="4"/>
          <c:order val="4"/>
          <c:tx>
            <c:strRef>
              <c:f>Sheet1!$F$1</c:f>
              <c:strCache>
                <c:ptCount val="1"/>
                <c:pt idx="0">
                  <c:v>Strongly Disagree</c:v>
                </c:pt>
              </c:strCache>
            </c:strRef>
          </c:tx>
          <c:spPr>
            <a:solidFill>
              <a:srgbClr val="FFC000"/>
            </a:solidFill>
            <a:ln>
              <a:solidFill>
                <a:schemeClr val="tx1"/>
              </a:solidFill>
            </a:ln>
          </c:spPr>
          <c:dLbls>
            <c:txPr>
              <a:bodyPr/>
              <a:lstStyle/>
              <a:p>
                <a:pPr>
                  <a:defRPr lang="en-ZA" sz="1000" b="1"/>
                </a:pPr>
                <a:endParaRPr lang="en-US"/>
              </a:p>
            </c:txPr>
            <c:showVal val="1"/>
          </c:dLbls>
          <c:cat>
            <c:strRef>
              <c:f>Sheet1!$A$2:$A$10</c:f>
              <c:strCache>
                <c:ptCount val="9"/>
                <c:pt idx="0">
                  <c:v>Total 2007 (n=115)</c:v>
                </c:pt>
                <c:pt idx="1">
                  <c:v>Total 2008 (n=122)</c:v>
                </c:pt>
                <c:pt idx="2">
                  <c:v>Total 2009 (n=117)</c:v>
                </c:pt>
                <c:pt idx="3">
                  <c:v>Total 2010 (n=139)</c:v>
                </c:pt>
                <c:pt idx="4">
                  <c:v>SDF's (n=83)</c:v>
                </c:pt>
                <c:pt idx="5">
                  <c:v>Committees (n=16)</c:v>
                </c:pt>
                <c:pt idx="6">
                  <c:v>Project Steering Committees (n=5)</c:v>
                </c:pt>
                <c:pt idx="7">
                  <c:v>ETQA (n=20)</c:v>
                </c:pt>
                <c:pt idx="8">
                  <c:v>Staff (n=15)</c:v>
                </c:pt>
              </c:strCache>
            </c:strRef>
          </c:cat>
          <c:val>
            <c:numRef>
              <c:f>Sheet1!$F$2:$F$10</c:f>
              <c:numCache>
                <c:formatCode>0</c:formatCode>
                <c:ptCount val="9"/>
                <c:pt idx="0">
                  <c:v>4</c:v>
                </c:pt>
                <c:pt idx="1">
                  <c:v>5.7377049180327866</c:v>
                </c:pt>
                <c:pt idx="2">
                  <c:v>0.85470085470085932</c:v>
                </c:pt>
                <c:pt idx="3">
                  <c:v>3</c:v>
                </c:pt>
                <c:pt idx="4">
                  <c:v>2</c:v>
                </c:pt>
                <c:pt idx="6">
                  <c:v>20</c:v>
                </c:pt>
                <c:pt idx="7">
                  <c:v>5</c:v>
                </c:pt>
              </c:numCache>
            </c:numRef>
          </c:val>
        </c:ser>
        <c:ser>
          <c:idx val="5"/>
          <c:order val="5"/>
          <c:tx>
            <c:strRef>
              <c:f>Sheet1!$G$1</c:f>
              <c:strCache>
                <c:ptCount val="1"/>
                <c:pt idx="0">
                  <c:v>N/A or Don't Know</c:v>
                </c:pt>
              </c:strCache>
            </c:strRef>
          </c:tx>
          <c:spPr>
            <a:solidFill>
              <a:srgbClr val="FF0000"/>
            </a:solidFill>
            <a:ln>
              <a:solidFill>
                <a:schemeClr val="tx1"/>
              </a:solidFill>
            </a:ln>
          </c:spPr>
          <c:dLbls>
            <c:txPr>
              <a:bodyPr/>
              <a:lstStyle/>
              <a:p>
                <a:pPr>
                  <a:defRPr lang="en-ZA" sz="1000" b="1"/>
                </a:pPr>
                <a:endParaRPr lang="en-US"/>
              </a:p>
            </c:txPr>
            <c:showVal val="1"/>
          </c:dLbls>
          <c:cat>
            <c:strRef>
              <c:f>Sheet1!$A$2:$A$10</c:f>
              <c:strCache>
                <c:ptCount val="9"/>
                <c:pt idx="0">
                  <c:v>Total 2007 (n=115)</c:v>
                </c:pt>
                <c:pt idx="1">
                  <c:v>Total 2008 (n=122)</c:v>
                </c:pt>
                <c:pt idx="2">
                  <c:v>Total 2009 (n=117)</c:v>
                </c:pt>
                <c:pt idx="3">
                  <c:v>Total 2010 (n=139)</c:v>
                </c:pt>
                <c:pt idx="4">
                  <c:v>SDF's (n=83)</c:v>
                </c:pt>
                <c:pt idx="5">
                  <c:v>Committees (n=16)</c:v>
                </c:pt>
                <c:pt idx="6">
                  <c:v>Project Steering Committees (n=5)</c:v>
                </c:pt>
                <c:pt idx="7">
                  <c:v>ETQA (n=20)</c:v>
                </c:pt>
                <c:pt idx="8">
                  <c:v>Staff (n=15)</c:v>
                </c:pt>
              </c:strCache>
            </c:strRef>
          </c:cat>
          <c:val>
            <c:numRef>
              <c:f>Sheet1!$G$2:$G$10</c:f>
              <c:numCache>
                <c:formatCode>0</c:formatCode>
                <c:ptCount val="9"/>
                <c:pt idx="0">
                  <c:v>7</c:v>
                </c:pt>
                <c:pt idx="1">
                  <c:v>4.918032786885246</c:v>
                </c:pt>
                <c:pt idx="2">
                  <c:v>11.111111111111006</c:v>
                </c:pt>
                <c:pt idx="3">
                  <c:v>4</c:v>
                </c:pt>
                <c:pt idx="4">
                  <c:v>6</c:v>
                </c:pt>
              </c:numCache>
            </c:numRef>
          </c:val>
        </c:ser>
        <c:dLbls>
          <c:showVal val="1"/>
        </c:dLbls>
        <c:gapWidth val="75"/>
        <c:overlap val="100"/>
        <c:axId val="154097152"/>
        <c:axId val="154098688"/>
      </c:barChart>
      <c:catAx>
        <c:axId val="154097152"/>
        <c:scaling>
          <c:orientation val="minMax"/>
        </c:scaling>
        <c:axPos val="b"/>
        <c:majorTickMark val="none"/>
        <c:tickLblPos val="nextTo"/>
        <c:txPr>
          <a:bodyPr/>
          <a:lstStyle/>
          <a:p>
            <a:pPr>
              <a:defRPr lang="en-ZA" sz="1000" b="0" i="0"/>
            </a:pPr>
            <a:endParaRPr lang="en-US"/>
          </a:p>
        </c:txPr>
        <c:crossAx val="154098688"/>
        <c:crosses val="autoZero"/>
        <c:auto val="1"/>
        <c:lblAlgn val="ctr"/>
        <c:lblOffset val="100"/>
      </c:catAx>
      <c:valAx>
        <c:axId val="154098688"/>
        <c:scaling>
          <c:orientation val="minMax"/>
          <c:max val="100"/>
        </c:scaling>
        <c:axPos val="l"/>
        <c:majorGridlines/>
        <c:numFmt formatCode="0" sourceLinked="1"/>
        <c:majorTickMark val="none"/>
        <c:tickLblPos val="nextTo"/>
        <c:spPr>
          <a:ln w="9525">
            <a:noFill/>
          </a:ln>
        </c:spPr>
        <c:txPr>
          <a:bodyPr/>
          <a:lstStyle/>
          <a:p>
            <a:pPr>
              <a:defRPr lang="en-ZA" sz="1000" b="1"/>
            </a:pPr>
            <a:endParaRPr lang="en-US"/>
          </a:p>
        </c:txPr>
        <c:crossAx val="154097152"/>
        <c:crosses val="autoZero"/>
        <c:crossBetween val="between"/>
      </c:valAx>
    </c:plotArea>
    <c:legend>
      <c:legendPos val="b"/>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14.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The BANKSETA ETQA Adds Value To The Process Of The Quality Assurance Of Education, Training And Development In The Banking Sector</a:t>
            </a:r>
          </a:p>
        </c:rich>
      </c:tx>
      <c:layout>
        <c:manualLayout>
          <c:xMode val="edge"/>
          <c:yMode val="edge"/>
          <c:x val="0.1362611200148654"/>
          <c:y val="3.8461538461538464E-2"/>
        </c:manualLayout>
      </c:layout>
    </c:title>
    <c:plotArea>
      <c:layout>
        <c:manualLayout>
          <c:layoutTarget val="inner"/>
          <c:xMode val="edge"/>
          <c:yMode val="edge"/>
          <c:x val="8.0756393282701747E-2"/>
          <c:y val="0.17182692307692321"/>
          <c:w val="0.86053115071142428"/>
          <c:h val="0.52121391076113899"/>
        </c:manualLayout>
      </c:layout>
      <c:barChart>
        <c:barDir val="col"/>
        <c:grouping val="stacked"/>
        <c:ser>
          <c:idx val="0"/>
          <c:order val="0"/>
          <c:tx>
            <c:strRef>
              <c:f>Sheet1!$B$1</c:f>
              <c:strCache>
                <c:ptCount val="1"/>
                <c:pt idx="0">
                  <c:v>Strongly Agree</c:v>
                </c:pt>
              </c:strCache>
            </c:strRef>
          </c:tx>
          <c:spPr>
            <a:solidFill>
              <a:srgbClr val="0070C0"/>
            </a:solidFill>
            <a:ln w="12700">
              <a:solidFill>
                <a:schemeClr val="tx1"/>
              </a:solidFill>
            </a:ln>
            <a:effectLst/>
            <a:scene3d>
              <a:camera prst="orthographicFront"/>
              <a:lightRig rig="threePt" dir="t"/>
            </a:scene3d>
            <a:sp3d/>
          </c:spPr>
          <c:dLbls>
            <c:txPr>
              <a:bodyPr/>
              <a:lstStyle/>
              <a:p>
                <a:pPr>
                  <a:defRPr lang="en-ZA" sz="1000" b="1">
                    <a:solidFill>
                      <a:schemeClr val="bg1"/>
                    </a:solidFill>
                  </a:defRPr>
                </a:pPr>
                <a:endParaRPr lang="en-US"/>
              </a:p>
            </c:txPr>
            <c:showVal val="1"/>
          </c:dLbls>
          <c:cat>
            <c:strRef>
              <c:f>Sheet1!$A$2:$A$8</c:f>
              <c:strCache>
                <c:ptCount val="7"/>
                <c:pt idx="0">
                  <c:v>Total 2007 (n=109)</c:v>
                </c:pt>
                <c:pt idx="1">
                  <c:v>Total 2008 (n=110)</c:v>
                </c:pt>
                <c:pt idx="2">
                  <c:v>Total 2009 (n=109)</c:v>
                </c:pt>
                <c:pt idx="3">
                  <c:v>Total 2010 (n=118)</c:v>
                </c:pt>
                <c:pt idx="4">
                  <c:v>SDF's (n=83)</c:v>
                </c:pt>
                <c:pt idx="5">
                  <c:v>ETQA (n=20)</c:v>
                </c:pt>
                <c:pt idx="6">
                  <c:v>Staff (n=15)</c:v>
                </c:pt>
              </c:strCache>
            </c:strRef>
          </c:cat>
          <c:val>
            <c:numRef>
              <c:f>Sheet1!$B$2:$B$8</c:f>
              <c:numCache>
                <c:formatCode>0</c:formatCode>
                <c:ptCount val="7"/>
                <c:pt idx="0">
                  <c:v>23</c:v>
                </c:pt>
                <c:pt idx="1">
                  <c:v>19.090909090909086</c:v>
                </c:pt>
                <c:pt idx="2">
                  <c:v>21.100917431192691</c:v>
                </c:pt>
                <c:pt idx="3">
                  <c:v>40</c:v>
                </c:pt>
                <c:pt idx="4">
                  <c:v>37</c:v>
                </c:pt>
                <c:pt idx="5">
                  <c:v>35</c:v>
                </c:pt>
                <c:pt idx="6">
                  <c:v>60</c:v>
                </c:pt>
              </c:numCache>
            </c:numRef>
          </c:val>
        </c:ser>
        <c:ser>
          <c:idx val="1"/>
          <c:order val="1"/>
          <c:tx>
            <c:strRef>
              <c:f>Sheet1!$C$1</c:f>
              <c:strCache>
                <c:ptCount val="1"/>
                <c:pt idx="0">
                  <c:v>Agree</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Sheet1!$A$2:$A$8</c:f>
              <c:strCache>
                <c:ptCount val="7"/>
                <c:pt idx="0">
                  <c:v>Total 2007 (n=109)</c:v>
                </c:pt>
                <c:pt idx="1">
                  <c:v>Total 2008 (n=110)</c:v>
                </c:pt>
                <c:pt idx="2">
                  <c:v>Total 2009 (n=109)</c:v>
                </c:pt>
                <c:pt idx="3">
                  <c:v>Total 2010 (n=118)</c:v>
                </c:pt>
                <c:pt idx="4">
                  <c:v>SDF's (n=83)</c:v>
                </c:pt>
                <c:pt idx="5">
                  <c:v>ETQA (n=20)</c:v>
                </c:pt>
                <c:pt idx="6">
                  <c:v>Staff (n=15)</c:v>
                </c:pt>
              </c:strCache>
            </c:strRef>
          </c:cat>
          <c:val>
            <c:numRef>
              <c:f>Sheet1!$C$2:$C$8</c:f>
              <c:numCache>
                <c:formatCode>0</c:formatCode>
                <c:ptCount val="7"/>
                <c:pt idx="0">
                  <c:v>46</c:v>
                </c:pt>
                <c:pt idx="1">
                  <c:v>47.272727272727266</c:v>
                </c:pt>
                <c:pt idx="2">
                  <c:v>46.788990825688067</c:v>
                </c:pt>
                <c:pt idx="3">
                  <c:v>43</c:v>
                </c:pt>
                <c:pt idx="4">
                  <c:v>46</c:v>
                </c:pt>
                <c:pt idx="5">
                  <c:v>35</c:v>
                </c:pt>
                <c:pt idx="6">
                  <c:v>40</c:v>
                </c:pt>
              </c:numCache>
            </c:numRef>
          </c:val>
        </c:ser>
        <c:ser>
          <c:idx val="2"/>
          <c:order val="2"/>
          <c:tx>
            <c:strRef>
              <c:f>Sheet1!$D$1</c:f>
              <c:strCache>
                <c:ptCount val="1"/>
                <c:pt idx="0">
                  <c:v>Indifferent</c:v>
                </c:pt>
              </c:strCache>
            </c:strRef>
          </c:tx>
          <c:spPr>
            <a:solidFill>
              <a:srgbClr val="92D050"/>
            </a:solidFill>
            <a:ln>
              <a:solidFill>
                <a:schemeClr val="tx1"/>
              </a:solidFill>
            </a:ln>
          </c:spPr>
          <c:dLbls>
            <c:txPr>
              <a:bodyPr/>
              <a:lstStyle/>
              <a:p>
                <a:pPr>
                  <a:defRPr lang="en-ZA" sz="1000" b="1"/>
                </a:pPr>
                <a:endParaRPr lang="en-US"/>
              </a:p>
            </c:txPr>
            <c:showVal val="1"/>
          </c:dLbls>
          <c:cat>
            <c:strRef>
              <c:f>Sheet1!$A$2:$A$8</c:f>
              <c:strCache>
                <c:ptCount val="7"/>
                <c:pt idx="0">
                  <c:v>Total 2007 (n=109)</c:v>
                </c:pt>
                <c:pt idx="1">
                  <c:v>Total 2008 (n=110)</c:v>
                </c:pt>
                <c:pt idx="2">
                  <c:v>Total 2009 (n=109)</c:v>
                </c:pt>
                <c:pt idx="3">
                  <c:v>Total 2010 (n=118)</c:v>
                </c:pt>
                <c:pt idx="4">
                  <c:v>SDF's (n=83)</c:v>
                </c:pt>
                <c:pt idx="5">
                  <c:v>ETQA (n=20)</c:v>
                </c:pt>
                <c:pt idx="6">
                  <c:v>Staff (n=15)</c:v>
                </c:pt>
              </c:strCache>
            </c:strRef>
          </c:cat>
          <c:val>
            <c:numRef>
              <c:f>Sheet1!$D$2:$D$8</c:f>
              <c:numCache>
                <c:formatCode>0</c:formatCode>
                <c:ptCount val="7"/>
                <c:pt idx="0">
                  <c:v>11</c:v>
                </c:pt>
                <c:pt idx="1">
                  <c:v>13.636363636363635</c:v>
                </c:pt>
                <c:pt idx="2">
                  <c:v>7.3394495412844032</c:v>
                </c:pt>
                <c:pt idx="3">
                  <c:v>10</c:v>
                </c:pt>
                <c:pt idx="4">
                  <c:v>10</c:v>
                </c:pt>
                <c:pt idx="5">
                  <c:v>20</c:v>
                </c:pt>
              </c:numCache>
            </c:numRef>
          </c:val>
        </c:ser>
        <c:ser>
          <c:idx val="3"/>
          <c:order val="3"/>
          <c:tx>
            <c:strRef>
              <c:f>Sheet1!$E$1</c:f>
              <c:strCache>
                <c:ptCount val="1"/>
                <c:pt idx="0">
                  <c:v>Disagree</c:v>
                </c:pt>
              </c:strCache>
            </c:strRef>
          </c:tx>
          <c:spPr>
            <a:solidFill>
              <a:srgbClr val="FFFF00"/>
            </a:solidFill>
            <a:ln>
              <a:solidFill>
                <a:schemeClr val="tx1"/>
              </a:solidFill>
            </a:ln>
          </c:spPr>
          <c:dLbls>
            <c:txPr>
              <a:bodyPr/>
              <a:lstStyle/>
              <a:p>
                <a:pPr>
                  <a:defRPr lang="en-ZA" sz="1000" b="1"/>
                </a:pPr>
                <a:endParaRPr lang="en-US"/>
              </a:p>
            </c:txPr>
            <c:showVal val="1"/>
          </c:dLbls>
          <c:cat>
            <c:strRef>
              <c:f>Sheet1!$A$2:$A$8</c:f>
              <c:strCache>
                <c:ptCount val="7"/>
                <c:pt idx="0">
                  <c:v>Total 2007 (n=109)</c:v>
                </c:pt>
                <c:pt idx="1">
                  <c:v>Total 2008 (n=110)</c:v>
                </c:pt>
                <c:pt idx="2">
                  <c:v>Total 2009 (n=109)</c:v>
                </c:pt>
                <c:pt idx="3">
                  <c:v>Total 2010 (n=118)</c:v>
                </c:pt>
                <c:pt idx="4">
                  <c:v>SDF's (n=83)</c:v>
                </c:pt>
                <c:pt idx="5">
                  <c:v>ETQA (n=20)</c:v>
                </c:pt>
                <c:pt idx="6">
                  <c:v>Staff (n=15)</c:v>
                </c:pt>
              </c:strCache>
            </c:strRef>
          </c:cat>
          <c:val>
            <c:numRef>
              <c:f>Sheet1!$E$2:$E$8</c:f>
              <c:numCache>
                <c:formatCode>0</c:formatCode>
                <c:ptCount val="7"/>
                <c:pt idx="0">
                  <c:v>4</c:v>
                </c:pt>
                <c:pt idx="1">
                  <c:v>7.2727272727272725</c:v>
                </c:pt>
                <c:pt idx="2">
                  <c:v>5.5045871559633026</c:v>
                </c:pt>
                <c:pt idx="3">
                  <c:v>3</c:v>
                </c:pt>
                <c:pt idx="4">
                  <c:v>1</c:v>
                </c:pt>
                <c:pt idx="5">
                  <c:v>10</c:v>
                </c:pt>
              </c:numCache>
            </c:numRef>
          </c:val>
        </c:ser>
        <c:ser>
          <c:idx val="4"/>
          <c:order val="4"/>
          <c:tx>
            <c:strRef>
              <c:f>Sheet1!$F$1</c:f>
              <c:strCache>
                <c:ptCount val="1"/>
                <c:pt idx="0">
                  <c:v>Strongly Disagree</c:v>
                </c:pt>
              </c:strCache>
            </c:strRef>
          </c:tx>
          <c:spPr>
            <a:solidFill>
              <a:srgbClr val="FFC000"/>
            </a:solidFill>
            <a:ln>
              <a:solidFill>
                <a:schemeClr val="tx1"/>
              </a:solidFill>
            </a:ln>
          </c:spPr>
          <c:dLbls>
            <c:txPr>
              <a:bodyPr/>
              <a:lstStyle/>
              <a:p>
                <a:pPr>
                  <a:defRPr lang="en-ZA" sz="1000" b="1"/>
                </a:pPr>
                <a:endParaRPr lang="en-US"/>
              </a:p>
            </c:txPr>
            <c:showVal val="1"/>
          </c:dLbls>
          <c:cat>
            <c:strRef>
              <c:f>Sheet1!$A$2:$A$8</c:f>
              <c:strCache>
                <c:ptCount val="7"/>
                <c:pt idx="0">
                  <c:v>Total 2007 (n=109)</c:v>
                </c:pt>
                <c:pt idx="1">
                  <c:v>Total 2008 (n=110)</c:v>
                </c:pt>
                <c:pt idx="2">
                  <c:v>Total 2009 (n=109)</c:v>
                </c:pt>
                <c:pt idx="3">
                  <c:v>Total 2010 (n=118)</c:v>
                </c:pt>
                <c:pt idx="4">
                  <c:v>SDF's (n=83)</c:v>
                </c:pt>
                <c:pt idx="5">
                  <c:v>ETQA (n=20)</c:v>
                </c:pt>
                <c:pt idx="6">
                  <c:v>Staff (n=15)</c:v>
                </c:pt>
              </c:strCache>
            </c:strRef>
          </c:cat>
          <c:val>
            <c:numRef>
              <c:f>Sheet1!$F$2:$F$8</c:f>
              <c:numCache>
                <c:formatCode>0</c:formatCode>
                <c:ptCount val="7"/>
                <c:pt idx="0">
                  <c:v>6</c:v>
                </c:pt>
                <c:pt idx="1">
                  <c:v>9.0909090909091006</c:v>
                </c:pt>
                <c:pt idx="2">
                  <c:v>0.91743119266055062</c:v>
                </c:pt>
                <c:pt idx="3">
                  <c:v>2</c:v>
                </c:pt>
                <c:pt idx="4">
                  <c:v>2</c:v>
                </c:pt>
              </c:numCache>
            </c:numRef>
          </c:val>
        </c:ser>
        <c:ser>
          <c:idx val="5"/>
          <c:order val="5"/>
          <c:tx>
            <c:strRef>
              <c:f>Sheet1!$G$1</c:f>
              <c:strCache>
                <c:ptCount val="1"/>
                <c:pt idx="0">
                  <c:v>N/A or Don't Know</c:v>
                </c:pt>
              </c:strCache>
            </c:strRef>
          </c:tx>
          <c:spPr>
            <a:solidFill>
              <a:srgbClr val="FF0000"/>
            </a:solidFill>
            <a:ln>
              <a:solidFill>
                <a:schemeClr val="tx1"/>
              </a:solidFill>
            </a:ln>
          </c:spPr>
          <c:dLbls>
            <c:txPr>
              <a:bodyPr/>
              <a:lstStyle/>
              <a:p>
                <a:pPr>
                  <a:defRPr lang="en-ZA" sz="1000" b="1"/>
                </a:pPr>
                <a:endParaRPr lang="en-US"/>
              </a:p>
            </c:txPr>
            <c:showVal val="1"/>
          </c:dLbls>
          <c:cat>
            <c:strRef>
              <c:f>Sheet1!$A$2:$A$8</c:f>
              <c:strCache>
                <c:ptCount val="7"/>
                <c:pt idx="0">
                  <c:v>Total 2007 (n=109)</c:v>
                </c:pt>
                <c:pt idx="1">
                  <c:v>Total 2008 (n=110)</c:v>
                </c:pt>
                <c:pt idx="2">
                  <c:v>Total 2009 (n=109)</c:v>
                </c:pt>
                <c:pt idx="3">
                  <c:v>Total 2010 (n=118)</c:v>
                </c:pt>
                <c:pt idx="4">
                  <c:v>SDF's (n=83)</c:v>
                </c:pt>
                <c:pt idx="5">
                  <c:v>ETQA (n=20)</c:v>
                </c:pt>
                <c:pt idx="6">
                  <c:v>Staff (n=15)</c:v>
                </c:pt>
              </c:strCache>
            </c:strRef>
          </c:cat>
          <c:val>
            <c:numRef>
              <c:f>Sheet1!$G$2:$G$8</c:f>
              <c:numCache>
                <c:formatCode>0</c:formatCode>
                <c:ptCount val="7"/>
                <c:pt idx="0">
                  <c:v>10</c:v>
                </c:pt>
                <c:pt idx="1">
                  <c:v>3.6363636363636327</c:v>
                </c:pt>
                <c:pt idx="2">
                  <c:v>18.348623853210889</c:v>
                </c:pt>
                <c:pt idx="3">
                  <c:v>3</c:v>
                </c:pt>
                <c:pt idx="4">
                  <c:v>4</c:v>
                </c:pt>
              </c:numCache>
            </c:numRef>
          </c:val>
        </c:ser>
        <c:dLbls>
          <c:showVal val="1"/>
        </c:dLbls>
        <c:gapWidth val="75"/>
        <c:overlap val="100"/>
        <c:axId val="170305024"/>
        <c:axId val="170306560"/>
      </c:barChart>
      <c:catAx>
        <c:axId val="170305024"/>
        <c:scaling>
          <c:orientation val="minMax"/>
        </c:scaling>
        <c:axPos val="b"/>
        <c:majorTickMark val="none"/>
        <c:tickLblPos val="nextTo"/>
        <c:txPr>
          <a:bodyPr/>
          <a:lstStyle/>
          <a:p>
            <a:pPr>
              <a:defRPr lang="en-ZA" sz="1000" b="0"/>
            </a:pPr>
            <a:endParaRPr lang="en-US"/>
          </a:p>
        </c:txPr>
        <c:crossAx val="170306560"/>
        <c:crosses val="autoZero"/>
        <c:auto val="1"/>
        <c:lblAlgn val="ctr"/>
        <c:lblOffset val="100"/>
      </c:catAx>
      <c:valAx>
        <c:axId val="170306560"/>
        <c:scaling>
          <c:orientation val="minMax"/>
          <c:max val="100"/>
        </c:scaling>
        <c:axPos val="l"/>
        <c:majorGridlines/>
        <c:numFmt formatCode="0" sourceLinked="1"/>
        <c:majorTickMark val="none"/>
        <c:tickLblPos val="nextTo"/>
        <c:spPr>
          <a:ln w="9525">
            <a:noFill/>
          </a:ln>
        </c:spPr>
        <c:txPr>
          <a:bodyPr/>
          <a:lstStyle/>
          <a:p>
            <a:pPr>
              <a:defRPr lang="en-ZA" sz="1000" b="1"/>
            </a:pPr>
            <a:endParaRPr lang="en-US"/>
          </a:p>
        </c:txPr>
        <c:crossAx val="170305024"/>
        <c:crosses val="autoZero"/>
        <c:crossBetween val="between"/>
      </c:valAx>
    </c:plotArea>
    <c:legend>
      <c:legendPos val="b"/>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15.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The BANKSETA ETQA Handles Your Queries In A Quick And Efficient Way</a:t>
            </a:r>
          </a:p>
        </c:rich>
      </c:tx>
      <c:layout>
        <c:manualLayout>
          <c:xMode val="edge"/>
          <c:yMode val="edge"/>
          <c:x val="0.21295728520660898"/>
          <c:y val="5.7692307692307723E-2"/>
        </c:manualLayout>
      </c:layout>
    </c:title>
    <c:plotArea>
      <c:layout>
        <c:manualLayout>
          <c:layoutTarget val="inner"/>
          <c:xMode val="edge"/>
          <c:yMode val="edge"/>
          <c:x val="8.0756393282701747E-2"/>
          <c:y val="0.17182692307692321"/>
          <c:w val="0.86053115071142428"/>
          <c:h val="0.52121391076113877"/>
        </c:manualLayout>
      </c:layout>
      <c:barChart>
        <c:barDir val="col"/>
        <c:grouping val="stacked"/>
        <c:ser>
          <c:idx val="0"/>
          <c:order val="0"/>
          <c:tx>
            <c:strRef>
              <c:f>Sheet1!$B$1</c:f>
              <c:strCache>
                <c:ptCount val="1"/>
                <c:pt idx="0">
                  <c:v>Strongly Agree</c:v>
                </c:pt>
              </c:strCache>
            </c:strRef>
          </c:tx>
          <c:spPr>
            <a:solidFill>
              <a:srgbClr val="0070C0"/>
            </a:solidFill>
            <a:ln w="12700">
              <a:solidFill>
                <a:schemeClr val="tx1"/>
              </a:solidFill>
            </a:ln>
            <a:effectLst/>
            <a:scene3d>
              <a:camera prst="orthographicFront"/>
              <a:lightRig rig="threePt" dir="t"/>
            </a:scene3d>
            <a:sp3d/>
          </c:spPr>
          <c:dLbls>
            <c:txPr>
              <a:bodyPr/>
              <a:lstStyle/>
              <a:p>
                <a:pPr>
                  <a:defRPr lang="en-ZA" sz="1000" b="1">
                    <a:solidFill>
                      <a:schemeClr val="bg1"/>
                    </a:solidFill>
                  </a:defRPr>
                </a:pPr>
                <a:endParaRPr lang="en-US"/>
              </a:p>
            </c:txPr>
            <c:showVal val="1"/>
          </c:dLbls>
          <c:cat>
            <c:strRef>
              <c:f>Sheet1!$A$2:$A$7</c:f>
              <c:strCache>
                <c:ptCount val="6"/>
                <c:pt idx="0">
                  <c:v>Total 2007 (n=109)</c:v>
                </c:pt>
                <c:pt idx="1">
                  <c:v>Total 2008 (n=110)</c:v>
                </c:pt>
                <c:pt idx="2">
                  <c:v>Total 2009 (n=109)</c:v>
                </c:pt>
                <c:pt idx="3">
                  <c:v>Total 2010 (n=103)</c:v>
                </c:pt>
                <c:pt idx="4">
                  <c:v>SDF's (n=83)</c:v>
                </c:pt>
                <c:pt idx="5">
                  <c:v>ETQA (n=20)</c:v>
                </c:pt>
              </c:strCache>
            </c:strRef>
          </c:cat>
          <c:val>
            <c:numRef>
              <c:f>Sheet1!$B$2:$B$7</c:f>
              <c:numCache>
                <c:formatCode>0</c:formatCode>
                <c:ptCount val="6"/>
                <c:pt idx="0">
                  <c:v>19</c:v>
                </c:pt>
                <c:pt idx="1">
                  <c:v>11.81818181818182</c:v>
                </c:pt>
                <c:pt idx="2">
                  <c:v>16.513761467889935</c:v>
                </c:pt>
                <c:pt idx="3">
                  <c:v>35</c:v>
                </c:pt>
                <c:pt idx="4">
                  <c:v>39</c:v>
                </c:pt>
                <c:pt idx="5">
                  <c:v>20</c:v>
                </c:pt>
              </c:numCache>
            </c:numRef>
          </c:val>
        </c:ser>
        <c:ser>
          <c:idx val="1"/>
          <c:order val="1"/>
          <c:tx>
            <c:strRef>
              <c:f>Sheet1!$C$1</c:f>
              <c:strCache>
                <c:ptCount val="1"/>
                <c:pt idx="0">
                  <c:v>Agree</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Sheet1!$A$2:$A$7</c:f>
              <c:strCache>
                <c:ptCount val="6"/>
                <c:pt idx="0">
                  <c:v>Total 2007 (n=109)</c:v>
                </c:pt>
                <c:pt idx="1">
                  <c:v>Total 2008 (n=110)</c:v>
                </c:pt>
                <c:pt idx="2">
                  <c:v>Total 2009 (n=109)</c:v>
                </c:pt>
                <c:pt idx="3">
                  <c:v>Total 2010 (n=103)</c:v>
                </c:pt>
                <c:pt idx="4">
                  <c:v>SDF's (n=83)</c:v>
                </c:pt>
                <c:pt idx="5">
                  <c:v>ETQA (n=20)</c:v>
                </c:pt>
              </c:strCache>
            </c:strRef>
          </c:cat>
          <c:val>
            <c:numRef>
              <c:f>Sheet1!$C$2:$C$7</c:f>
              <c:numCache>
                <c:formatCode>0</c:formatCode>
                <c:ptCount val="6"/>
                <c:pt idx="0">
                  <c:v>45</c:v>
                </c:pt>
                <c:pt idx="1">
                  <c:v>52.727272727272762</c:v>
                </c:pt>
                <c:pt idx="2">
                  <c:v>41.284403669724746</c:v>
                </c:pt>
                <c:pt idx="3">
                  <c:v>42</c:v>
                </c:pt>
                <c:pt idx="4">
                  <c:v>40</c:v>
                </c:pt>
                <c:pt idx="5">
                  <c:v>50</c:v>
                </c:pt>
              </c:numCache>
            </c:numRef>
          </c:val>
        </c:ser>
        <c:ser>
          <c:idx val="2"/>
          <c:order val="2"/>
          <c:tx>
            <c:strRef>
              <c:f>Sheet1!$D$1</c:f>
              <c:strCache>
                <c:ptCount val="1"/>
                <c:pt idx="0">
                  <c:v>Indifferent</c:v>
                </c:pt>
              </c:strCache>
            </c:strRef>
          </c:tx>
          <c:spPr>
            <a:solidFill>
              <a:srgbClr val="92D050"/>
            </a:solidFill>
            <a:ln>
              <a:solidFill>
                <a:schemeClr val="tx1"/>
              </a:solidFill>
            </a:ln>
          </c:spPr>
          <c:dLbls>
            <c:txPr>
              <a:bodyPr/>
              <a:lstStyle/>
              <a:p>
                <a:pPr>
                  <a:defRPr lang="en-ZA" sz="1000" b="1"/>
                </a:pPr>
                <a:endParaRPr lang="en-US"/>
              </a:p>
            </c:txPr>
            <c:showVal val="1"/>
          </c:dLbls>
          <c:cat>
            <c:strRef>
              <c:f>Sheet1!$A$2:$A$7</c:f>
              <c:strCache>
                <c:ptCount val="6"/>
                <c:pt idx="0">
                  <c:v>Total 2007 (n=109)</c:v>
                </c:pt>
                <c:pt idx="1">
                  <c:v>Total 2008 (n=110)</c:v>
                </c:pt>
                <c:pt idx="2">
                  <c:v>Total 2009 (n=109)</c:v>
                </c:pt>
                <c:pt idx="3">
                  <c:v>Total 2010 (n=103)</c:v>
                </c:pt>
                <c:pt idx="4">
                  <c:v>SDF's (n=83)</c:v>
                </c:pt>
                <c:pt idx="5">
                  <c:v>ETQA (n=20)</c:v>
                </c:pt>
              </c:strCache>
            </c:strRef>
          </c:cat>
          <c:val>
            <c:numRef>
              <c:f>Sheet1!$D$2:$D$7</c:f>
              <c:numCache>
                <c:formatCode>0</c:formatCode>
                <c:ptCount val="6"/>
                <c:pt idx="0">
                  <c:v>10</c:v>
                </c:pt>
                <c:pt idx="1">
                  <c:v>9.0909090909091006</c:v>
                </c:pt>
                <c:pt idx="2">
                  <c:v>10.091743119266054</c:v>
                </c:pt>
                <c:pt idx="3">
                  <c:v>11</c:v>
                </c:pt>
                <c:pt idx="4">
                  <c:v>8</c:v>
                </c:pt>
                <c:pt idx="5">
                  <c:v>20</c:v>
                </c:pt>
              </c:numCache>
            </c:numRef>
          </c:val>
        </c:ser>
        <c:ser>
          <c:idx val="3"/>
          <c:order val="3"/>
          <c:tx>
            <c:strRef>
              <c:f>Sheet1!$E$1</c:f>
              <c:strCache>
                <c:ptCount val="1"/>
                <c:pt idx="0">
                  <c:v>Disagree</c:v>
                </c:pt>
              </c:strCache>
            </c:strRef>
          </c:tx>
          <c:spPr>
            <a:solidFill>
              <a:srgbClr val="FFFF00"/>
            </a:solidFill>
            <a:ln>
              <a:solidFill>
                <a:schemeClr val="tx1"/>
              </a:solidFill>
            </a:ln>
          </c:spPr>
          <c:dLbls>
            <c:txPr>
              <a:bodyPr/>
              <a:lstStyle/>
              <a:p>
                <a:pPr>
                  <a:defRPr lang="en-ZA" sz="1000" b="1"/>
                </a:pPr>
                <a:endParaRPr lang="en-US"/>
              </a:p>
            </c:txPr>
            <c:showVal val="1"/>
          </c:dLbls>
          <c:cat>
            <c:strRef>
              <c:f>Sheet1!$A$2:$A$7</c:f>
              <c:strCache>
                <c:ptCount val="6"/>
                <c:pt idx="0">
                  <c:v>Total 2007 (n=109)</c:v>
                </c:pt>
                <c:pt idx="1">
                  <c:v>Total 2008 (n=110)</c:v>
                </c:pt>
                <c:pt idx="2">
                  <c:v>Total 2009 (n=109)</c:v>
                </c:pt>
                <c:pt idx="3">
                  <c:v>Total 2010 (n=103)</c:v>
                </c:pt>
                <c:pt idx="4">
                  <c:v>SDF's (n=83)</c:v>
                </c:pt>
                <c:pt idx="5">
                  <c:v>ETQA (n=20)</c:v>
                </c:pt>
              </c:strCache>
            </c:strRef>
          </c:cat>
          <c:val>
            <c:numRef>
              <c:f>Sheet1!$E$2:$E$7</c:f>
              <c:numCache>
                <c:formatCode>0</c:formatCode>
                <c:ptCount val="6"/>
                <c:pt idx="0">
                  <c:v>4</c:v>
                </c:pt>
                <c:pt idx="1">
                  <c:v>11.81818181818182</c:v>
                </c:pt>
                <c:pt idx="2">
                  <c:v>6.4220183486238485</c:v>
                </c:pt>
                <c:pt idx="3">
                  <c:v>7</c:v>
                </c:pt>
                <c:pt idx="4">
                  <c:v>7</c:v>
                </c:pt>
                <c:pt idx="5">
                  <c:v>5</c:v>
                </c:pt>
              </c:numCache>
            </c:numRef>
          </c:val>
        </c:ser>
        <c:ser>
          <c:idx val="4"/>
          <c:order val="4"/>
          <c:tx>
            <c:strRef>
              <c:f>Sheet1!$F$1</c:f>
              <c:strCache>
                <c:ptCount val="1"/>
                <c:pt idx="0">
                  <c:v>Strongly Disagree</c:v>
                </c:pt>
              </c:strCache>
            </c:strRef>
          </c:tx>
          <c:spPr>
            <a:solidFill>
              <a:srgbClr val="FFC000"/>
            </a:solidFill>
            <a:ln>
              <a:solidFill>
                <a:schemeClr val="tx1"/>
              </a:solidFill>
            </a:ln>
          </c:spPr>
          <c:dLbls>
            <c:txPr>
              <a:bodyPr/>
              <a:lstStyle/>
              <a:p>
                <a:pPr>
                  <a:defRPr lang="en-ZA" sz="1000" b="1"/>
                </a:pPr>
                <a:endParaRPr lang="en-US"/>
              </a:p>
            </c:txPr>
            <c:showVal val="1"/>
          </c:dLbls>
          <c:cat>
            <c:strRef>
              <c:f>Sheet1!$A$2:$A$7</c:f>
              <c:strCache>
                <c:ptCount val="6"/>
                <c:pt idx="0">
                  <c:v>Total 2007 (n=109)</c:v>
                </c:pt>
                <c:pt idx="1">
                  <c:v>Total 2008 (n=110)</c:v>
                </c:pt>
                <c:pt idx="2">
                  <c:v>Total 2009 (n=109)</c:v>
                </c:pt>
                <c:pt idx="3">
                  <c:v>Total 2010 (n=103)</c:v>
                </c:pt>
                <c:pt idx="4">
                  <c:v>SDF's (n=83)</c:v>
                </c:pt>
                <c:pt idx="5">
                  <c:v>ETQA (n=20)</c:v>
                </c:pt>
              </c:strCache>
            </c:strRef>
          </c:cat>
          <c:val>
            <c:numRef>
              <c:f>Sheet1!$F$2:$F$7</c:f>
              <c:numCache>
                <c:formatCode>0</c:formatCode>
                <c:ptCount val="6"/>
                <c:pt idx="0">
                  <c:v>9</c:v>
                </c:pt>
                <c:pt idx="1">
                  <c:v>7.2727272727272725</c:v>
                </c:pt>
                <c:pt idx="2">
                  <c:v>3.6697247706422358</c:v>
                </c:pt>
                <c:pt idx="3">
                  <c:v>2</c:v>
                </c:pt>
                <c:pt idx="4">
                  <c:v>1</c:v>
                </c:pt>
                <c:pt idx="5">
                  <c:v>5</c:v>
                </c:pt>
              </c:numCache>
            </c:numRef>
          </c:val>
        </c:ser>
        <c:ser>
          <c:idx val="5"/>
          <c:order val="5"/>
          <c:tx>
            <c:strRef>
              <c:f>Sheet1!$G$1</c:f>
              <c:strCache>
                <c:ptCount val="1"/>
                <c:pt idx="0">
                  <c:v>N/A or Don't Know</c:v>
                </c:pt>
              </c:strCache>
            </c:strRef>
          </c:tx>
          <c:spPr>
            <a:solidFill>
              <a:srgbClr val="FF0000"/>
            </a:solidFill>
            <a:ln>
              <a:solidFill>
                <a:schemeClr val="tx1"/>
              </a:solidFill>
            </a:ln>
          </c:spPr>
          <c:dLbls>
            <c:txPr>
              <a:bodyPr/>
              <a:lstStyle/>
              <a:p>
                <a:pPr>
                  <a:defRPr lang="en-ZA" sz="1000" b="1"/>
                </a:pPr>
                <a:endParaRPr lang="en-US"/>
              </a:p>
            </c:txPr>
            <c:showVal val="1"/>
          </c:dLbls>
          <c:cat>
            <c:strRef>
              <c:f>Sheet1!$A$2:$A$7</c:f>
              <c:strCache>
                <c:ptCount val="6"/>
                <c:pt idx="0">
                  <c:v>Total 2007 (n=109)</c:v>
                </c:pt>
                <c:pt idx="1">
                  <c:v>Total 2008 (n=110)</c:v>
                </c:pt>
                <c:pt idx="2">
                  <c:v>Total 2009 (n=109)</c:v>
                </c:pt>
                <c:pt idx="3">
                  <c:v>Total 2010 (n=103)</c:v>
                </c:pt>
                <c:pt idx="4">
                  <c:v>SDF's (n=83)</c:v>
                </c:pt>
                <c:pt idx="5">
                  <c:v>ETQA (n=20)</c:v>
                </c:pt>
              </c:strCache>
            </c:strRef>
          </c:cat>
          <c:val>
            <c:numRef>
              <c:f>Sheet1!$G$2:$G$7</c:f>
              <c:numCache>
                <c:formatCode>0</c:formatCode>
                <c:ptCount val="6"/>
                <c:pt idx="0">
                  <c:v>13</c:v>
                </c:pt>
                <c:pt idx="1">
                  <c:v>7.2727272727272725</c:v>
                </c:pt>
                <c:pt idx="2">
                  <c:v>22.01834862385321</c:v>
                </c:pt>
                <c:pt idx="3">
                  <c:v>4</c:v>
                </c:pt>
                <c:pt idx="4">
                  <c:v>5</c:v>
                </c:pt>
              </c:numCache>
            </c:numRef>
          </c:val>
        </c:ser>
        <c:dLbls>
          <c:showVal val="1"/>
        </c:dLbls>
        <c:gapWidth val="75"/>
        <c:overlap val="100"/>
        <c:axId val="173082112"/>
        <c:axId val="173083648"/>
      </c:barChart>
      <c:catAx>
        <c:axId val="173082112"/>
        <c:scaling>
          <c:orientation val="minMax"/>
        </c:scaling>
        <c:axPos val="b"/>
        <c:majorTickMark val="none"/>
        <c:tickLblPos val="nextTo"/>
        <c:txPr>
          <a:bodyPr/>
          <a:lstStyle/>
          <a:p>
            <a:pPr>
              <a:defRPr lang="en-ZA" sz="1000" b="0"/>
            </a:pPr>
            <a:endParaRPr lang="en-US"/>
          </a:p>
        </c:txPr>
        <c:crossAx val="173083648"/>
        <c:crosses val="autoZero"/>
        <c:auto val="1"/>
        <c:lblAlgn val="ctr"/>
        <c:lblOffset val="100"/>
      </c:catAx>
      <c:valAx>
        <c:axId val="173083648"/>
        <c:scaling>
          <c:orientation val="minMax"/>
          <c:max val="100"/>
        </c:scaling>
        <c:axPos val="l"/>
        <c:majorGridlines/>
        <c:numFmt formatCode="0" sourceLinked="1"/>
        <c:majorTickMark val="none"/>
        <c:tickLblPos val="nextTo"/>
        <c:spPr>
          <a:ln w="9525">
            <a:noFill/>
          </a:ln>
        </c:spPr>
        <c:txPr>
          <a:bodyPr/>
          <a:lstStyle/>
          <a:p>
            <a:pPr>
              <a:defRPr lang="en-ZA" sz="1000" b="1"/>
            </a:pPr>
            <a:endParaRPr lang="en-US"/>
          </a:p>
        </c:txPr>
        <c:crossAx val="173082112"/>
        <c:crosses val="autoZero"/>
        <c:crossBetween val="between"/>
      </c:valAx>
    </c:plotArea>
    <c:legend>
      <c:legendPos val="b"/>
      <c:layout>
        <c:manualLayout>
          <c:xMode val="edge"/>
          <c:yMode val="edge"/>
          <c:x val="0.1601284463335883"/>
          <c:y val="0.82351529376135657"/>
          <c:w val="0.70629177989919623"/>
          <c:h val="5.4689834443771512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16.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The BANKSETA ETQA Guidelines And Other Documents Are Helpful In Aligning Education And Training Practices With The NQF</a:t>
            </a:r>
          </a:p>
        </c:rich>
      </c:tx>
      <c:layout>
        <c:manualLayout>
          <c:xMode val="edge"/>
          <c:yMode val="edge"/>
          <c:x val="0.11856200497062097"/>
          <c:y val="3.8461538461538464E-2"/>
        </c:manualLayout>
      </c:layout>
    </c:title>
    <c:plotArea>
      <c:layout>
        <c:manualLayout>
          <c:layoutTarget val="inner"/>
          <c:xMode val="edge"/>
          <c:yMode val="edge"/>
          <c:x val="8.0756393282701747E-2"/>
          <c:y val="0.17182692307692321"/>
          <c:w val="0.86053115071142428"/>
          <c:h val="0.52121391076113865"/>
        </c:manualLayout>
      </c:layout>
      <c:barChart>
        <c:barDir val="col"/>
        <c:grouping val="stacked"/>
        <c:ser>
          <c:idx val="0"/>
          <c:order val="0"/>
          <c:tx>
            <c:strRef>
              <c:f>Sheet1!$B$1</c:f>
              <c:strCache>
                <c:ptCount val="1"/>
                <c:pt idx="0">
                  <c:v>Strongly Agree</c:v>
                </c:pt>
              </c:strCache>
            </c:strRef>
          </c:tx>
          <c:spPr>
            <a:solidFill>
              <a:srgbClr val="0070C0"/>
            </a:solidFill>
            <a:ln w="12700">
              <a:solidFill>
                <a:schemeClr val="tx1"/>
              </a:solidFill>
            </a:ln>
            <a:effectLst/>
            <a:scene3d>
              <a:camera prst="orthographicFront"/>
              <a:lightRig rig="threePt" dir="t"/>
            </a:scene3d>
            <a:sp3d/>
          </c:spPr>
          <c:dLbls>
            <c:txPr>
              <a:bodyPr/>
              <a:lstStyle/>
              <a:p>
                <a:pPr>
                  <a:defRPr lang="en-ZA" sz="1000" b="1">
                    <a:solidFill>
                      <a:schemeClr val="bg1"/>
                    </a:solidFill>
                  </a:defRPr>
                </a:pPr>
                <a:endParaRPr lang="en-US"/>
              </a:p>
            </c:txPr>
            <c:showVal val="1"/>
          </c:dLbls>
          <c:cat>
            <c:strRef>
              <c:f>Sheet1!$A$2:$A$7</c:f>
              <c:strCache>
                <c:ptCount val="6"/>
                <c:pt idx="0">
                  <c:v>Total 2007 (n=109)</c:v>
                </c:pt>
                <c:pt idx="1">
                  <c:v>Total 2008 (n=110)</c:v>
                </c:pt>
                <c:pt idx="2">
                  <c:v>Total 2009 (n=110)</c:v>
                </c:pt>
                <c:pt idx="3">
                  <c:v>Total 2010 (n=103)</c:v>
                </c:pt>
                <c:pt idx="4">
                  <c:v>SDF's (n=83)</c:v>
                </c:pt>
                <c:pt idx="5">
                  <c:v>ETQA (n=20)</c:v>
                </c:pt>
              </c:strCache>
            </c:strRef>
          </c:cat>
          <c:val>
            <c:numRef>
              <c:f>Sheet1!$B$2:$B$7</c:f>
              <c:numCache>
                <c:formatCode>0</c:formatCode>
                <c:ptCount val="6"/>
                <c:pt idx="0">
                  <c:v>24</c:v>
                </c:pt>
                <c:pt idx="1">
                  <c:v>12.727272727272611</c:v>
                </c:pt>
                <c:pt idx="2">
                  <c:v>15.454545454545476</c:v>
                </c:pt>
                <c:pt idx="3">
                  <c:v>23</c:v>
                </c:pt>
                <c:pt idx="4">
                  <c:v>23</c:v>
                </c:pt>
                <c:pt idx="5">
                  <c:v>25</c:v>
                </c:pt>
              </c:numCache>
            </c:numRef>
          </c:val>
        </c:ser>
        <c:ser>
          <c:idx val="1"/>
          <c:order val="1"/>
          <c:tx>
            <c:strRef>
              <c:f>Sheet1!$C$1</c:f>
              <c:strCache>
                <c:ptCount val="1"/>
                <c:pt idx="0">
                  <c:v>Agree</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Sheet1!$A$2:$A$7</c:f>
              <c:strCache>
                <c:ptCount val="6"/>
                <c:pt idx="0">
                  <c:v>Total 2007 (n=109)</c:v>
                </c:pt>
                <c:pt idx="1">
                  <c:v>Total 2008 (n=110)</c:v>
                </c:pt>
                <c:pt idx="2">
                  <c:v>Total 2009 (n=110)</c:v>
                </c:pt>
                <c:pt idx="3">
                  <c:v>Total 2010 (n=103)</c:v>
                </c:pt>
                <c:pt idx="4">
                  <c:v>SDF's (n=83)</c:v>
                </c:pt>
                <c:pt idx="5">
                  <c:v>ETQA (n=20)</c:v>
                </c:pt>
              </c:strCache>
            </c:strRef>
          </c:cat>
          <c:val>
            <c:numRef>
              <c:f>Sheet1!$C$2:$C$7</c:f>
              <c:numCache>
                <c:formatCode>0</c:formatCode>
                <c:ptCount val="6"/>
                <c:pt idx="0">
                  <c:v>42</c:v>
                </c:pt>
                <c:pt idx="1">
                  <c:v>50.909090909090907</c:v>
                </c:pt>
                <c:pt idx="2">
                  <c:v>42.727272727272762</c:v>
                </c:pt>
                <c:pt idx="3">
                  <c:v>50</c:v>
                </c:pt>
                <c:pt idx="4">
                  <c:v>54</c:v>
                </c:pt>
                <c:pt idx="5">
                  <c:v>35</c:v>
                </c:pt>
              </c:numCache>
            </c:numRef>
          </c:val>
        </c:ser>
        <c:ser>
          <c:idx val="2"/>
          <c:order val="2"/>
          <c:tx>
            <c:strRef>
              <c:f>Sheet1!$D$1</c:f>
              <c:strCache>
                <c:ptCount val="1"/>
                <c:pt idx="0">
                  <c:v>Indifferent</c:v>
                </c:pt>
              </c:strCache>
            </c:strRef>
          </c:tx>
          <c:spPr>
            <a:solidFill>
              <a:srgbClr val="92D050"/>
            </a:solidFill>
            <a:ln>
              <a:solidFill>
                <a:schemeClr val="tx1"/>
              </a:solidFill>
            </a:ln>
          </c:spPr>
          <c:dLbls>
            <c:txPr>
              <a:bodyPr/>
              <a:lstStyle/>
              <a:p>
                <a:pPr>
                  <a:defRPr lang="en-ZA" sz="1000" b="1"/>
                </a:pPr>
                <a:endParaRPr lang="en-US"/>
              </a:p>
            </c:txPr>
            <c:showVal val="1"/>
          </c:dLbls>
          <c:cat>
            <c:strRef>
              <c:f>Sheet1!$A$2:$A$7</c:f>
              <c:strCache>
                <c:ptCount val="6"/>
                <c:pt idx="0">
                  <c:v>Total 2007 (n=109)</c:v>
                </c:pt>
                <c:pt idx="1">
                  <c:v>Total 2008 (n=110)</c:v>
                </c:pt>
                <c:pt idx="2">
                  <c:v>Total 2009 (n=110)</c:v>
                </c:pt>
                <c:pt idx="3">
                  <c:v>Total 2010 (n=103)</c:v>
                </c:pt>
                <c:pt idx="4">
                  <c:v>SDF's (n=83)</c:v>
                </c:pt>
                <c:pt idx="5">
                  <c:v>ETQA (n=20)</c:v>
                </c:pt>
              </c:strCache>
            </c:strRef>
          </c:cat>
          <c:val>
            <c:numRef>
              <c:f>Sheet1!$D$2:$D$7</c:f>
              <c:numCache>
                <c:formatCode>0</c:formatCode>
                <c:ptCount val="6"/>
                <c:pt idx="0">
                  <c:v>10</c:v>
                </c:pt>
                <c:pt idx="1">
                  <c:v>14.54545454545455</c:v>
                </c:pt>
                <c:pt idx="2">
                  <c:v>12.727272727272611</c:v>
                </c:pt>
                <c:pt idx="3">
                  <c:v>10</c:v>
                </c:pt>
                <c:pt idx="4">
                  <c:v>8</c:v>
                </c:pt>
                <c:pt idx="5">
                  <c:v>15</c:v>
                </c:pt>
              </c:numCache>
            </c:numRef>
          </c:val>
        </c:ser>
        <c:ser>
          <c:idx val="3"/>
          <c:order val="3"/>
          <c:tx>
            <c:strRef>
              <c:f>Sheet1!$E$1</c:f>
              <c:strCache>
                <c:ptCount val="1"/>
                <c:pt idx="0">
                  <c:v>Disagree</c:v>
                </c:pt>
              </c:strCache>
            </c:strRef>
          </c:tx>
          <c:spPr>
            <a:solidFill>
              <a:srgbClr val="FFFF00"/>
            </a:solidFill>
            <a:ln>
              <a:solidFill>
                <a:schemeClr val="tx1"/>
              </a:solidFill>
            </a:ln>
          </c:spPr>
          <c:dLbls>
            <c:txPr>
              <a:bodyPr/>
              <a:lstStyle/>
              <a:p>
                <a:pPr>
                  <a:defRPr lang="en-ZA" sz="1000" b="1"/>
                </a:pPr>
                <a:endParaRPr lang="en-US"/>
              </a:p>
            </c:txPr>
            <c:showVal val="1"/>
          </c:dLbls>
          <c:cat>
            <c:strRef>
              <c:f>Sheet1!$A$2:$A$7</c:f>
              <c:strCache>
                <c:ptCount val="6"/>
                <c:pt idx="0">
                  <c:v>Total 2007 (n=109)</c:v>
                </c:pt>
                <c:pt idx="1">
                  <c:v>Total 2008 (n=110)</c:v>
                </c:pt>
                <c:pt idx="2">
                  <c:v>Total 2009 (n=110)</c:v>
                </c:pt>
                <c:pt idx="3">
                  <c:v>Total 2010 (n=103)</c:v>
                </c:pt>
                <c:pt idx="4">
                  <c:v>SDF's (n=83)</c:v>
                </c:pt>
                <c:pt idx="5">
                  <c:v>ETQA (n=20)</c:v>
                </c:pt>
              </c:strCache>
            </c:strRef>
          </c:cat>
          <c:val>
            <c:numRef>
              <c:f>Sheet1!$E$2:$E$7</c:f>
              <c:numCache>
                <c:formatCode>0</c:formatCode>
                <c:ptCount val="6"/>
                <c:pt idx="0">
                  <c:v>5</c:v>
                </c:pt>
                <c:pt idx="1">
                  <c:v>9.0909090909091006</c:v>
                </c:pt>
                <c:pt idx="2">
                  <c:v>8.1818181818180467</c:v>
                </c:pt>
                <c:pt idx="3">
                  <c:v>8</c:v>
                </c:pt>
                <c:pt idx="4">
                  <c:v>5</c:v>
                </c:pt>
                <c:pt idx="5">
                  <c:v>20</c:v>
                </c:pt>
              </c:numCache>
            </c:numRef>
          </c:val>
        </c:ser>
        <c:ser>
          <c:idx val="4"/>
          <c:order val="4"/>
          <c:tx>
            <c:strRef>
              <c:f>Sheet1!$F$1</c:f>
              <c:strCache>
                <c:ptCount val="1"/>
                <c:pt idx="0">
                  <c:v>Strongly Disagree</c:v>
                </c:pt>
              </c:strCache>
            </c:strRef>
          </c:tx>
          <c:spPr>
            <a:solidFill>
              <a:srgbClr val="FFC000"/>
            </a:solidFill>
            <a:ln>
              <a:solidFill>
                <a:schemeClr val="tx1"/>
              </a:solidFill>
            </a:ln>
          </c:spPr>
          <c:dLbls>
            <c:txPr>
              <a:bodyPr/>
              <a:lstStyle/>
              <a:p>
                <a:pPr>
                  <a:defRPr lang="en-ZA" sz="1000" b="1"/>
                </a:pPr>
                <a:endParaRPr lang="en-US"/>
              </a:p>
            </c:txPr>
            <c:showVal val="1"/>
          </c:dLbls>
          <c:cat>
            <c:strRef>
              <c:f>Sheet1!$A$2:$A$7</c:f>
              <c:strCache>
                <c:ptCount val="6"/>
                <c:pt idx="0">
                  <c:v>Total 2007 (n=109)</c:v>
                </c:pt>
                <c:pt idx="1">
                  <c:v>Total 2008 (n=110)</c:v>
                </c:pt>
                <c:pt idx="2">
                  <c:v>Total 2009 (n=110)</c:v>
                </c:pt>
                <c:pt idx="3">
                  <c:v>Total 2010 (n=103)</c:v>
                </c:pt>
                <c:pt idx="4">
                  <c:v>SDF's (n=83)</c:v>
                </c:pt>
                <c:pt idx="5">
                  <c:v>ETQA (n=20)</c:v>
                </c:pt>
              </c:strCache>
            </c:strRef>
          </c:cat>
          <c:val>
            <c:numRef>
              <c:f>Sheet1!$F$2:$F$7</c:f>
              <c:numCache>
                <c:formatCode>0</c:formatCode>
                <c:ptCount val="6"/>
                <c:pt idx="0">
                  <c:v>6</c:v>
                </c:pt>
                <c:pt idx="1">
                  <c:v>5.4545454545454355</c:v>
                </c:pt>
                <c:pt idx="3">
                  <c:v>2</c:v>
                </c:pt>
                <c:pt idx="4">
                  <c:v>1</c:v>
                </c:pt>
                <c:pt idx="5">
                  <c:v>5</c:v>
                </c:pt>
              </c:numCache>
            </c:numRef>
          </c:val>
        </c:ser>
        <c:ser>
          <c:idx val="5"/>
          <c:order val="5"/>
          <c:tx>
            <c:strRef>
              <c:f>Sheet1!$G$1</c:f>
              <c:strCache>
                <c:ptCount val="1"/>
                <c:pt idx="0">
                  <c:v>N/A or Don't Know</c:v>
                </c:pt>
              </c:strCache>
            </c:strRef>
          </c:tx>
          <c:spPr>
            <a:solidFill>
              <a:srgbClr val="FF0000"/>
            </a:solidFill>
            <a:ln>
              <a:solidFill>
                <a:schemeClr val="tx1"/>
              </a:solidFill>
            </a:ln>
          </c:spPr>
          <c:dLbls>
            <c:txPr>
              <a:bodyPr/>
              <a:lstStyle/>
              <a:p>
                <a:pPr>
                  <a:defRPr lang="en-ZA" sz="1000" b="1"/>
                </a:pPr>
                <a:endParaRPr lang="en-US"/>
              </a:p>
            </c:txPr>
            <c:showVal val="1"/>
          </c:dLbls>
          <c:cat>
            <c:strRef>
              <c:f>Sheet1!$A$2:$A$7</c:f>
              <c:strCache>
                <c:ptCount val="6"/>
                <c:pt idx="0">
                  <c:v>Total 2007 (n=109)</c:v>
                </c:pt>
                <c:pt idx="1">
                  <c:v>Total 2008 (n=110)</c:v>
                </c:pt>
                <c:pt idx="2">
                  <c:v>Total 2009 (n=110)</c:v>
                </c:pt>
                <c:pt idx="3">
                  <c:v>Total 2010 (n=103)</c:v>
                </c:pt>
                <c:pt idx="4">
                  <c:v>SDF's (n=83)</c:v>
                </c:pt>
                <c:pt idx="5">
                  <c:v>ETQA (n=20)</c:v>
                </c:pt>
              </c:strCache>
            </c:strRef>
          </c:cat>
          <c:val>
            <c:numRef>
              <c:f>Sheet1!$G$2:$G$7</c:f>
              <c:numCache>
                <c:formatCode>0</c:formatCode>
                <c:ptCount val="6"/>
                <c:pt idx="0">
                  <c:v>14</c:v>
                </c:pt>
                <c:pt idx="1">
                  <c:v>7.2727272727272725</c:v>
                </c:pt>
                <c:pt idx="2">
                  <c:v>20.909090909090907</c:v>
                </c:pt>
                <c:pt idx="3">
                  <c:v>7</c:v>
                </c:pt>
                <c:pt idx="4">
                  <c:v>8</c:v>
                </c:pt>
              </c:numCache>
            </c:numRef>
          </c:val>
        </c:ser>
        <c:dLbls>
          <c:showVal val="1"/>
        </c:dLbls>
        <c:gapWidth val="75"/>
        <c:overlap val="100"/>
        <c:axId val="173319680"/>
        <c:axId val="173321216"/>
      </c:barChart>
      <c:catAx>
        <c:axId val="173319680"/>
        <c:scaling>
          <c:orientation val="minMax"/>
        </c:scaling>
        <c:axPos val="b"/>
        <c:majorTickMark val="none"/>
        <c:tickLblPos val="nextTo"/>
        <c:txPr>
          <a:bodyPr/>
          <a:lstStyle/>
          <a:p>
            <a:pPr>
              <a:defRPr lang="en-ZA" sz="1000" b="0"/>
            </a:pPr>
            <a:endParaRPr lang="en-US"/>
          </a:p>
        </c:txPr>
        <c:crossAx val="173321216"/>
        <c:crosses val="autoZero"/>
        <c:auto val="1"/>
        <c:lblAlgn val="ctr"/>
        <c:lblOffset val="100"/>
      </c:catAx>
      <c:valAx>
        <c:axId val="173321216"/>
        <c:scaling>
          <c:orientation val="minMax"/>
          <c:max val="100"/>
        </c:scaling>
        <c:axPos val="l"/>
        <c:majorGridlines/>
        <c:numFmt formatCode="0" sourceLinked="1"/>
        <c:majorTickMark val="none"/>
        <c:tickLblPos val="nextTo"/>
        <c:spPr>
          <a:ln w="9525">
            <a:noFill/>
          </a:ln>
        </c:spPr>
        <c:txPr>
          <a:bodyPr/>
          <a:lstStyle/>
          <a:p>
            <a:pPr>
              <a:defRPr lang="en-ZA" sz="1000" b="1"/>
            </a:pPr>
            <a:endParaRPr lang="en-US"/>
          </a:p>
        </c:txPr>
        <c:crossAx val="173319680"/>
        <c:crosses val="autoZero"/>
        <c:crossBetween val="between"/>
      </c:valAx>
    </c:plotArea>
    <c:legend>
      <c:legendPos val="b"/>
      <c:layout>
        <c:manualLayout>
          <c:xMode val="edge"/>
          <c:yMode val="edge"/>
          <c:x val="0.15275381506515226"/>
          <c:y val="0.88120760145366439"/>
          <c:w val="0.70629177989919623"/>
          <c:h val="5.4689834443771512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17.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The BANKSETA Communicates Legislation Developments Well</a:t>
            </a:r>
          </a:p>
        </c:rich>
      </c:tx>
      <c:layout>
        <c:manualLayout>
          <c:xMode val="edge"/>
          <c:yMode val="edge"/>
          <c:x val="0.18635860136127091"/>
          <c:y val="3.8461538461538464E-2"/>
        </c:manualLayout>
      </c:layout>
    </c:title>
    <c:plotArea>
      <c:layout>
        <c:manualLayout>
          <c:layoutTarget val="inner"/>
          <c:xMode val="edge"/>
          <c:yMode val="edge"/>
          <c:x val="0.13739389283656644"/>
          <c:y val="0.17182692307692321"/>
          <c:w val="0.75213003862323435"/>
          <c:h val="0.52121391076113832"/>
        </c:manualLayout>
      </c:layout>
      <c:barChart>
        <c:barDir val="col"/>
        <c:grouping val="stacked"/>
        <c:ser>
          <c:idx val="0"/>
          <c:order val="0"/>
          <c:tx>
            <c:strRef>
              <c:f>Sheet1!$B$1</c:f>
              <c:strCache>
                <c:ptCount val="1"/>
                <c:pt idx="0">
                  <c:v>Strongly Agree</c:v>
                </c:pt>
              </c:strCache>
            </c:strRef>
          </c:tx>
          <c:spPr>
            <a:solidFill>
              <a:srgbClr val="0070C0"/>
            </a:solidFill>
            <a:ln w="12700">
              <a:solidFill>
                <a:schemeClr val="tx1"/>
              </a:solidFill>
            </a:ln>
            <a:effectLst/>
            <a:scene3d>
              <a:camera prst="orthographicFront"/>
              <a:lightRig rig="threePt" dir="t"/>
            </a:scene3d>
            <a:sp3d/>
          </c:spPr>
          <c:dLbls>
            <c:txPr>
              <a:bodyPr/>
              <a:lstStyle/>
              <a:p>
                <a:pPr>
                  <a:defRPr lang="en-ZA" sz="1000" b="1">
                    <a:solidFill>
                      <a:schemeClr val="bg1"/>
                    </a:solidFill>
                  </a:defRPr>
                </a:pPr>
                <a:endParaRPr lang="en-US"/>
              </a:p>
            </c:txPr>
            <c:showVal val="1"/>
          </c:dLbls>
          <c:cat>
            <c:strRef>
              <c:f>Sheet1!$A$2:$A$3</c:f>
              <c:strCache>
                <c:ptCount val="2"/>
                <c:pt idx="0">
                  <c:v>Total 2009 (n=34)</c:v>
                </c:pt>
                <c:pt idx="1">
                  <c:v>Total 2010 (n=83)</c:v>
                </c:pt>
              </c:strCache>
            </c:strRef>
          </c:cat>
          <c:val>
            <c:numRef>
              <c:f>Sheet1!$B$2:$B$3</c:f>
              <c:numCache>
                <c:formatCode>0</c:formatCode>
                <c:ptCount val="2"/>
                <c:pt idx="0">
                  <c:v>26.470588235294116</c:v>
                </c:pt>
                <c:pt idx="1">
                  <c:v>25</c:v>
                </c:pt>
              </c:numCache>
            </c:numRef>
          </c:val>
        </c:ser>
        <c:ser>
          <c:idx val="1"/>
          <c:order val="1"/>
          <c:tx>
            <c:strRef>
              <c:f>Sheet1!$C$1</c:f>
              <c:strCache>
                <c:ptCount val="1"/>
                <c:pt idx="0">
                  <c:v>Agree</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Sheet1!$A$2:$A$3</c:f>
              <c:strCache>
                <c:ptCount val="2"/>
                <c:pt idx="0">
                  <c:v>Total 2009 (n=34)</c:v>
                </c:pt>
                <c:pt idx="1">
                  <c:v>Total 2010 (n=83)</c:v>
                </c:pt>
              </c:strCache>
            </c:strRef>
          </c:cat>
          <c:val>
            <c:numRef>
              <c:f>Sheet1!$C$2:$C$3</c:f>
              <c:numCache>
                <c:formatCode>0</c:formatCode>
                <c:ptCount val="2"/>
                <c:pt idx="0">
                  <c:v>41.17647058823529</c:v>
                </c:pt>
                <c:pt idx="1">
                  <c:v>40</c:v>
                </c:pt>
              </c:numCache>
            </c:numRef>
          </c:val>
        </c:ser>
        <c:ser>
          <c:idx val="2"/>
          <c:order val="2"/>
          <c:tx>
            <c:strRef>
              <c:f>Sheet1!$D$1</c:f>
              <c:strCache>
                <c:ptCount val="1"/>
                <c:pt idx="0">
                  <c:v>Indifferent</c:v>
                </c:pt>
              </c:strCache>
            </c:strRef>
          </c:tx>
          <c:spPr>
            <a:solidFill>
              <a:srgbClr val="92D050"/>
            </a:solidFill>
            <a:ln>
              <a:solidFill>
                <a:schemeClr val="tx1"/>
              </a:solidFill>
            </a:ln>
          </c:spPr>
          <c:dLbls>
            <c:txPr>
              <a:bodyPr/>
              <a:lstStyle/>
              <a:p>
                <a:pPr>
                  <a:defRPr lang="en-ZA" sz="1000" b="1"/>
                </a:pPr>
                <a:endParaRPr lang="en-US"/>
              </a:p>
            </c:txPr>
            <c:showVal val="1"/>
          </c:dLbls>
          <c:cat>
            <c:strRef>
              <c:f>Sheet1!$A$2:$A$3</c:f>
              <c:strCache>
                <c:ptCount val="2"/>
                <c:pt idx="0">
                  <c:v>Total 2009 (n=34)</c:v>
                </c:pt>
                <c:pt idx="1">
                  <c:v>Total 2010 (n=83)</c:v>
                </c:pt>
              </c:strCache>
            </c:strRef>
          </c:cat>
          <c:val>
            <c:numRef>
              <c:f>Sheet1!$D$2:$D$3</c:f>
              <c:numCache>
                <c:formatCode>0</c:formatCode>
                <c:ptCount val="2"/>
                <c:pt idx="0">
                  <c:v>14.705882352941176</c:v>
                </c:pt>
                <c:pt idx="1">
                  <c:v>18</c:v>
                </c:pt>
              </c:numCache>
            </c:numRef>
          </c:val>
        </c:ser>
        <c:ser>
          <c:idx val="3"/>
          <c:order val="3"/>
          <c:tx>
            <c:strRef>
              <c:f>Sheet1!$E$1</c:f>
              <c:strCache>
                <c:ptCount val="1"/>
                <c:pt idx="0">
                  <c:v>Disagree</c:v>
                </c:pt>
              </c:strCache>
            </c:strRef>
          </c:tx>
          <c:spPr>
            <a:solidFill>
              <a:srgbClr val="FFFF00"/>
            </a:solidFill>
            <a:ln>
              <a:solidFill>
                <a:schemeClr val="tx1"/>
              </a:solidFill>
            </a:ln>
          </c:spPr>
          <c:dLbls>
            <c:txPr>
              <a:bodyPr/>
              <a:lstStyle/>
              <a:p>
                <a:pPr>
                  <a:defRPr lang="en-ZA" sz="1000" b="1"/>
                </a:pPr>
                <a:endParaRPr lang="en-US"/>
              </a:p>
            </c:txPr>
            <c:showVal val="1"/>
          </c:dLbls>
          <c:cat>
            <c:strRef>
              <c:f>Sheet1!$A$2:$A$3</c:f>
              <c:strCache>
                <c:ptCount val="2"/>
                <c:pt idx="0">
                  <c:v>Total 2009 (n=34)</c:v>
                </c:pt>
                <c:pt idx="1">
                  <c:v>Total 2010 (n=83)</c:v>
                </c:pt>
              </c:strCache>
            </c:strRef>
          </c:cat>
          <c:val>
            <c:numRef>
              <c:f>Sheet1!$E$2:$E$3</c:f>
              <c:numCache>
                <c:formatCode>0</c:formatCode>
                <c:ptCount val="2"/>
                <c:pt idx="0">
                  <c:v>2.9411764705882337</c:v>
                </c:pt>
                <c:pt idx="1">
                  <c:v>7</c:v>
                </c:pt>
              </c:numCache>
            </c:numRef>
          </c:val>
        </c:ser>
        <c:ser>
          <c:idx val="4"/>
          <c:order val="4"/>
          <c:tx>
            <c:strRef>
              <c:f>Sheet1!$F$1</c:f>
              <c:strCache>
                <c:ptCount val="1"/>
                <c:pt idx="0">
                  <c:v>Strongly Disagree</c:v>
                </c:pt>
              </c:strCache>
            </c:strRef>
          </c:tx>
          <c:spPr>
            <a:solidFill>
              <a:srgbClr val="FFC000"/>
            </a:solidFill>
            <a:ln>
              <a:solidFill>
                <a:schemeClr val="tx1"/>
              </a:solidFill>
            </a:ln>
          </c:spPr>
          <c:dLbls>
            <c:txPr>
              <a:bodyPr/>
              <a:lstStyle/>
              <a:p>
                <a:pPr>
                  <a:defRPr lang="en-ZA" sz="1000" b="1"/>
                </a:pPr>
                <a:endParaRPr lang="en-US"/>
              </a:p>
            </c:txPr>
            <c:showVal val="1"/>
          </c:dLbls>
          <c:cat>
            <c:strRef>
              <c:f>Sheet1!$A$2:$A$3</c:f>
              <c:strCache>
                <c:ptCount val="2"/>
                <c:pt idx="0">
                  <c:v>Total 2009 (n=34)</c:v>
                </c:pt>
                <c:pt idx="1">
                  <c:v>Total 2010 (n=83)</c:v>
                </c:pt>
              </c:strCache>
            </c:strRef>
          </c:cat>
          <c:val>
            <c:numRef>
              <c:f>Sheet1!$F$2:$F$3</c:f>
              <c:numCache>
                <c:formatCode>0</c:formatCode>
                <c:ptCount val="2"/>
                <c:pt idx="1">
                  <c:v>1</c:v>
                </c:pt>
              </c:numCache>
            </c:numRef>
          </c:val>
        </c:ser>
        <c:ser>
          <c:idx val="5"/>
          <c:order val="5"/>
          <c:tx>
            <c:strRef>
              <c:f>Sheet1!$G$1</c:f>
              <c:strCache>
                <c:ptCount val="1"/>
                <c:pt idx="0">
                  <c:v>N/A or Don't Know</c:v>
                </c:pt>
              </c:strCache>
            </c:strRef>
          </c:tx>
          <c:spPr>
            <a:solidFill>
              <a:srgbClr val="FF0000"/>
            </a:solidFill>
            <a:ln>
              <a:solidFill>
                <a:schemeClr val="tx1"/>
              </a:solidFill>
            </a:ln>
          </c:spPr>
          <c:dLbls>
            <c:txPr>
              <a:bodyPr/>
              <a:lstStyle/>
              <a:p>
                <a:pPr>
                  <a:defRPr lang="en-ZA" sz="1000" b="1"/>
                </a:pPr>
                <a:endParaRPr lang="en-US"/>
              </a:p>
            </c:txPr>
            <c:showVal val="1"/>
          </c:dLbls>
          <c:cat>
            <c:strRef>
              <c:f>Sheet1!$A$2:$A$3</c:f>
              <c:strCache>
                <c:ptCount val="2"/>
                <c:pt idx="0">
                  <c:v>Total 2009 (n=34)</c:v>
                </c:pt>
                <c:pt idx="1">
                  <c:v>Total 2010 (n=83)</c:v>
                </c:pt>
              </c:strCache>
            </c:strRef>
          </c:cat>
          <c:val>
            <c:numRef>
              <c:f>Sheet1!$G$2:$G$3</c:f>
              <c:numCache>
                <c:formatCode>0</c:formatCode>
                <c:ptCount val="2"/>
                <c:pt idx="0">
                  <c:v>14.705882352941176</c:v>
                </c:pt>
                <c:pt idx="1">
                  <c:v>8</c:v>
                </c:pt>
              </c:numCache>
            </c:numRef>
          </c:val>
        </c:ser>
        <c:dLbls>
          <c:showVal val="1"/>
        </c:dLbls>
        <c:gapWidth val="75"/>
        <c:overlap val="100"/>
        <c:axId val="173352448"/>
        <c:axId val="173353984"/>
      </c:barChart>
      <c:catAx>
        <c:axId val="173352448"/>
        <c:scaling>
          <c:orientation val="minMax"/>
        </c:scaling>
        <c:axPos val="b"/>
        <c:majorTickMark val="none"/>
        <c:tickLblPos val="nextTo"/>
        <c:txPr>
          <a:bodyPr/>
          <a:lstStyle/>
          <a:p>
            <a:pPr>
              <a:defRPr lang="en-ZA" sz="1000" b="0"/>
            </a:pPr>
            <a:endParaRPr lang="en-US"/>
          </a:p>
        </c:txPr>
        <c:crossAx val="173353984"/>
        <c:crosses val="autoZero"/>
        <c:auto val="1"/>
        <c:lblAlgn val="ctr"/>
        <c:lblOffset val="100"/>
      </c:catAx>
      <c:valAx>
        <c:axId val="173353984"/>
        <c:scaling>
          <c:orientation val="minMax"/>
          <c:max val="100"/>
        </c:scaling>
        <c:axPos val="l"/>
        <c:majorGridlines/>
        <c:numFmt formatCode="0" sourceLinked="1"/>
        <c:majorTickMark val="none"/>
        <c:tickLblPos val="nextTo"/>
        <c:spPr>
          <a:ln w="9525">
            <a:noFill/>
          </a:ln>
        </c:spPr>
        <c:txPr>
          <a:bodyPr/>
          <a:lstStyle/>
          <a:p>
            <a:pPr>
              <a:defRPr lang="en-ZA" sz="1000" b="1"/>
            </a:pPr>
            <a:endParaRPr lang="en-US"/>
          </a:p>
        </c:txPr>
        <c:crossAx val="173352448"/>
        <c:crosses val="autoZero"/>
        <c:crossBetween val="between"/>
      </c:valAx>
    </c:plotArea>
    <c:legend>
      <c:legendPos val="b"/>
      <c:layout>
        <c:manualLayout>
          <c:xMode val="edge"/>
          <c:yMode val="edge"/>
          <c:x val="0.14246870136808121"/>
          <c:y val="0.80848425196850393"/>
          <c:w val="0.75222098343903065"/>
          <c:h val="0.16045906521300218"/>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18.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The BANKSETA Provides Adequate Support With WSP Reports And Skills Development Reports</a:t>
            </a:r>
          </a:p>
        </c:rich>
      </c:tx>
      <c:layout>
        <c:manualLayout>
          <c:xMode val="edge"/>
          <c:yMode val="edge"/>
          <c:x val="0.18635860136127091"/>
          <c:y val="3.8461538461538464E-2"/>
        </c:manualLayout>
      </c:layout>
    </c:title>
    <c:plotArea>
      <c:layout>
        <c:manualLayout>
          <c:layoutTarget val="inner"/>
          <c:xMode val="edge"/>
          <c:yMode val="edge"/>
          <c:x val="0.13739389283656644"/>
          <c:y val="0.17182692307692321"/>
          <c:w val="0.75213003862323446"/>
          <c:h val="0.52121391076113821"/>
        </c:manualLayout>
      </c:layout>
      <c:barChart>
        <c:barDir val="col"/>
        <c:grouping val="stacked"/>
        <c:ser>
          <c:idx val="0"/>
          <c:order val="0"/>
          <c:tx>
            <c:strRef>
              <c:f>Sheet1!$B$1</c:f>
              <c:strCache>
                <c:ptCount val="1"/>
                <c:pt idx="0">
                  <c:v>Strongly Agree</c:v>
                </c:pt>
              </c:strCache>
            </c:strRef>
          </c:tx>
          <c:spPr>
            <a:solidFill>
              <a:srgbClr val="0070C0"/>
            </a:solidFill>
            <a:ln w="12700">
              <a:solidFill>
                <a:schemeClr val="tx1"/>
              </a:solidFill>
            </a:ln>
            <a:effectLst/>
            <a:scene3d>
              <a:camera prst="orthographicFront"/>
              <a:lightRig rig="threePt" dir="t"/>
            </a:scene3d>
            <a:sp3d/>
          </c:spPr>
          <c:dLbls>
            <c:txPr>
              <a:bodyPr/>
              <a:lstStyle/>
              <a:p>
                <a:pPr>
                  <a:defRPr lang="en-ZA" sz="1000" b="1">
                    <a:solidFill>
                      <a:schemeClr val="bg1"/>
                    </a:solidFill>
                  </a:defRPr>
                </a:pPr>
                <a:endParaRPr lang="en-US"/>
              </a:p>
            </c:txPr>
            <c:showVal val="1"/>
          </c:dLbls>
          <c:cat>
            <c:strRef>
              <c:f>Sheet1!$A$2:$A$3</c:f>
              <c:strCache>
                <c:ptCount val="2"/>
                <c:pt idx="0">
                  <c:v>Total 2009 (n=34)</c:v>
                </c:pt>
                <c:pt idx="1">
                  <c:v>Total 2010 (n=83)</c:v>
                </c:pt>
              </c:strCache>
            </c:strRef>
          </c:cat>
          <c:val>
            <c:numRef>
              <c:f>Sheet1!$B$2:$B$3</c:f>
              <c:numCache>
                <c:formatCode>0</c:formatCode>
                <c:ptCount val="2"/>
                <c:pt idx="0">
                  <c:v>47.058823529411754</c:v>
                </c:pt>
                <c:pt idx="1">
                  <c:v>46</c:v>
                </c:pt>
              </c:numCache>
            </c:numRef>
          </c:val>
        </c:ser>
        <c:ser>
          <c:idx val="1"/>
          <c:order val="1"/>
          <c:tx>
            <c:strRef>
              <c:f>Sheet1!$C$1</c:f>
              <c:strCache>
                <c:ptCount val="1"/>
                <c:pt idx="0">
                  <c:v>Agree</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Sheet1!$A$2:$A$3</c:f>
              <c:strCache>
                <c:ptCount val="2"/>
                <c:pt idx="0">
                  <c:v>Total 2009 (n=34)</c:v>
                </c:pt>
                <c:pt idx="1">
                  <c:v>Total 2010 (n=83)</c:v>
                </c:pt>
              </c:strCache>
            </c:strRef>
          </c:cat>
          <c:val>
            <c:numRef>
              <c:f>Sheet1!$C$2:$C$3</c:f>
              <c:numCache>
                <c:formatCode>0</c:formatCode>
                <c:ptCount val="2"/>
                <c:pt idx="0">
                  <c:v>41.17647058823529</c:v>
                </c:pt>
                <c:pt idx="1">
                  <c:v>36</c:v>
                </c:pt>
              </c:numCache>
            </c:numRef>
          </c:val>
        </c:ser>
        <c:ser>
          <c:idx val="2"/>
          <c:order val="2"/>
          <c:tx>
            <c:strRef>
              <c:f>Sheet1!$D$1</c:f>
              <c:strCache>
                <c:ptCount val="1"/>
                <c:pt idx="0">
                  <c:v>Indifferent</c:v>
                </c:pt>
              </c:strCache>
            </c:strRef>
          </c:tx>
          <c:spPr>
            <a:solidFill>
              <a:srgbClr val="92D050"/>
            </a:solidFill>
            <a:ln>
              <a:solidFill>
                <a:schemeClr val="tx1"/>
              </a:solidFill>
            </a:ln>
          </c:spPr>
          <c:dLbls>
            <c:txPr>
              <a:bodyPr/>
              <a:lstStyle/>
              <a:p>
                <a:pPr>
                  <a:defRPr lang="en-ZA" sz="1000" b="1"/>
                </a:pPr>
                <a:endParaRPr lang="en-US"/>
              </a:p>
            </c:txPr>
            <c:showVal val="1"/>
          </c:dLbls>
          <c:cat>
            <c:strRef>
              <c:f>Sheet1!$A$2:$A$3</c:f>
              <c:strCache>
                <c:ptCount val="2"/>
                <c:pt idx="0">
                  <c:v>Total 2009 (n=34)</c:v>
                </c:pt>
                <c:pt idx="1">
                  <c:v>Total 2010 (n=83)</c:v>
                </c:pt>
              </c:strCache>
            </c:strRef>
          </c:cat>
          <c:val>
            <c:numRef>
              <c:f>Sheet1!$D$2:$D$3</c:f>
              <c:numCache>
                <c:formatCode>0</c:formatCode>
                <c:ptCount val="2"/>
                <c:pt idx="0">
                  <c:v>2.9411764705882337</c:v>
                </c:pt>
                <c:pt idx="1">
                  <c:v>11</c:v>
                </c:pt>
              </c:numCache>
            </c:numRef>
          </c:val>
        </c:ser>
        <c:ser>
          <c:idx val="3"/>
          <c:order val="3"/>
          <c:tx>
            <c:strRef>
              <c:f>Sheet1!$E$1</c:f>
              <c:strCache>
                <c:ptCount val="1"/>
                <c:pt idx="0">
                  <c:v>Disagree</c:v>
                </c:pt>
              </c:strCache>
            </c:strRef>
          </c:tx>
          <c:spPr>
            <a:solidFill>
              <a:srgbClr val="FFFF00"/>
            </a:solidFill>
            <a:ln>
              <a:solidFill>
                <a:schemeClr val="tx1"/>
              </a:solidFill>
            </a:ln>
          </c:spPr>
          <c:dLbls>
            <c:txPr>
              <a:bodyPr/>
              <a:lstStyle/>
              <a:p>
                <a:pPr>
                  <a:defRPr lang="en-ZA" sz="1000" b="1"/>
                </a:pPr>
                <a:endParaRPr lang="en-US"/>
              </a:p>
            </c:txPr>
            <c:showVal val="1"/>
          </c:dLbls>
          <c:cat>
            <c:strRef>
              <c:f>Sheet1!$A$2:$A$3</c:f>
              <c:strCache>
                <c:ptCount val="2"/>
                <c:pt idx="0">
                  <c:v>Total 2009 (n=34)</c:v>
                </c:pt>
                <c:pt idx="1">
                  <c:v>Total 2010 (n=83)</c:v>
                </c:pt>
              </c:strCache>
            </c:strRef>
          </c:cat>
          <c:val>
            <c:numRef>
              <c:f>Sheet1!$E$2:$E$3</c:f>
              <c:numCache>
                <c:formatCode>0</c:formatCode>
                <c:ptCount val="2"/>
                <c:pt idx="1">
                  <c:v>4</c:v>
                </c:pt>
              </c:numCache>
            </c:numRef>
          </c:val>
        </c:ser>
        <c:ser>
          <c:idx val="4"/>
          <c:order val="4"/>
          <c:tx>
            <c:strRef>
              <c:f>Sheet1!$F$1</c:f>
              <c:strCache>
                <c:ptCount val="1"/>
                <c:pt idx="0">
                  <c:v>Strongly Disagree</c:v>
                </c:pt>
              </c:strCache>
            </c:strRef>
          </c:tx>
          <c:spPr>
            <a:solidFill>
              <a:srgbClr val="FFC000"/>
            </a:solidFill>
            <a:ln>
              <a:solidFill>
                <a:schemeClr val="tx1"/>
              </a:solidFill>
            </a:ln>
          </c:spPr>
          <c:dLbls>
            <c:txPr>
              <a:bodyPr/>
              <a:lstStyle/>
              <a:p>
                <a:pPr>
                  <a:defRPr lang="en-ZA" sz="1000" b="1"/>
                </a:pPr>
                <a:endParaRPr lang="en-US"/>
              </a:p>
            </c:txPr>
            <c:showVal val="1"/>
          </c:dLbls>
          <c:cat>
            <c:strRef>
              <c:f>Sheet1!$A$2:$A$3</c:f>
              <c:strCache>
                <c:ptCount val="2"/>
                <c:pt idx="0">
                  <c:v>Total 2009 (n=34)</c:v>
                </c:pt>
                <c:pt idx="1">
                  <c:v>Total 2010 (n=83)</c:v>
                </c:pt>
              </c:strCache>
            </c:strRef>
          </c:cat>
          <c:val>
            <c:numRef>
              <c:f>Sheet1!$F$2:$F$3</c:f>
              <c:numCache>
                <c:formatCode>0</c:formatCode>
                <c:ptCount val="2"/>
                <c:pt idx="1">
                  <c:v>1</c:v>
                </c:pt>
              </c:numCache>
            </c:numRef>
          </c:val>
        </c:ser>
        <c:ser>
          <c:idx val="5"/>
          <c:order val="5"/>
          <c:tx>
            <c:strRef>
              <c:f>Sheet1!$G$1</c:f>
              <c:strCache>
                <c:ptCount val="1"/>
                <c:pt idx="0">
                  <c:v>N/A or Don't Know</c:v>
                </c:pt>
              </c:strCache>
            </c:strRef>
          </c:tx>
          <c:spPr>
            <a:solidFill>
              <a:srgbClr val="FF0000"/>
            </a:solidFill>
            <a:ln>
              <a:solidFill>
                <a:schemeClr val="tx1"/>
              </a:solidFill>
            </a:ln>
          </c:spPr>
          <c:dLbls>
            <c:txPr>
              <a:bodyPr/>
              <a:lstStyle/>
              <a:p>
                <a:pPr>
                  <a:defRPr lang="en-ZA" sz="1000" b="1"/>
                </a:pPr>
                <a:endParaRPr lang="en-US"/>
              </a:p>
            </c:txPr>
            <c:showVal val="1"/>
          </c:dLbls>
          <c:cat>
            <c:strRef>
              <c:f>Sheet1!$A$2:$A$3</c:f>
              <c:strCache>
                <c:ptCount val="2"/>
                <c:pt idx="0">
                  <c:v>Total 2009 (n=34)</c:v>
                </c:pt>
                <c:pt idx="1">
                  <c:v>Total 2010 (n=83)</c:v>
                </c:pt>
              </c:strCache>
            </c:strRef>
          </c:cat>
          <c:val>
            <c:numRef>
              <c:f>Sheet1!$G$2:$G$3</c:f>
              <c:numCache>
                <c:formatCode>0</c:formatCode>
                <c:ptCount val="2"/>
                <c:pt idx="0">
                  <c:v>8.8235294117647047</c:v>
                </c:pt>
                <c:pt idx="1">
                  <c:v>2</c:v>
                </c:pt>
              </c:numCache>
            </c:numRef>
          </c:val>
        </c:ser>
        <c:dLbls>
          <c:showVal val="1"/>
        </c:dLbls>
        <c:gapWidth val="75"/>
        <c:overlap val="100"/>
        <c:axId val="174250624"/>
        <c:axId val="174350720"/>
      </c:barChart>
      <c:catAx>
        <c:axId val="174250624"/>
        <c:scaling>
          <c:orientation val="minMax"/>
        </c:scaling>
        <c:axPos val="b"/>
        <c:majorTickMark val="none"/>
        <c:tickLblPos val="nextTo"/>
        <c:txPr>
          <a:bodyPr/>
          <a:lstStyle/>
          <a:p>
            <a:pPr>
              <a:defRPr lang="en-ZA" sz="1000" b="0"/>
            </a:pPr>
            <a:endParaRPr lang="en-US"/>
          </a:p>
        </c:txPr>
        <c:crossAx val="174350720"/>
        <c:crosses val="autoZero"/>
        <c:auto val="1"/>
        <c:lblAlgn val="ctr"/>
        <c:lblOffset val="100"/>
      </c:catAx>
      <c:valAx>
        <c:axId val="174350720"/>
        <c:scaling>
          <c:orientation val="minMax"/>
          <c:max val="100"/>
        </c:scaling>
        <c:axPos val="l"/>
        <c:majorGridlines/>
        <c:numFmt formatCode="0" sourceLinked="1"/>
        <c:majorTickMark val="none"/>
        <c:tickLblPos val="nextTo"/>
        <c:spPr>
          <a:ln w="9525">
            <a:noFill/>
          </a:ln>
        </c:spPr>
        <c:txPr>
          <a:bodyPr/>
          <a:lstStyle/>
          <a:p>
            <a:pPr>
              <a:defRPr lang="en-ZA" sz="1000" b="1"/>
            </a:pPr>
            <a:endParaRPr lang="en-US"/>
          </a:p>
        </c:txPr>
        <c:crossAx val="174250624"/>
        <c:crosses val="autoZero"/>
        <c:crossBetween val="between"/>
      </c:valAx>
    </c:plotArea>
    <c:legend>
      <c:legendPos val="b"/>
      <c:layout>
        <c:manualLayout>
          <c:xMode val="edge"/>
          <c:yMode val="edge"/>
          <c:x val="0.14246870136808121"/>
          <c:y val="0.80848425196850393"/>
          <c:w val="0.75222098343903065"/>
          <c:h val="0.15404880880274663"/>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19.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In Your Opinion, Which Is The Most Important Element Of The BANKSETA ETQA Services? </a:t>
            </a:r>
          </a:p>
        </c:rich>
      </c:tx>
      <c:layout>
        <c:manualLayout>
          <c:xMode val="edge"/>
          <c:yMode val="edge"/>
          <c:x val="0.12215720194066652"/>
          <c:y val="3.8461538461538464E-2"/>
        </c:manualLayout>
      </c:layout>
    </c:title>
    <c:plotArea>
      <c:layout>
        <c:manualLayout>
          <c:layoutTarget val="inner"/>
          <c:xMode val="edge"/>
          <c:yMode val="edge"/>
          <c:x val="6.8974735565780043E-2"/>
          <c:y val="0.17467167626536118"/>
          <c:w val="0.49973949254680516"/>
          <c:h val="0.68114519533671891"/>
        </c:manualLayout>
      </c:layout>
      <c:barChart>
        <c:barDir val="col"/>
        <c:grouping val="clustered"/>
        <c:ser>
          <c:idx val="0"/>
          <c:order val="0"/>
          <c:tx>
            <c:strRef>
              <c:f>Sheet1!$B$1</c:f>
              <c:strCache>
                <c:ptCount val="1"/>
                <c:pt idx="0">
                  <c:v>Accreditation</c:v>
                </c:pt>
              </c:strCache>
            </c:strRef>
          </c:tx>
          <c:spPr>
            <a:solidFill>
              <a:srgbClr val="0070C0"/>
            </a:solidFill>
            <a:ln w="12700">
              <a:solidFill>
                <a:schemeClr val="tx1"/>
              </a:solidFill>
            </a:ln>
            <a:effectLst/>
            <a:scene3d>
              <a:camera prst="orthographicFront"/>
              <a:lightRig rig="threePt" dir="t"/>
            </a:scene3d>
            <a:sp3d/>
          </c:spPr>
          <c:dLbls>
            <c:txPr>
              <a:bodyPr/>
              <a:lstStyle/>
              <a:p>
                <a:pPr>
                  <a:defRPr lang="en-ZA" sz="1000" b="1">
                    <a:solidFill>
                      <a:schemeClr val="tx1"/>
                    </a:solidFill>
                  </a:defRPr>
                </a:pPr>
                <a:endParaRPr lang="en-US"/>
              </a:p>
            </c:txPr>
            <c:showVal val="1"/>
          </c:dLbls>
          <c:cat>
            <c:strRef>
              <c:f>Sheet1!$A$2:$A$3</c:f>
              <c:strCache>
                <c:ptCount val="2"/>
                <c:pt idx="0">
                  <c:v>Total 2009 (n=16)</c:v>
                </c:pt>
                <c:pt idx="1">
                  <c:v>Total 2010 (n=20)</c:v>
                </c:pt>
              </c:strCache>
            </c:strRef>
          </c:cat>
          <c:val>
            <c:numRef>
              <c:f>Sheet1!$B$2:$B$3</c:f>
              <c:numCache>
                <c:formatCode>0</c:formatCode>
                <c:ptCount val="2"/>
                <c:pt idx="0">
                  <c:v>25</c:v>
                </c:pt>
                <c:pt idx="1">
                  <c:v>55</c:v>
                </c:pt>
              </c:numCache>
            </c:numRef>
          </c:val>
        </c:ser>
        <c:ser>
          <c:idx val="1"/>
          <c:order val="1"/>
          <c:tx>
            <c:strRef>
              <c:f>Sheet1!$C$1</c:f>
              <c:strCache>
                <c:ptCount val="1"/>
                <c:pt idx="0">
                  <c:v>Internal Quality Assurance</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Sheet1!$A$2:$A$3</c:f>
              <c:strCache>
                <c:ptCount val="2"/>
                <c:pt idx="0">
                  <c:v>Total 2009 (n=16)</c:v>
                </c:pt>
                <c:pt idx="1">
                  <c:v>Total 2010 (n=20)</c:v>
                </c:pt>
              </c:strCache>
            </c:strRef>
          </c:cat>
          <c:val>
            <c:numRef>
              <c:f>Sheet1!$C$2:$C$3</c:f>
              <c:numCache>
                <c:formatCode>0</c:formatCode>
                <c:ptCount val="2"/>
                <c:pt idx="0">
                  <c:v>18.75</c:v>
                </c:pt>
                <c:pt idx="1">
                  <c:v>10</c:v>
                </c:pt>
              </c:numCache>
            </c:numRef>
          </c:val>
        </c:ser>
        <c:ser>
          <c:idx val="2"/>
          <c:order val="2"/>
          <c:tx>
            <c:strRef>
              <c:f>Sheet1!$D$1</c:f>
              <c:strCache>
                <c:ptCount val="1"/>
                <c:pt idx="0">
                  <c:v>Qualifications / Unit standards</c:v>
                </c:pt>
              </c:strCache>
            </c:strRef>
          </c:tx>
          <c:spPr>
            <a:solidFill>
              <a:srgbClr val="92D050"/>
            </a:solidFill>
            <a:ln>
              <a:solidFill>
                <a:schemeClr val="tx1"/>
              </a:solidFill>
            </a:ln>
          </c:spPr>
          <c:dLbls>
            <c:txPr>
              <a:bodyPr/>
              <a:lstStyle/>
              <a:p>
                <a:pPr>
                  <a:defRPr lang="en-ZA" sz="1000" b="1"/>
                </a:pPr>
                <a:endParaRPr lang="en-US"/>
              </a:p>
            </c:txPr>
            <c:showVal val="1"/>
          </c:dLbls>
          <c:cat>
            <c:strRef>
              <c:f>Sheet1!$A$2:$A$3</c:f>
              <c:strCache>
                <c:ptCount val="2"/>
                <c:pt idx="0">
                  <c:v>Total 2009 (n=16)</c:v>
                </c:pt>
                <c:pt idx="1">
                  <c:v>Total 2010 (n=20)</c:v>
                </c:pt>
              </c:strCache>
            </c:strRef>
          </c:cat>
          <c:val>
            <c:numRef>
              <c:f>Sheet1!$D$2:$D$3</c:f>
              <c:numCache>
                <c:formatCode>0</c:formatCode>
                <c:ptCount val="2"/>
                <c:pt idx="0">
                  <c:v>18.75</c:v>
                </c:pt>
                <c:pt idx="1">
                  <c:v>10</c:v>
                </c:pt>
              </c:numCache>
            </c:numRef>
          </c:val>
        </c:ser>
        <c:ser>
          <c:idx val="3"/>
          <c:order val="3"/>
          <c:tx>
            <c:strRef>
              <c:f>Sheet1!$E$1</c:f>
              <c:strCache>
                <c:ptCount val="1"/>
                <c:pt idx="0">
                  <c:v>Assessor &amp; Moderator</c:v>
                </c:pt>
              </c:strCache>
            </c:strRef>
          </c:tx>
          <c:spPr>
            <a:solidFill>
              <a:srgbClr val="FFFF00"/>
            </a:solidFill>
            <a:ln>
              <a:solidFill>
                <a:schemeClr val="tx1"/>
              </a:solidFill>
            </a:ln>
          </c:spPr>
          <c:dLbls>
            <c:txPr>
              <a:bodyPr/>
              <a:lstStyle/>
              <a:p>
                <a:pPr>
                  <a:defRPr lang="en-ZA" sz="1000" b="1"/>
                </a:pPr>
                <a:endParaRPr lang="en-US"/>
              </a:p>
            </c:txPr>
            <c:showVal val="1"/>
          </c:dLbls>
          <c:cat>
            <c:strRef>
              <c:f>Sheet1!$A$2:$A$3</c:f>
              <c:strCache>
                <c:ptCount val="2"/>
                <c:pt idx="0">
                  <c:v>Total 2009 (n=16)</c:v>
                </c:pt>
                <c:pt idx="1">
                  <c:v>Total 2010 (n=20)</c:v>
                </c:pt>
              </c:strCache>
            </c:strRef>
          </c:cat>
          <c:val>
            <c:numRef>
              <c:f>Sheet1!$E$2:$E$3</c:f>
              <c:numCache>
                <c:formatCode>General</c:formatCode>
                <c:ptCount val="2"/>
                <c:pt idx="0" formatCode="0">
                  <c:v>12.5</c:v>
                </c:pt>
              </c:numCache>
            </c:numRef>
          </c:val>
        </c:ser>
        <c:ser>
          <c:idx val="4"/>
          <c:order val="4"/>
          <c:tx>
            <c:strRef>
              <c:f>Sheet1!$F$1</c:f>
              <c:strCache>
                <c:ptCount val="1"/>
                <c:pt idx="0">
                  <c:v>Learner achievements and certification</c:v>
                </c:pt>
              </c:strCache>
            </c:strRef>
          </c:tx>
          <c:spPr>
            <a:solidFill>
              <a:srgbClr val="FFC000"/>
            </a:solidFill>
            <a:ln>
              <a:solidFill>
                <a:schemeClr val="tx1"/>
              </a:solidFill>
            </a:ln>
          </c:spPr>
          <c:dLbls>
            <c:txPr>
              <a:bodyPr/>
              <a:lstStyle/>
              <a:p>
                <a:pPr>
                  <a:defRPr lang="en-ZA" sz="1000" b="1"/>
                </a:pPr>
                <a:endParaRPr lang="en-US"/>
              </a:p>
            </c:txPr>
            <c:showVal val="1"/>
          </c:dLbls>
          <c:cat>
            <c:strRef>
              <c:f>Sheet1!$A$2:$A$3</c:f>
              <c:strCache>
                <c:ptCount val="2"/>
                <c:pt idx="0">
                  <c:v>Total 2009 (n=16)</c:v>
                </c:pt>
                <c:pt idx="1">
                  <c:v>Total 2010 (n=20)</c:v>
                </c:pt>
              </c:strCache>
            </c:strRef>
          </c:cat>
          <c:val>
            <c:numRef>
              <c:f>Sheet1!$F$2:$F$3</c:f>
              <c:numCache>
                <c:formatCode>0</c:formatCode>
                <c:ptCount val="2"/>
                <c:pt idx="0">
                  <c:v>12.5</c:v>
                </c:pt>
                <c:pt idx="1">
                  <c:v>5</c:v>
                </c:pt>
              </c:numCache>
            </c:numRef>
          </c:val>
        </c:ser>
        <c:ser>
          <c:idx val="5"/>
          <c:order val="5"/>
          <c:tx>
            <c:strRef>
              <c:f>Sheet1!$G$1</c:f>
              <c:strCache>
                <c:ptCount val="1"/>
                <c:pt idx="0">
                  <c:v>Skills Programme / Learning material evaluation</c:v>
                </c:pt>
              </c:strCache>
            </c:strRef>
          </c:tx>
          <c:spPr>
            <a:solidFill>
              <a:srgbClr val="FF0000"/>
            </a:solidFill>
            <a:ln>
              <a:solidFill>
                <a:schemeClr val="tx1"/>
              </a:solidFill>
            </a:ln>
          </c:spPr>
          <c:dLbls>
            <c:txPr>
              <a:bodyPr/>
              <a:lstStyle/>
              <a:p>
                <a:pPr>
                  <a:defRPr lang="en-ZA" sz="1000" b="1"/>
                </a:pPr>
                <a:endParaRPr lang="en-US"/>
              </a:p>
            </c:txPr>
            <c:showVal val="1"/>
          </c:dLbls>
          <c:cat>
            <c:strRef>
              <c:f>Sheet1!$A$2:$A$3</c:f>
              <c:strCache>
                <c:ptCount val="2"/>
                <c:pt idx="0">
                  <c:v>Total 2009 (n=16)</c:v>
                </c:pt>
                <c:pt idx="1">
                  <c:v>Total 2010 (n=20)</c:v>
                </c:pt>
              </c:strCache>
            </c:strRef>
          </c:cat>
          <c:val>
            <c:numRef>
              <c:f>Sheet1!$G$2:$G$3</c:f>
              <c:numCache>
                <c:formatCode>0</c:formatCode>
                <c:ptCount val="2"/>
                <c:pt idx="0">
                  <c:v>12.5</c:v>
                </c:pt>
                <c:pt idx="1">
                  <c:v>15</c:v>
                </c:pt>
              </c:numCache>
            </c:numRef>
          </c:val>
        </c:ser>
        <c:ser>
          <c:idx val="6"/>
          <c:order val="6"/>
          <c:tx>
            <c:strRef>
              <c:f>Sheet1!$H$1</c:f>
              <c:strCache>
                <c:ptCount val="1"/>
                <c:pt idx="0">
                  <c:v>Assessments</c:v>
                </c:pt>
              </c:strCache>
            </c:strRef>
          </c:tx>
          <c:spPr>
            <a:solidFill>
              <a:srgbClr val="10CF9B">
                <a:lumMod val="40000"/>
                <a:lumOff val="60000"/>
              </a:srgbClr>
            </a:solidFill>
            <a:ln>
              <a:solidFill>
                <a:sysClr val="windowText" lastClr="000000"/>
              </a:solidFill>
            </a:ln>
          </c:spPr>
          <c:cat>
            <c:strRef>
              <c:f>Sheet1!$A$2:$A$3</c:f>
              <c:strCache>
                <c:ptCount val="2"/>
                <c:pt idx="0">
                  <c:v>Total 2009 (n=16)</c:v>
                </c:pt>
                <c:pt idx="1">
                  <c:v>Total 2010 (n=20)</c:v>
                </c:pt>
              </c:strCache>
            </c:strRef>
          </c:cat>
          <c:val>
            <c:numRef>
              <c:f>Sheet1!$H$2:$H$3</c:f>
              <c:numCache>
                <c:formatCode>General</c:formatCode>
                <c:ptCount val="2"/>
              </c:numCache>
            </c:numRef>
          </c:val>
        </c:ser>
        <c:ser>
          <c:idx val="7"/>
          <c:order val="7"/>
          <c:tx>
            <c:strRef>
              <c:f>Sheet1!$I$1</c:f>
              <c:strCache>
                <c:ptCount val="1"/>
                <c:pt idx="0">
                  <c:v>External moderation</c:v>
                </c:pt>
              </c:strCache>
            </c:strRef>
          </c:tx>
          <c:spPr>
            <a:solidFill>
              <a:srgbClr val="0BD0D9"/>
            </a:solidFill>
            <a:ln>
              <a:solidFill>
                <a:sysClr val="windowText" lastClr="000000"/>
              </a:solidFill>
            </a:ln>
          </c:spPr>
          <c:cat>
            <c:strRef>
              <c:f>Sheet1!$A$2:$A$3</c:f>
              <c:strCache>
                <c:ptCount val="2"/>
                <c:pt idx="0">
                  <c:v>Total 2009 (n=16)</c:v>
                </c:pt>
                <c:pt idx="1">
                  <c:v>Total 2010 (n=20)</c:v>
                </c:pt>
              </c:strCache>
            </c:strRef>
          </c:cat>
          <c:val>
            <c:numRef>
              <c:f>Sheet1!$I$2:$I$3</c:f>
              <c:numCache>
                <c:formatCode>General</c:formatCode>
                <c:ptCount val="2"/>
              </c:numCache>
            </c:numRef>
          </c:val>
        </c:ser>
        <c:ser>
          <c:idx val="8"/>
          <c:order val="8"/>
          <c:tx>
            <c:strRef>
              <c:f>Sheet1!$J$1</c:f>
              <c:strCache>
                <c:ptCount val="1"/>
                <c:pt idx="0">
                  <c:v>Other*</c:v>
                </c:pt>
              </c:strCache>
            </c:strRef>
          </c:tx>
          <c:spPr>
            <a:solidFill>
              <a:srgbClr val="FF66FF"/>
            </a:solidFill>
            <a:ln>
              <a:solidFill>
                <a:srgbClr val="000000"/>
              </a:solidFill>
            </a:ln>
          </c:spPr>
          <c:dLbls>
            <c:txPr>
              <a:bodyPr/>
              <a:lstStyle/>
              <a:p>
                <a:pPr>
                  <a:defRPr sz="1000" b="1"/>
                </a:pPr>
                <a:endParaRPr lang="en-US"/>
              </a:p>
            </c:txPr>
            <c:showVal val="1"/>
          </c:dLbls>
          <c:cat>
            <c:strRef>
              <c:f>Sheet1!$A$2:$A$3</c:f>
              <c:strCache>
                <c:ptCount val="2"/>
                <c:pt idx="0">
                  <c:v>Total 2009 (n=16)</c:v>
                </c:pt>
                <c:pt idx="1">
                  <c:v>Total 2010 (n=20)</c:v>
                </c:pt>
              </c:strCache>
            </c:strRef>
          </c:cat>
          <c:val>
            <c:numRef>
              <c:f>Sheet1!$J$2:$J$3</c:f>
              <c:numCache>
                <c:formatCode>0</c:formatCode>
                <c:ptCount val="2"/>
                <c:pt idx="1">
                  <c:v>5</c:v>
                </c:pt>
              </c:numCache>
            </c:numRef>
          </c:val>
        </c:ser>
        <c:dLbls>
          <c:showVal val="1"/>
        </c:dLbls>
        <c:gapWidth val="75"/>
        <c:axId val="175555328"/>
        <c:axId val="175556864"/>
      </c:barChart>
      <c:catAx>
        <c:axId val="175555328"/>
        <c:scaling>
          <c:orientation val="minMax"/>
        </c:scaling>
        <c:axPos val="b"/>
        <c:majorTickMark val="none"/>
        <c:tickLblPos val="nextTo"/>
        <c:txPr>
          <a:bodyPr/>
          <a:lstStyle/>
          <a:p>
            <a:pPr>
              <a:defRPr lang="en-ZA" sz="1000" b="0"/>
            </a:pPr>
            <a:endParaRPr lang="en-US"/>
          </a:p>
        </c:txPr>
        <c:crossAx val="175556864"/>
        <c:crosses val="autoZero"/>
        <c:auto val="1"/>
        <c:lblAlgn val="ctr"/>
        <c:lblOffset val="100"/>
      </c:catAx>
      <c:valAx>
        <c:axId val="175556864"/>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75555328"/>
        <c:crosses val="autoZero"/>
        <c:crossBetween val="between"/>
      </c:valAx>
    </c:plotArea>
    <c:legend>
      <c:legendPos val="b"/>
      <c:layout>
        <c:manualLayout>
          <c:xMode val="edge"/>
          <c:yMode val="edge"/>
          <c:x val="0.59384146493301515"/>
          <c:y val="0.14476998075482747"/>
          <c:w val="0.39321253577188886"/>
          <c:h val="0.72408262881185248"/>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a:pPr>
            <a:r>
              <a:rPr lang="en-US" dirty="0" smtClean="0"/>
              <a:t>Beneficiaries (n=69)</a:t>
            </a:r>
            <a:endParaRPr lang="en-US" dirty="0"/>
          </a:p>
        </c:rich>
      </c:tx>
      <c:layout>
        <c:manualLayout>
          <c:xMode val="edge"/>
          <c:yMode val="edge"/>
          <c:x val="0.46935140077157783"/>
          <c:y val="1.9496395554362823E-2"/>
        </c:manualLayout>
      </c:layout>
    </c:title>
    <c:plotArea>
      <c:layout>
        <c:manualLayout>
          <c:layoutTarget val="inner"/>
          <c:xMode val="edge"/>
          <c:yMode val="edge"/>
          <c:x val="7.6791892632351116E-2"/>
          <c:y val="9.9709423381239268E-2"/>
          <c:w val="0.85911443018273881"/>
          <c:h val="0.56742488039163053"/>
        </c:manualLayout>
      </c:layout>
      <c:barChart>
        <c:barDir val="col"/>
        <c:grouping val="clustered"/>
        <c:ser>
          <c:idx val="0"/>
          <c:order val="0"/>
          <c:tx>
            <c:strRef>
              <c:f>Sheet1!$A$2</c:f>
              <c:strCache>
                <c:ptCount val="1"/>
                <c:pt idx="0">
                  <c:v>2010 Performance</c:v>
                </c:pt>
              </c:strCache>
            </c:strRef>
          </c:tx>
          <c:spPr>
            <a:solidFill>
              <a:srgbClr val="009DD9"/>
            </a:solidFill>
            <a:ln w="9525">
              <a:solidFill>
                <a:sysClr val="windowText" lastClr="000000"/>
              </a:solidFill>
            </a:ln>
            <a:effectLst>
              <a:outerShdw blurRad="40000" dist="23000" dir="5400000" rotWithShape="0">
                <a:srgbClr val="000000">
                  <a:alpha val="35000"/>
                </a:srgbClr>
              </a:outerShdw>
            </a:effectLst>
            <a:scene3d>
              <a:camera prst="orthographicFront"/>
              <a:lightRig rig="threePt" dir="t"/>
            </a:scene3d>
            <a:sp3d/>
          </c:spPr>
          <c:dLbls>
            <c:txPr>
              <a:bodyPr/>
              <a:lstStyle/>
              <a:p>
                <a:pPr>
                  <a:defRPr b="1"/>
                </a:pPr>
                <a:endParaRPr lang="en-US"/>
              </a:p>
            </c:txPr>
            <c:dLblPos val="ctr"/>
            <c:showVal val="1"/>
          </c:dLbls>
          <c:cat>
            <c:strRef>
              <c:f>Sheet1!$B$1:$J$1</c:f>
              <c:strCache>
                <c:ptCount val="9"/>
                <c:pt idx="0">
                  <c:v>Ability to contribute to your business</c:v>
                </c:pt>
                <c:pt idx="1">
                  <c:v>Industry knowledge</c:v>
                </c:pt>
                <c:pt idx="2">
                  <c:v>Reliability</c:v>
                </c:pt>
                <c:pt idx="3">
                  <c:v>Helpfulness</c:v>
                </c:pt>
                <c:pt idx="4">
                  <c:v>Understanding of your business / organisation / service offering</c:v>
                </c:pt>
                <c:pt idx="5">
                  <c:v>Overall service</c:v>
                </c:pt>
                <c:pt idx="6">
                  <c:v>Effectiveness</c:v>
                </c:pt>
                <c:pt idx="7">
                  <c:v>Speed of response</c:v>
                </c:pt>
                <c:pt idx="8">
                  <c:v>Timeliness</c:v>
                </c:pt>
              </c:strCache>
            </c:strRef>
          </c:cat>
          <c:val>
            <c:numRef>
              <c:f>Sheet1!$B$2:$J$2</c:f>
              <c:numCache>
                <c:formatCode>0.0</c:formatCode>
                <c:ptCount val="9"/>
                <c:pt idx="0">
                  <c:v>3.6</c:v>
                </c:pt>
                <c:pt idx="1">
                  <c:v>4.3076923076923084</c:v>
                </c:pt>
                <c:pt idx="2">
                  <c:v>4.0999999999999996</c:v>
                </c:pt>
                <c:pt idx="3">
                  <c:v>4.3</c:v>
                </c:pt>
                <c:pt idx="4">
                  <c:v>3.8666666666666667</c:v>
                </c:pt>
                <c:pt idx="5">
                  <c:v>4.1470588235294059</c:v>
                </c:pt>
                <c:pt idx="6">
                  <c:v>4.1323529411764675</c:v>
                </c:pt>
                <c:pt idx="7">
                  <c:v>3.9411764705882337</c:v>
                </c:pt>
                <c:pt idx="8">
                  <c:v>3.9411764705882337</c:v>
                </c:pt>
              </c:numCache>
            </c:numRef>
          </c:val>
        </c:ser>
        <c:dLbls>
          <c:showVal val="1"/>
        </c:dLbls>
        <c:gapWidth val="75"/>
        <c:overlap val="-25"/>
        <c:axId val="125186432"/>
        <c:axId val="125187968"/>
      </c:barChart>
      <c:lineChart>
        <c:grouping val="standard"/>
        <c:ser>
          <c:idx val="1"/>
          <c:order val="1"/>
          <c:tx>
            <c:strRef>
              <c:f>Sheet1!$A$3</c:f>
              <c:strCache>
                <c:ptCount val="1"/>
                <c:pt idx="0">
                  <c:v>2010 Importance</c:v>
                </c:pt>
              </c:strCache>
            </c:strRef>
          </c:tx>
          <c:spPr>
            <a:ln>
              <a:solidFill>
                <a:schemeClr val="tx1"/>
              </a:solidFill>
            </a:ln>
            <a:effectLst>
              <a:outerShdw blurRad="50800" dist="38100" dir="5400000" algn="t" rotWithShape="0">
                <a:prstClr val="black">
                  <a:alpha val="40000"/>
                </a:prstClr>
              </a:outerShdw>
            </a:effectLst>
          </c:spPr>
          <c:marker>
            <c:symbol val="none"/>
          </c:marker>
          <c:dLbls>
            <c:dLblPos val="t"/>
            <c:showVal val="1"/>
          </c:dLbls>
          <c:cat>
            <c:strRef>
              <c:f>Sheet1!$B$1:$J$1</c:f>
              <c:strCache>
                <c:ptCount val="9"/>
                <c:pt idx="0">
                  <c:v>Ability to contribute to your business</c:v>
                </c:pt>
                <c:pt idx="1">
                  <c:v>Industry knowledge</c:v>
                </c:pt>
                <c:pt idx="2">
                  <c:v>Reliability</c:v>
                </c:pt>
                <c:pt idx="3">
                  <c:v>Helpfulness</c:v>
                </c:pt>
                <c:pt idx="4">
                  <c:v>Understanding of your business / organisation / service offering</c:v>
                </c:pt>
                <c:pt idx="5">
                  <c:v>Overall service</c:v>
                </c:pt>
                <c:pt idx="6">
                  <c:v>Effectiveness</c:v>
                </c:pt>
                <c:pt idx="7">
                  <c:v>Speed of response</c:v>
                </c:pt>
                <c:pt idx="8">
                  <c:v>Timeliness</c:v>
                </c:pt>
              </c:strCache>
            </c:strRef>
          </c:cat>
          <c:val>
            <c:numRef>
              <c:f>Sheet1!$B$3:$J$3</c:f>
              <c:numCache>
                <c:formatCode>0.0</c:formatCode>
                <c:ptCount val="9"/>
                <c:pt idx="0">
                  <c:v>9.2666666666666728</c:v>
                </c:pt>
                <c:pt idx="1">
                  <c:v>9</c:v>
                </c:pt>
                <c:pt idx="2">
                  <c:v>8.8695652173913189</c:v>
                </c:pt>
                <c:pt idx="3">
                  <c:v>8.8550724637681224</c:v>
                </c:pt>
                <c:pt idx="4">
                  <c:v>8.8000000000000007</c:v>
                </c:pt>
                <c:pt idx="5">
                  <c:v>8.7826086956521685</c:v>
                </c:pt>
                <c:pt idx="6">
                  <c:v>8.7101449275362324</c:v>
                </c:pt>
                <c:pt idx="7">
                  <c:v>8.4782608695652204</c:v>
                </c:pt>
                <c:pt idx="8">
                  <c:v>8.405797101449286</c:v>
                </c:pt>
              </c:numCache>
            </c:numRef>
          </c:val>
        </c:ser>
        <c:marker val="1"/>
        <c:axId val="125196160"/>
        <c:axId val="125194240"/>
      </c:lineChart>
      <c:catAx>
        <c:axId val="125186432"/>
        <c:scaling>
          <c:orientation val="minMax"/>
        </c:scaling>
        <c:axPos val="b"/>
        <c:numFmt formatCode="General" sourceLinked="1"/>
        <c:majorTickMark val="none"/>
        <c:tickLblPos val="nextTo"/>
        <c:crossAx val="125187968"/>
        <c:crosses val="autoZero"/>
        <c:auto val="1"/>
        <c:lblAlgn val="ctr"/>
        <c:lblOffset val="100"/>
      </c:catAx>
      <c:valAx>
        <c:axId val="125187968"/>
        <c:scaling>
          <c:orientation val="minMax"/>
          <c:max val="5"/>
          <c:min val="2"/>
        </c:scaling>
        <c:axPos val="l"/>
        <c:majorGridlines/>
        <c:title>
          <c:tx>
            <c:rich>
              <a:bodyPr rot="-5400000" vert="horz"/>
              <a:lstStyle/>
              <a:p>
                <a:pPr>
                  <a:defRPr/>
                </a:pPr>
                <a:r>
                  <a:rPr lang="en-ZA" dirty="0" smtClean="0"/>
                  <a:t>Performance </a:t>
                </a:r>
                <a:endParaRPr lang="en-ZA" dirty="0"/>
              </a:p>
            </c:rich>
          </c:tx>
          <c:layout/>
        </c:title>
        <c:numFmt formatCode="0.0" sourceLinked="1"/>
        <c:majorTickMark val="none"/>
        <c:tickLblPos val="nextTo"/>
        <c:spPr>
          <a:ln w="9525">
            <a:noFill/>
          </a:ln>
        </c:spPr>
        <c:crossAx val="125186432"/>
        <c:crosses val="autoZero"/>
        <c:crossBetween val="between"/>
      </c:valAx>
      <c:valAx>
        <c:axId val="125194240"/>
        <c:scaling>
          <c:orientation val="minMax"/>
          <c:max val="9.5"/>
          <c:min val="0"/>
        </c:scaling>
        <c:axPos val="r"/>
        <c:title>
          <c:tx>
            <c:rich>
              <a:bodyPr rot="-5400000" vert="horz"/>
              <a:lstStyle/>
              <a:p>
                <a:pPr>
                  <a:defRPr/>
                </a:pPr>
                <a:r>
                  <a:rPr lang="en-ZA" dirty="0" smtClean="0"/>
                  <a:t>Importance</a:t>
                </a:r>
                <a:endParaRPr lang="en-ZA" dirty="0"/>
              </a:p>
            </c:rich>
          </c:tx>
          <c:layout/>
        </c:title>
        <c:numFmt formatCode="0" sourceLinked="0"/>
        <c:tickLblPos val="nextTo"/>
        <c:crossAx val="125196160"/>
        <c:crosses val="max"/>
        <c:crossBetween val="between"/>
      </c:valAx>
      <c:catAx>
        <c:axId val="125196160"/>
        <c:scaling>
          <c:orientation val="minMax"/>
        </c:scaling>
        <c:delete val="1"/>
        <c:axPos val="b"/>
        <c:tickLblPos val="none"/>
        <c:crossAx val="125194240"/>
        <c:crosses val="autoZero"/>
        <c:auto val="1"/>
        <c:lblAlgn val="ctr"/>
        <c:lblOffset val="100"/>
      </c:catAx>
    </c:plotArea>
    <c:legend>
      <c:legendPos val="b"/>
      <c:layout>
        <c:manualLayout>
          <c:xMode val="edge"/>
          <c:yMode val="edge"/>
          <c:x val="0.57291760555650262"/>
          <c:y val="0.76769995650605305"/>
          <c:w val="0.38542770094622425"/>
          <c:h val="0.18235140337402095"/>
        </c:manualLayout>
      </c:layout>
    </c:legend>
    <c:plotVisOnly val="1"/>
    <c:dispBlanksAs val="gap"/>
  </c:chart>
  <c:spPr>
    <a:ln>
      <a:noFill/>
    </a:ln>
  </c:spPr>
  <c:txPr>
    <a:bodyPr/>
    <a:lstStyle/>
    <a:p>
      <a:pPr>
        <a:defRPr sz="1000"/>
      </a:pPr>
      <a:endParaRPr lang="en-US"/>
    </a:p>
  </c:txPr>
  <c:externalData r:id="rId2"/>
</c:chartSpace>
</file>

<file path=ppt/charts/chart120.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In Your Opinion, Which Are The 3 Most Important Elements Of The ETQA Services? </a:t>
            </a:r>
          </a:p>
        </c:rich>
      </c:tx>
      <c:layout>
        <c:manualLayout>
          <c:xMode val="edge"/>
          <c:yMode val="edge"/>
          <c:x val="0.17276751858489209"/>
          <c:y val="4.3888285916949432E-2"/>
        </c:manualLayout>
      </c:layout>
    </c:title>
    <c:plotArea>
      <c:layout>
        <c:manualLayout>
          <c:layoutTarget val="inner"/>
          <c:xMode val="edge"/>
          <c:yMode val="edge"/>
          <c:x val="5.1509735633238816E-2"/>
          <c:y val="0.12569949492791399"/>
          <c:w val="0.92236478555522516"/>
          <c:h val="0.4289591754762293"/>
        </c:manualLayout>
      </c:layout>
      <c:barChart>
        <c:barDir val="col"/>
        <c:grouping val="clustered"/>
        <c:ser>
          <c:idx val="0"/>
          <c:order val="0"/>
          <c:tx>
            <c:strRef>
              <c:f>Sheet1!$B$1</c:f>
              <c:strCache>
                <c:ptCount val="1"/>
                <c:pt idx="0">
                  <c:v>Rank 1</c:v>
                </c:pt>
              </c:strCache>
            </c:strRef>
          </c:tx>
          <c:spPr>
            <a:solidFill>
              <a:srgbClr val="0070C0"/>
            </a:solidFill>
            <a:ln w="12700">
              <a:solidFill>
                <a:schemeClr val="tx1"/>
              </a:solidFill>
            </a:ln>
            <a:effectLst/>
            <a:scene3d>
              <a:camera prst="orthographicFront"/>
              <a:lightRig rig="threePt" dir="t"/>
            </a:scene3d>
            <a:sp3d/>
          </c:spPr>
          <c:dLbls>
            <c:txPr>
              <a:bodyPr/>
              <a:lstStyle/>
              <a:p>
                <a:pPr>
                  <a:defRPr lang="en-ZA" sz="1000" b="1">
                    <a:solidFill>
                      <a:schemeClr val="tx1"/>
                    </a:solidFill>
                  </a:defRPr>
                </a:pPr>
                <a:endParaRPr lang="en-US"/>
              </a:p>
            </c:txPr>
            <c:showVal val="1"/>
          </c:dLbls>
          <c:cat>
            <c:strRef>
              <c:f>Sheet1!$A$2:$A$10</c:f>
              <c:strCache>
                <c:ptCount val="9"/>
                <c:pt idx="0">
                  <c:v>Accreditation</c:v>
                </c:pt>
                <c:pt idx="1">
                  <c:v>Internal Quality Assurance</c:v>
                </c:pt>
                <c:pt idx="2">
                  <c:v>Qualifications / Unit standards</c:v>
                </c:pt>
                <c:pt idx="3">
                  <c:v>Assessor &amp; Moderator</c:v>
                </c:pt>
                <c:pt idx="4">
                  <c:v>Learner achievements and certification</c:v>
                </c:pt>
                <c:pt idx="5">
                  <c:v>Skills Programme / Learning material evaluation</c:v>
                </c:pt>
                <c:pt idx="6">
                  <c:v>Assessments</c:v>
                </c:pt>
                <c:pt idx="7">
                  <c:v>External moderation</c:v>
                </c:pt>
                <c:pt idx="8">
                  <c:v>Other*</c:v>
                </c:pt>
              </c:strCache>
            </c:strRef>
          </c:cat>
          <c:val>
            <c:numRef>
              <c:f>Sheet1!$B$2:$B$10</c:f>
              <c:numCache>
                <c:formatCode>0</c:formatCode>
                <c:ptCount val="9"/>
                <c:pt idx="0">
                  <c:v>55</c:v>
                </c:pt>
                <c:pt idx="1">
                  <c:v>10</c:v>
                </c:pt>
                <c:pt idx="2">
                  <c:v>10</c:v>
                </c:pt>
                <c:pt idx="4">
                  <c:v>5</c:v>
                </c:pt>
                <c:pt idx="5">
                  <c:v>15</c:v>
                </c:pt>
                <c:pt idx="8">
                  <c:v>5</c:v>
                </c:pt>
              </c:numCache>
            </c:numRef>
          </c:val>
        </c:ser>
        <c:ser>
          <c:idx val="1"/>
          <c:order val="1"/>
          <c:tx>
            <c:strRef>
              <c:f>Sheet1!$C$1</c:f>
              <c:strCache>
                <c:ptCount val="1"/>
                <c:pt idx="0">
                  <c:v>Rank 2</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Sheet1!$A$2:$A$10</c:f>
              <c:strCache>
                <c:ptCount val="9"/>
                <c:pt idx="0">
                  <c:v>Accreditation</c:v>
                </c:pt>
                <c:pt idx="1">
                  <c:v>Internal Quality Assurance</c:v>
                </c:pt>
                <c:pt idx="2">
                  <c:v>Qualifications / Unit standards</c:v>
                </c:pt>
                <c:pt idx="3">
                  <c:v>Assessor &amp; Moderator</c:v>
                </c:pt>
                <c:pt idx="4">
                  <c:v>Learner achievements and certification</c:v>
                </c:pt>
                <c:pt idx="5">
                  <c:v>Skills Programme / Learning material evaluation</c:v>
                </c:pt>
                <c:pt idx="6">
                  <c:v>Assessments</c:v>
                </c:pt>
                <c:pt idx="7">
                  <c:v>External moderation</c:v>
                </c:pt>
                <c:pt idx="8">
                  <c:v>Other*</c:v>
                </c:pt>
              </c:strCache>
            </c:strRef>
          </c:cat>
          <c:val>
            <c:numRef>
              <c:f>Sheet1!$C$2:$C$10</c:f>
              <c:numCache>
                <c:formatCode>0</c:formatCode>
                <c:ptCount val="9"/>
                <c:pt idx="0">
                  <c:v>20</c:v>
                </c:pt>
                <c:pt idx="1">
                  <c:v>10</c:v>
                </c:pt>
                <c:pt idx="2">
                  <c:v>30</c:v>
                </c:pt>
                <c:pt idx="3">
                  <c:v>5</c:v>
                </c:pt>
                <c:pt idx="4">
                  <c:v>10</c:v>
                </c:pt>
                <c:pt idx="5">
                  <c:v>25</c:v>
                </c:pt>
              </c:numCache>
            </c:numRef>
          </c:val>
        </c:ser>
        <c:ser>
          <c:idx val="2"/>
          <c:order val="2"/>
          <c:tx>
            <c:strRef>
              <c:f>Sheet1!$D$1</c:f>
              <c:strCache>
                <c:ptCount val="1"/>
                <c:pt idx="0">
                  <c:v>Rank 3</c:v>
                </c:pt>
              </c:strCache>
            </c:strRef>
          </c:tx>
          <c:spPr>
            <a:solidFill>
              <a:srgbClr val="92D050"/>
            </a:solidFill>
            <a:ln>
              <a:solidFill>
                <a:schemeClr val="tx1"/>
              </a:solidFill>
            </a:ln>
          </c:spPr>
          <c:dLbls>
            <c:txPr>
              <a:bodyPr/>
              <a:lstStyle/>
              <a:p>
                <a:pPr>
                  <a:defRPr lang="en-ZA" sz="1000" b="1"/>
                </a:pPr>
                <a:endParaRPr lang="en-US"/>
              </a:p>
            </c:txPr>
            <c:showVal val="1"/>
          </c:dLbls>
          <c:cat>
            <c:strRef>
              <c:f>Sheet1!$A$2:$A$10</c:f>
              <c:strCache>
                <c:ptCount val="9"/>
                <c:pt idx="0">
                  <c:v>Accreditation</c:v>
                </c:pt>
                <c:pt idx="1">
                  <c:v>Internal Quality Assurance</c:v>
                </c:pt>
                <c:pt idx="2">
                  <c:v>Qualifications / Unit standards</c:v>
                </c:pt>
                <c:pt idx="3">
                  <c:v>Assessor &amp; Moderator</c:v>
                </c:pt>
                <c:pt idx="4">
                  <c:v>Learner achievements and certification</c:v>
                </c:pt>
                <c:pt idx="5">
                  <c:v>Skills Programme / Learning material evaluation</c:v>
                </c:pt>
                <c:pt idx="6">
                  <c:v>Assessments</c:v>
                </c:pt>
                <c:pt idx="7">
                  <c:v>External moderation</c:v>
                </c:pt>
                <c:pt idx="8">
                  <c:v>Other*</c:v>
                </c:pt>
              </c:strCache>
            </c:strRef>
          </c:cat>
          <c:val>
            <c:numRef>
              <c:f>Sheet1!$D$2:$D$10</c:f>
              <c:numCache>
                <c:formatCode>0</c:formatCode>
                <c:ptCount val="9"/>
                <c:pt idx="0">
                  <c:v>15</c:v>
                </c:pt>
                <c:pt idx="1">
                  <c:v>15</c:v>
                </c:pt>
                <c:pt idx="2">
                  <c:v>20</c:v>
                </c:pt>
                <c:pt idx="3">
                  <c:v>25</c:v>
                </c:pt>
                <c:pt idx="4">
                  <c:v>10</c:v>
                </c:pt>
                <c:pt idx="5">
                  <c:v>10</c:v>
                </c:pt>
                <c:pt idx="6">
                  <c:v>5</c:v>
                </c:pt>
              </c:numCache>
            </c:numRef>
          </c:val>
        </c:ser>
        <c:dLbls>
          <c:showVal val="1"/>
        </c:dLbls>
        <c:gapWidth val="75"/>
        <c:axId val="175649920"/>
        <c:axId val="175651456"/>
      </c:barChart>
      <c:catAx>
        <c:axId val="175649920"/>
        <c:scaling>
          <c:orientation val="minMax"/>
        </c:scaling>
        <c:axPos val="b"/>
        <c:majorTickMark val="none"/>
        <c:tickLblPos val="nextTo"/>
        <c:txPr>
          <a:bodyPr rot="2280000" vert="horz"/>
          <a:lstStyle/>
          <a:p>
            <a:pPr>
              <a:defRPr lang="en-ZA" sz="1000" b="0"/>
            </a:pPr>
            <a:endParaRPr lang="en-US"/>
          </a:p>
        </c:txPr>
        <c:crossAx val="175651456"/>
        <c:crosses val="autoZero"/>
        <c:auto val="1"/>
        <c:lblAlgn val="ctr"/>
        <c:lblOffset val="100"/>
      </c:catAx>
      <c:valAx>
        <c:axId val="175651456"/>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75649920"/>
        <c:crosses val="autoZero"/>
        <c:crossBetween val="between"/>
      </c:valAx>
    </c:plotArea>
    <c:legend>
      <c:legendPos val="b"/>
      <c:layout>
        <c:manualLayout>
          <c:xMode val="edge"/>
          <c:yMode val="edge"/>
          <c:x val="0.38018010076175152"/>
          <c:y val="0.90757373112389261"/>
          <c:w val="0.23043780159692506"/>
          <c:h val="4.6298915505114786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21.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Average Rating Of Attributes Using A Scale Where 1 = Poor And 5 = Excellent</a:t>
            </a:r>
          </a:p>
        </c:rich>
      </c:tx>
      <c:layout>
        <c:manualLayout>
          <c:xMode val="edge"/>
          <c:yMode val="edge"/>
          <c:x val="0.20268568402633891"/>
          <c:y val="7.5236220472440982E-2"/>
        </c:manualLayout>
      </c:layout>
    </c:title>
    <c:plotArea>
      <c:layout>
        <c:manualLayout>
          <c:layoutTarget val="inner"/>
          <c:xMode val="edge"/>
          <c:yMode val="edge"/>
          <c:x val="8.0756393282701747E-2"/>
          <c:y val="0.17182692307692321"/>
          <c:w val="0.86053115071142428"/>
          <c:h val="0.4510383570474743"/>
        </c:manualLayout>
      </c:layout>
      <c:barChart>
        <c:barDir val="col"/>
        <c:grouping val="clustered"/>
        <c:ser>
          <c:idx val="0"/>
          <c:order val="0"/>
          <c:tx>
            <c:strRef>
              <c:f>Sheet1!$A$2</c:f>
              <c:strCache>
                <c:ptCount val="1"/>
                <c:pt idx="0">
                  <c:v>Total 2009 (n=16)</c:v>
                </c:pt>
              </c:strCache>
            </c:strRef>
          </c:tx>
          <c:spPr>
            <a:solidFill>
              <a:srgbClr val="92D05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Sheet1!$B$1:$J$1</c:f>
              <c:strCache>
                <c:ptCount val="9"/>
                <c:pt idx="0">
                  <c:v>Overall service received from BANKSETA ETQA</c:v>
                </c:pt>
                <c:pt idx="1">
                  <c:v>BANKSETA ETQA’s Industry knowledge</c:v>
                </c:pt>
                <c:pt idx="2">
                  <c:v>BANKSETA ETQA’s Helpfulness</c:v>
                </c:pt>
                <c:pt idx="3">
                  <c:v>BANKSETA ETQA’s Reliability</c:v>
                </c:pt>
                <c:pt idx="4">
                  <c:v>BANKSETA ETQA’s Effectiveness</c:v>
                </c:pt>
                <c:pt idx="5">
                  <c:v>BANKSETA ETQA’s Ability to contribute to your business</c:v>
                </c:pt>
                <c:pt idx="6">
                  <c:v>BANKSETA ETQA’s Understanding of your business / organisation</c:v>
                </c:pt>
                <c:pt idx="7">
                  <c:v>BANKSETA ETQA’s Speed of response</c:v>
                </c:pt>
                <c:pt idx="8">
                  <c:v>BANKSETA ETQA’s Timeliness</c:v>
                </c:pt>
              </c:strCache>
            </c:strRef>
          </c:cat>
          <c:val>
            <c:numRef>
              <c:f>Sheet1!$B$2:$J$2</c:f>
              <c:numCache>
                <c:formatCode>0.0</c:formatCode>
                <c:ptCount val="9"/>
                <c:pt idx="0">
                  <c:v>3.5</c:v>
                </c:pt>
                <c:pt idx="1">
                  <c:v>4.1249999999999787</c:v>
                </c:pt>
                <c:pt idx="2">
                  <c:v>4</c:v>
                </c:pt>
                <c:pt idx="3">
                  <c:v>3.5333333333333332</c:v>
                </c:pt>
                <c:pt idx="4">
                  <c:v>3.5</c:v>
                </c:pt>
                <c:pt idx="5">
                  <c:v>3.2666666666666666</c:v>
                </c:pt>
                <c:pt idx="6">
                  <c:v>3.2666666666666666</c:v>
                </c:pt>
                <c:pt idx="7">
                  <c:v>3.25</c:v>
                </c:pt>
                <c:pt idx="8">
                  <c:v>3.125</c:v>
                </c:pt>
              </c:numCache>
            </c:numRef>
          </c:val>
        </c:ser>
        <c:ser>
          <c:idx val="1"/>
          <c:order val="1"/>
          <c:tx>
            <c:strRef>
              <c:f>Sheet1!$A$3</c:f>
              <c:strCache>
                <c:ptCount val="1"/>
                <c:pt idx="0">
                  <c:v>Total 2010 (n=20)</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Sheet1!$B$1:$J$1</c:f>
              <c:strCache>
                <c:ptCount val="9"/>
                <c:pt idx="0">
                  <c:v>Overall service received from BANKSETA ETQA</c:v>
                </c:pt>
                <c:pt idx="1">
                  <c:v>BANKSETA ETQA’s Industry knowledge</c:v>
                </c:pt>
                <c:pt idx="2">
                  <c:v>BANKSETA ETQA’s Helpfulness</c:v>
                </c:pt>
                <c:pt idx="3">
                  <c:v>BANKSETA ETQA’s Reliability</c:v>
                </c:pt>
                <c:pt idx="4">
                  <c:v>BANKSETA ETQA’s Effectiveness</c:v>
                </c:pt>
                <c:pt idx="5">
                  <c:v>BANKSETA ETQA’s Ability to contribute to your business</c:v>
                </c:pt>
                <c:pt idx="6">
                  <c:v>BANKSETA ETQA’s Understanding of your business / organisation</c:v>
                </c:pt>
                <c:pt idx="7">
                  <c:v>BANKSETA ETQA’s Speed of response</c:v>
                </c:pt>
                <c:pt idx="8">
                  <c:v>BANKSETA ETQA’s Timeliness</c:v>
                </c:pt>
              </c:strCache>
            </c:strRef>
          </c:cat>
          <c:val>
            <c:numRef>
              <c:f>Sheet1!$B$3:$J$3</c:f>
              <c:numCache>
                <c:formatCode>0.0</c:formatCode>
                <c:ptCount val="9"/>
                <c:pt idx="0">
                  <c:v>4.0999999999999996</c:v>
                </c:pt>
                <c:pt idx="1">
                  <c:v>4</c:v>
                </c:pt>
                <c:pt idx="2">
                  <c:v>4.2</c:v>
                </c:pt>
                <c:pt idx="3">
                  <c:v>4.0999999999999996</c:v>
                </c:pt>
                <c:pt idx="4">
                  <c:v>4.0999999999999996</c:v>
                </c:pt>
                <c:pt idx="5">
                  <c:v>3.6</c:v>
                </c:pt>
                <c:pt idx="6">
                  <c:v>3.8</c:v>
                </c:pt>
                <c:pt idx="7">
                  <c:v>3.8</c:v>
                </c:pt>
                <c:pt idx="8">
                  <c:v>3.9</c:v>
                </c:pt>
              </c:numCache>
            </c:numRef>
          </c:val>
        </c:ser>
        <c:dLbls>
          <c:showVal val="1"/>
        </c:dLbls>
        <c:gapWidth val="90"/>
        <c:overlap val="-1"/>
        <c:axId val="175677824"/>
        <c:axId val="175679360"/>
      </c:barChart>
      <c:catAx>
        <c:axId val="175677824"/>
        <c:scaling>
          <c:orientation val="minMax"/>
        </c:scaling>
        <c:axPos val="b"/>
        <c:majorTickMark val="none"/>
        <c:tickLblPos val="nextTo"/>
        <c:txPr>
          <a:bodyPr/>
          <a:lstStyle/>
          <a:p>
            <a:pPr>
              <a:defRPr lang="en-ZA" sz="1000" b="0"/>
            </a:pPr>
            <a:endParaRPr lang="en-US"/>
          </a:p>
        </c:txPr>
        <c:crossAx val="175679360"/>
        <c:crosses val="autoZero"/>
        <c:auto val="1"/>
        <c:lblAlgn val="ctr"/>
        <c:lblOffset val="100"/>
      </c:catAx>
      <c:valAx>
        <c:axId val="175679360"/>
        <c:scaling>
          <c:orientation val="minMax"/>
          <c:max val="5"/>
        </c:scaling>
        <c:axPos val="l"/>
        <c:majorGridlines/>
        <c:numFmt formatCode="0.0" sourceLinked="1"/>
        <c:majorTickMark val="none"/>
        <c:tickLblPos val="nextTo"/>
        <c:spPr>
          <a:ln w="9525">
            <a:noFill/>
          </a:ln>
        </c:spPr>
        <c:txPr>
          <a:bodyPr/>
          <a:lstStyle/>
          <a:p>
            <a:pPr>
              <a:defRPr lang="en-ZA" sz="1000" b="1"/>
            </a:pPr>
            <a:endParaRPr lang="en-US"/>
          </a:p>
        </c:txPr>
        <c:crossAx val="175677824"/>
        <c:crosses val="autoZero"/>
        <c:crossBetween val="between"/>
        <c:majorUnit val="1"/>
      </c:valAx>
    </c:plotArea>
    <c:legend>
      <c:legendPos val="b"/>
      <c:layout>
        <c:manualLayout>
          <c:xMode val="edge"/>
          <c:yMode val="edge"/>
          <c:x val="0.31578947368421262"/>
          <c:y val="0.90553782750840361"/>
          <c:w val="0.40508299949348575"/>
          <c:h val="6.0161624533775569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22.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To What Do You Believe Discretionary Grants Should Be Allocated?</a:t>
            </a:r>
            <a:endParaRPr lang="en-US" sz="1100" b="1" i="0" kern="1200" baseline="0" dirty="0" smtClean="0">
              <a:solidFill>
                <a:srgbClr val="000000"/>
              </a:solidFill>
            </a:endParaRPr>
          </a:p>
        </c:rich>
      </c:tx>
      <c:layout>
        <c:manualLayout>
          <c:xMode val="edge"/>
          <c:yMode val="edge"/>
          <c:x val="0.2380709822776578"/>
          <c:y val="5.7692307692307723E-2"/>
        </c:manualLayout>
      </c:layout>
    </c:title>
    <c:plotArea>
      <c:layout>
        <c:manualLayout>
          <c:layoutTarget val="inner"/>
          <c:xMode val="edge"/>
          <c:yMode val="edge"/>
          <c:x val="8.0756393282701747E-2"/>
          <c:y val="0.17182692307692321"/>
          <c:w val="0.84873179569369783"/>
          <c:h val="0.52121391076113988"/>
        </c:manualLayout>
      </c:layout>
      <c:barChart>
        <c:barDir val="col"/>
        <c:grouping val="clustered"/>
        <c:ser>
          <c:idx val="0"/>
          <c:order val="0"/>
          <c:tx>
            <c:strRef>
              <c:f>Sheet1!$B$1</c:f>
              <c:strCache>
                <c:ptCount val="1"/>
                <c:pt idx="0">
                  <c:v>Learnerships</c:v>
                </c:pt>
              </c:strCache>
            </c:strRef>
          </c:tx>
          <c:spPr>
            <a:solidFill>
              <a:srgbClr val="0070C0"/>
            </a:solidFill>
            <a:ln w="12700">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Sheet1!$A$2:$A$7</c:f>
              <c:strCache>
                <c:ptCount val="6"/>
                <c:pt idx="0">
                  <c:v>Total 2007 (n=17)</c:v>
                </c:pt>
                <c:pt idx="1">
                  <c:v>Total 2008 (n=14)</c:v>
                </c:pt>
                <c:pt idx="2">
                  <c:v>Total 2009 (n=12)</c:v>
                </c:pt>
                <c:pt idx="3">
                  <c:v>Total 2010 (n=21)</c:v>
                </c:pt>
                <c:pt idx="4">
                  <c:v>Committees (n=16)*</c:v>
                </c:pt>
                <c:pt idx="5">
                  <c:v>Project Steering Committees (n=5)</c:v>
                </c:pt>
              </c:strCache>
            </c:strRef>
          </c:cat>
          <c:val>
            <c:numRef>
              <c:f>Sheet1!$B$2:$B$7</c:f>
              <c:numCache>
                <c:formatCode>0</c:formatCode>
                <c:ptCount val="6"/>
                <c:pt idx="0">
                  <c:v>82</c:v>
                </c:pt>
                <c:pt idx="1">
                  <c:v>57.142857142857139</c:v>
                </c:pt>
                <c:pt idx="2">
                  <c:v>83.333333333333258</c:v>
                </c:pt>
                <c:pt idx="3">
                  <c:v>81</c:v>
                </c:pt>
                <c:pt idx="4">
                  <c:v>88</c:v>
                </c:pt>
                <c:pt idx="5">
                  <c:v>60</c:v>
                </c:pt>
              </c:numCache>
            </c:numRef>
          </c:val>
        </c:ser>
        <c:ser>
          <c:idx val="1"/>
          <c:order val="1"/>
          <c:tx>
            <c:strRef>
              <c:f>Sheet1!$C$1</c:f>
              <c:strCache>
                <c:ptCount val="1"/>
                <c:pt idx="0">
                  <c:v>Training for designated groups</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Sheet1!$A$2:$A$7</c:f>
              <c:strCache>
                <c:ptCount val="6"/>
                <c:pt idx="0">
                  <c:v>Total 2007 (n=17)</c:v>
                </c:pt>
                <c:pt idx="1">
                  <c:v>Total 2008 (n=14)</c:v>
                </c:pt>
                <c:pt idx="2">
                  <c:v>Total 2009 (n=12)</c:v>
                </c:pt>
                <c:pt idx="3">
                  <c:v>Total 2010 (n=21)</c:v>
                </c:pt>
                <c:pt idx="4">
                  <c:v>Committees (n=16)*</c:v>
                </c:pt>
                <c:pt idx="5">
                  <c:v>Project Steering Committees (n=5)</c:v>
                </c:pt>
              </c:strCache>
            </c:strRef>
          </c:cat>
          <c:val>
            <c:numRef>
              <c:f>Sheet1!$C$2:$C$7</c:f>
              <c:numCache>
                <c:formatCode>0</c:formatCode>
                <c:ptCount val="6"/>
                <c:pt idx="0">
                  <c:v>82</c:v>
                </c:pt>
                <c:pt idx="1">
                  <c:v>57.142857142857139</c:v>
                </c:pt>
                <c:pt idx="2">
                  <c:v>75</c:v>
                </c:pt>
                <c:pt idx="3">
                  <c:v>71</c:v>
                </c:pt>
                <c:pt idx="4">
                  <c:v>75</c:v>
                </c:pt>
                <c:pt idx="5">
                  <c:v>60</c:v>
                </c:pt>
              </c:numCache>
            </c:numRef>
          </c:val>
        </c:ser>
        <c:ser>
          <c:idx val="2"/>
          <c:order val="2"/>
          <c:tx>
            <c:strRef>
              <c:f>Sheet1!$D$1</c:f>
              <c:strCache>
                <c:ptCount val="1"/>
                <c:pt idx="0">
                  <c:v>Management and Leadership Training</c:v>
                </c:pt>
              </c:strCache>
            </c:strRef>
          </c:tx>
          <c:spPr>
            <a:solidFill>
              <a:srgbClr val="92D050"/>
            </a:solidFill>
            <a:ln>
              <a:solidFill>
                <a:schemeClr val="tx1"/>
              </a:solidFill>
            </a:ln>
          </c:spPr>
          <c:dLbls>
            <c:txPr>
              <a:bodyPr/>
              <a:lstStyle/>
              <a:p>
                <a:pPr>
                  <a:defRPr lang="en-ZA" sz="1000" b="1"/>
                </a:pPr>
                <a:endParaRPr lang="en-US"/>
              </a:p>
            </c:txPr>
            <c:showVal val="1"/>
          </c:dLbls>
          <c:cat>
            <c:strRef>
              <c:f>Sheet1!$A$2:$A$7</c:f>
              <c:strCache>
                <c:ptCount val="6"/>
                <c:pt idx="0">
                  <c:v>Total 2007 (n=17)</c:v>
                </c:pt>
                <c:pt idx="1">
                  <c:v>Total 2008 (n=14)</c:v>
                </c:pt>
                <c:pt idx="2">
                  <c:v>Total 2009 (n=12)</c:v>
                </c:pt>
                <c:pt idx="3">
                  <c:v>Total 2010 (n=21)</c:v>
                </c:pt>
                <c:pt idx="4">
                  <c:v>Committees (n=16)*</c:v>
                </c:pt>
                <c:pt idx="5">
                  <c:v>Project Steering Committees (n=5)</c:v>
                </c:pt>
              </c:strCache>
            </c:strRef>
          </c:cat>
          <c:val>
            <c:numRef>
              <c:f>Sheet1!$D$2:$D$7</c:f>
              <c:numCache>
                <c:formatCode>0</c:formatCode>
                <c:ptCount val="6"/>
                <c:pt idx="0">
                  <c:v>71</c:v>
                </c:pt>
                <c:pt idx="1">
                  <c:v>42.857142857142492</c:v>
                </c:pt>
                <c:pt idx="2">
                  <c:v>75</c:v>
                </c:pt>
                <c:pt idx="3">
                  <c:v>86</c:v>
                </c:pt>
                <c:pt idx="4" formatCode="General">
                  <c:v>81</c:v>
                </c:pt>
                <c:pt idx="5" formatCode="General">
                  <c:v>100</c:v>
                </c:pt>
              </c:numCache>
            </c:numRef>
          </c:val>
        </c:ser>
        <c:ser>
          <c:idx val="3"/>
          <c:order val="3"/>
          <c:tx>
            <c:strRef>
              <c:f>Sheet1!$E$1</c:f>
              <c:strCache>
                <c:ptCount val="1"/>
                <c:pt idx="0">
                  <c:v>SME Development</c:v>
                </c:pt>
              </c:strCache>
            </c:strRef>
          </c:tx>
          <c:spPr>
            <a:solidFill>
              <a:srgbClr val="FFFF00"/>
            </a:solidFill>
            <a:ln>
              <a:solidFill>
                <a:schemeClr val="tx1"/>
              </a:solidFill>
            </a:ln>
          </c:spPr>
          <c:dLbls>
            <c:txPr>
              <a:bodyPr/>
              <a:lstStyle/>
              <a:p>
                <a:pPr>
                  <a:defRPr lang="en-ZA" sz="1000" b="1"/>
                </a:pPr>
                <a:endParaRPr lang="en-US"/>
              </a:p>
            </c:txPr>
            <c:showVal val="1"/>
          </c:dLbls>
          <c:cat>
            <c:strRef>
              <c:f>Sheet1!$A$2:$A$7</c:f>
              <c:strCache>
                <c:ptCount val="6"/>
                <c:pt idx="0">
                  <c:v>Total 2007 (n=17)</c:v>
                </c:pt>
                <c:pt idx="1">
                  <c:v>Total 2008 (n=14)</c:v>
                </c:pt>
                <c:pt idx="2">
                  <c:v>Total 2009 (n=12)</c:v>
                </c:pt>
                <c:pt idx="3">
                  <c:v>Total 2010 (n=21)</c:v>
                </c:pt>
                <c:pt idx="4">
                  <c:v>Committees (n=16)*</c:v>
                </c:pt>
                <c:pt idx="5">
                  <c:v>Project Steering Committees (n=5)</c:v>
                </c:pt>
              </c:strCache>
            </c:strRef>
          </c:cat>
          <c:val>
            <c:numRef>
              <c:f>Sheet1!$E$2:$E$7</c:f>
              <c:numCache>
                <c:formatCode>0</c:formatCode>
                <c:ptCount val="6"/>
                <c:pt idx="0">
                  <c:v>24</c:v>
                </c:pt>
                <c:pt idx="1">
                  <c:v>14.285714285714286</c:v>
                </c:pt>
                <c:pt idx="2">
                  <c:v>66.666666666666671</c:v>
                </c:pt>
                <c:pt idx="3">
                  <c:v>57</c:v>
                </c:pt>
                <c:pt idx="4">
                  <c:v>69</c:v>
                </c:pt>
                <c:pt idx="5">
                  <c:v>20</c:v>
                </c:pt>
              </c:numCache>
            </c:numRef>
          </c:val>
        </c:ser>
        <c:ser>
          <c:idx val="4"/>
          <c:order val="4"/>
          <c:tx>
            <c:strRef>
              <c:f>Sheet1!$F$1</c:f>
              <c:strCache>
                <c:ptCount val="1"/>
                <c:pt idx="0">
                  <c:v>Generic Sector Training</c:v>
                </c:pt>
              </c:strCache>
            </c:strRef>
          </c:tx>
          <c:spPr>
            <a:solidFill>
              <a:srgbClr val="FFC000"/>
            </a:solidFill>
            <a:ln>
              <a:solidFill>
                <a:schemeClr val="tx1"/>
              </a:solidFill>
            </a:ln>
          </c:spPr>
          <c:dLbls>
            <c:txPr>
              <a:bodyPr/>
              <a:lstStyle/>
              <a:p>
                <a:pPr>
                  <a:defRPr lang="en-ZA" sz="1000" b="1"/>
                </a:pPr>
                <a:endParaRPr lang="en-US"/>
              </a:p>
            </c:txPr>
            <c:showVal val="1"/>
          </c:dLbls>
          <c:cat>
            <c:strRef>
              <c:f>Sheet1!$A$2:$A$7</c:f>
              <c:strCache>
                <c:ptCount val="6"/>
                <c:pt idx="0">
                  <c:v>Total 2007 (n=17)</c:v>
                </c:pt>
                <c:pt idx="1">
                  <c:v>Total 2008 (n=14)</c:v>
                </c:pt>
                <c:pt idx="2">
                  <c:v>Total 2009 (n=12)</c:v>
                </c:pt>
                <c:pt idx="3">
                  <c:v>Total 2010 (n=21)</c:v>
                </c:pt>
                <c:pt idx="4">
                  <c:v>Committees (n=16)*</c:v>
                </c:pt>
                <c:pt idx="5">
                  <c:v>Project Steering Committees (n=5)</c:v>
                </c:pt>
              </c:strCache>
            </c:strRef>
          </c:cat>
          <c:val>
            <c:numRef>
              <c:f>Sheet1!$F$2:$F$7</c:f>
              <c:numCache>
                <c:formatCode>0</c:formatCode>
                <c:ptCount val="6"/>
                <c:pt idx="0">
                  <c:v>41</c:v>
                </c:pt>
                <c:pt idx="1">
                  <c:v>57.142857142857139</c:v>
                </c:pt>
                <c:pt idx="2">
                  <c:v>58.333333333333336</c:v>
                </c:pt>
                <c:pt idx="3">
                  <c:v>62</c:v>
                </c:pt>
                <c:pt idx="4">
                  <c:v>63</c:v>
                </c:pt>
                <c:pt idx="5">
                  <c:v>60</c:v>
                </c:pt>
              </c:numCache>
            </c:numRef>
          </c:val>
        </c:ser>
        <c:ser>
          <c:idx val="5"/>
          <c:order val="5"/>
          <c:tx>
            <c:strRef>
              <c:f>Sheet1!$G$1</c:f>
              <c:strCache>
                <c:ptCount val="1"/>
                <c:pt idx="0">
                  <c:v>Research</c:v>
                </c:pt>
              </c:strCache>
            </c:strRef>
          </c:tx>
          <c:spPr>
            <a:solidFill>
              <a:srgbClr val="FF0000"/>
            </a:solidFill>
            <a:ln>
              <a:solidFill>
                <a:schemeClr val="tx1"/>
              </a:solidFill>
            </a:ln>
          </c:spPr>
          <c:dLbls>
            <c:txPr>
              <a:bodyPr/>
              <a:lstStyle/>
              <a:p>
                <a:pPr>
                  <a:defRPr lang="en-ZA" sz="1000" b="1"/>
                </a:pPr>
                <a:endParaRPr lang="en-US"/>
              </a:p>
            </c:txPr>
            <c:showVal val="1"/>
          </c:dLbls>
          <c:cat>
            <c:strRef>
              <c:f>Sheet1!$A$2:$A$7</c:f>
              <c:strCache>
                <c:ptCount val="6"/>
                <c:pt idx="0">
                  <c:v>Total 2007 (n=17)</c:v>
                </c:pt>
                <c:pt idx="1">
                  <c:v>Total 2008 (n=14)</c:v>
                </c:pt>
                <c:pt idx="2">
                  <c:v>Total 2009 (n=12)</c:v>
                </c:pt>
                <c:pt idx="3">
                  <c:v>Total 2010 (n=21)</c:v>
                </c:pt>
                <c:pt idx="4">
                  <c:v>Committees (n=16)*</c:v>
                </c:pt>
                <c:pt idx="5">
                  <c:v>Project Steering Committees (n=5)</c:v>
                </c:pt>
              </c:strCache>
            </c:strRef>
          </c:cat>
          <c:val>
            <c:numRef>
              <c:f>Sheet1!$G$2:$G$7</c:f>
              <c:numCache>
                <c:formatCode>0</c:formatCode>
                <c:ptCount val="6"/>
                <c:pt idx="0">
                  <c:v>53</c:v>
                </c:pt>
                <c:pt idx="1">
                  <c:v>57.142857142857139</c:v>
                </c:pt>
                <c:pt idx="2">
                  <c:v>50</c:v>
                </c:pt>
                <c:pt idx="3">
                  <c:v>57</c:v>
                </c:pt>
                <c:pt idx="4">
                  <c:v>75</c:v>
                </c:pt>
              </c:numCache>
            </c:numRef>
          </c:val>
        </c:ser>
        <c:ser>
          <c:idx val="6"/>
          <c:order val="6"/>
          <c:tx>
            <c:strRef>
              <c:f>Sheet1!$H$1</c:f>
              <c:strCache>
                <c:ptCount val="1"/>
                <c:pt idx="0">
                  <c:v>Promoting the NQF</c:v>
                </c:pt>
              </c:strCache>
            </c:strRef>
          </c:tx>
          <c:spPr>
            <a:solidFill>
              <a:srgbClr val="C00000"/>
            </a:solidFill>
            <a:ln>
              <a:solidFill>
                <a:schemeClr val="tx1"/>
              </a:solidFill>
            </a:ln>
          </c:spPr>
          <c:dLbls>
            <c:txPr>
              <a:bodyPr/>
              <a:lstStyle/>
              <a:p>
                <a:pPr>
                  <a:defRPr lang="en-ZA" sz="1000" b="1"/>
                </a:pPr>
                <a:endParaRPr lang="en-US"/>
              </a:p>
            </c:txPr>
            <c:showVal val="1"/>
          </c:dLbls>
          <c:cat>
            <c:strRef>
              <c:f>Sheet1!$A$2:$A$7</c:f>
              <c:strCache>
                <c:ptCount val="6"/>
                <c:pt idx="0">
                  <c:v>Total 2007 (n=17)</c:v>
                </c:pt>
                <c:pt idx="1">
                  <c:v>Total 2008 (n=14)</c:v>
                </c:pt>
                <c:pt idx="2">
                  <c:v>Total 2009 (n=12)</c:v>
                </c:pt>
                <c:pt idx="3">
                  <c:v>Total 2010 (n=21)</c:v>
                </c:pt>
                <c:pt idx="4">
                  <c:v>Committees (n=16)*</c:v>
                </c:pt>
                <c:pt idx="5">
                  <c:v>Project Steering Committees (n=5)</c:v>
                </c:pt>
              </c:strCache>
            </c:strRef>
          </c:cat>
          <c:val>
            <c:numRef>
              <c:f>Sheet1!$H$2:$H$7</c:f>
              <c:numCache>
                <c:formatCode>0</c:formatCode>
                <c:ptCount val="6"/>
                <c:pt idx="0">
                  <c:v>24</c:v>
                </c:pt>
                <c:pt idx="1">
                  <c:v>42.857142857142492</c:v>
                </c:pt>
                <c:pt idx="2">
                  <c:v>33.333333333333336</c:v>
                </c:pt>
                <c:pt idx="3">
                  <c:v>33</c:v>
                </c:pt>
                <c:pt idx="4">
                  <c:v>38</c:v>
                </c:pt>
                <c:pt idx="5">
                  <c:v>20</c:v>
                </c:pt>
              </c:numCache>
            </c:numRef>
          </c:val>
        </c:ser>
        <c:ser>
          <c:idx val="7"/>
          <c:order val="7"/>
          <c:tx>
            <c:strRef>
              <c:f>Sheet1!$I$1</c:f>
              <c:strCache>
                <c:ptCount val="1"/>
                <c:pt idx="0">
                  <c:v>Other</c:v>
                </c:pt>
              </c:strCache>
            </c:strRef>
          </c:tx>
          <c:spPr>
            <a:solidFill>
              <a:schemeClr val="bg1">
                <a:lumMod val="85000"/>
              </a:schemeClr>
            </a:solidFill>
            <a:ln>
              <a:solidFill>
                <a:schemeClr val="tx1"/>
              </a:solidFill>
            </a:ln>
          </c:spPr>
          <c:dLbls>
            <c:txPr>
              <a:bodyPr/>
              <a:lstStyle/>
              <a:p>
                <a:pPr>
                  <a:defRPr lang="en-ZA" sz="1000" b="1"/>
                </a:pPr>
                <a:endParaRPr lang="en-US"/>
              </a:p>
            </c:txPr>
            <c:showVal val="1"/>
          </c:dLbls>
          <c:cat>
            <c:strRef>
              <c:f>Sheet1!$A$2:$A$7</c:f>
              <c:strCache>
                <c:ptCount val="6"/>
                <c:pt idx="0">
                  <c:v>Total 2007 (n=17)</c:v>
                </c:pt>
                <c:pt idx="1">
                  <c:v>Total 2008 (n=14)</c:v>
                </c:pt>
                <c:pt idx="2">
                  <c:v>Total 2009 (n=12)</c:v>
                </c:pt>
                <c:pt idx="3">
                  <c:v>Total 2010 (n=21)</c:v>
                </c:pt>
                <c:pt idx="4">
                  <c:v>Committees (n=16)*</c:v>
                </c:pt>
                <c:pt idx="5">
                  <c:v>Project Steering Committees (n=5)</c:v>
                </c:pt>
              </c:strCache>
            </c:strRef>
          </c:cat>
          <c:val>
            <c:numRef>
              <c:f>Sheet1!$I$2:$I$7</c:f>
              <c:numCache>
                <c:formatCode>General</c:formatCode>
                <c:ptCount val="6"/>
                <c:pt idx="2" formatCode="0">
                  <c:v>8.3333333333333357</c:v>
                </c:pt>
                <c:pt idx="3" formatCode="0">
                  <c:v>10</c:v>
                </c:pt>
                <c:pt idx="4" formatCode="0">
                  <c:v>6</c:v>
                </c:pt>
                <c:pt idx="5" formatCode="0">
                  <c:v>20</c:v>
                </c:pt>
              </c:numCache>
            </c:numRef>
          </c:val>
        </c:ser>
        <c:dLbls>
          <c:showVal val="1"/>
        </c:dLbls>
        <c:gapWidth val="75"/>
        <c:axId val="175881216"/>
        <c:axId val="175768320"/>
      </c:barChart>
      <c:catAx>
        <c:axId val="175881216"/>
        <c:scaling>
          <c:orientation val="minMax"/>
        </c:scaling>
        <c:axPos val="b"/>
        <c:majorTickMark val="none"/>
        <c:tickLblPos val="nextTo"/>
        <c:txPr>
          <a:bodyPr/>
          <a:lstStyle/>
          <a:p>
            <a:pPr>
              <a:defRPr lang="en-ZA" sz="1000" b="0"/>
            </a:pPr>
            <a:endParaRPr lang="en-US"/>
          </a:p>
        </c:txPr>
        <c:crossAx val="175768320"/>
        <c:crosses val="autoZero"/>
        <c:auto val="1"/>
        <c:lblAlgn val="ctr"/>
        <c:lblOffset val="100"/>
      </c:catAx>
      <c:valAx>
        <c:axId val="175768320"/>
        <c:scaling>
          <c:orientation val="minMax"/>
          <c:max val="100"/>
        </c:scaling>
        <c:axPos val="l"/>
        <c:majorGridlines/>
        <c:numFmt formatCode="0" sourceLinked="1"/>
        <c:majorTickMark val="none"/>
        <c:tickLblPos val="nextTo"/>
        <c:spPr>
          <a:ln w="9525">
            <a:noFill/>
          </a:ln>
        </c:spPr>
        <c:txPr>
          <a:bodyPr/>
          <a:lstStyle/>
          <a:p>
            <a:pPr>
              <a:defRPr lang="en-ZA" sz="1000" b="1"/>
            </a:pPr>
            <a:endParaRPr lang="en-US"/>
          </a:p>
        </c:txPr>
        <c:crossAx val="175881216"/>
        <c:crosses val="autoZero"/>
        <c:crossBetween val="between"/>
      </c:valAx>
    </c:plotArea>
    <c:legend>
      <c:legendPos val="b"/>
      <c:layout>
        <c:manualLayout>
          <c:xMode val="edge"/>
          <c:yMode val="edge"/>
          <c:x val="5.1023273639467626E-2"/>
          <c:y val="0.81835108846688365"/>
          <c:w val="0.90456112233758401"/>
          <c:h val="0.16238459163192839"/>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23.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I Was A Participant In One Of The Following Programmes</a:t>
            </a:r>
            <a:endParaRPr lang="en-US" sz="1100" b="1" i="0" kern="1200" baseline="0" dirty="0" smtClean="0">
              <a:solidFill>
                <a:srgbClr val="000000"/>
              </a:solidFill>
            </a:endParaRPr>
          </a:p>
        </c:rich>
      </c:tx>
      <c:layout>
        <c:manualLayout>
          <c:xMode val="edge"/>
          <c:yMode val="edge"/>
          <c:x val="0.18533792855407791"/>
          <c:y val="8.4008150297002565E-2"/>
        </c:manualLayout>
      </c:layout>
    </c:title>
    <c:plotArea>
      <c:layout>
        <c:manualLayout>
          <c:layoutTarget val="inner"/>
          <c:xMode val="edge"/>
          <c:yMode val="edge"/>
          <c:x val="8.4114241543783524E-2"/>
          <c:y val="0.21568655891697747"/>
          <c:w val="0.86053115071142428"/>
          <c:h val="0.42179859096560407"/>
        </c:manualLayout>
      </c:layout>
      <c:barChart>
        <c:barDir val="col"/>
        <c:grouping val="clustered"/>
        <c:ser>
          <c:idx val="0"/>
          <c:order val="0"/>
          <c:tx>
            <c:strRef>
              <c:f>Sheet1!$B$1</c:f>
              <c:strCache>
                <c:ptCount val="1"/>
                <c:pt idx="0">
                  <c:v>CMD </c:v>
                </c:pt>
              </c:strCache>
            </c:strRef>
          </c:tx>
          <c:spPr>
            <a:solidFill>
              <a:srgbClr val="0070C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c:f>
              <c:strCache>
                <c:ptCount val="1"/>
                <c:pt idx="0">
                  <c:v>Total 2010 (n=30)</c:v>
                </c:pt>
              </c:strCache>
            </c:strRef>
          </c:cat>
          <c:val>
            <c:numRef>
              <c:f>Sheet1!$B$2</c:f>
              <c:numCache>
                <c:formatCode>0</c:formatCode>
                <c:ptCount val="1"/>
                <c:pt idx="0">
                  <c:v>10</c:v>
                </c:pt>
              </c:numCache>
            </c:numRef>
          </c:val>
        </c:ser>
        <c:ser>
          <c:idx val="1"/>
          <c:order val="1"/>
          <c:tx>
            <c:strRef>
              <c:f>Sheet1!$C$1</c:f>
              <c:strCache>
                <c:ptCount val="1"/>
                <c:pt idx="0">
                  <c:v>IEDP </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Sheet1!$A$2</c:f>
              <c:strCache>
                <c:ptCount val="1"/>
                <c:pt idx="0">
                  <c:v>Total 2010 (n=30)</c:v>
                </c:pt>
              </c:strCache>
            </c:strRef>
          </c:cat>
          <c:val>
            <c:numRef>
              <c:f>Sheet1!$C$2</c:f>
              <c:numCache>
                <c:formatCode>General</c:formatCode>
                <c:ptCount val="1"/>
              </c:numCache>
            </c:numRef>
          </c:val>
        </c:ser>
        <c:ser>
          <c:idx val="2"/>
          <c:order val="2"/>
          <c:tx>
            <c:strRef>
              <c:f>Sheet1!$D$1</c:f>
              <c:strCache>
                <c:ptCount val="1"/>
                <c:pt idx="0">
                  <c:v>Learnerships </c:v>
                </c:pt>
              </c:strCache>
            </c:strRef>
          </c:tx>
          <c:spPr>
            <a:solidFill>
              <a:srgbClr val="92D050"/>
            </a:solidFill>
            <a:ln>
              <a:solidFill>
                <a:schemeClr val="tx1"/>
              </a:solidFill>
            </a:ln>
          </c:spPr>
          <c:dLbls>
            <c:txPr>
              <a:bodyPr/>
              <a:lstStyle/>
              <a:p>
                <a:pPr>
                  <a:defRPr lang="en-ZA" sz="1000" b="1"/>
                </a:pPr>
                <a:endParaRPr lang="en-US"/>
              </a:p>
            </c:txPr>
            <c:showVal val="1"/>
          </c:dLbls>
          <c:cat>
            <c:strRef>
              <c:f>Sheet1!$A$2</c:f>
              <c:strCache>
                <c:ptCount val="1"/>
                <c:pt idx="0">
                  <c:v>Total 2010 (n=30)</c:v>
                </c:pt>
              </c:strCache>
            </c:strRef>
          </c:cat>
          <c:val>
            <c:numRef>
              <c:f>Sheet1!$D$2</c:f>
              <c:numCache>
                <c:formatCode>0</c:formatCode>
                <c:ptCount val="1"/>
                <c:pt idx="0">
                  <c:v>27</c:v>
                </c:pt>
              </c:numCache>
            </c:numRef>
          </c:val>
        </c:ser>
        <c:ser>
          <c:idx val="3"/>
          <c:order val="3"/>
          <c:tx>
            <c:strRef>
              <c:f>Sheet1!$E$1</c:f>
              <c:strCache>
                <c:ptCount val="1"/>
                <c:pt idx="0">
                  <c:v>PhD, Masters &amp; Executive programme beneficiaries </c:v>
                </c:pt>
              </c:strCache>
            </c:strRef>
          </c:tx>
          <c:spPr>
            <a:solidFill>
              <a:srgbClr val="FFFF00"/>
            </a:solidFill>
            <a:ln>
              <a:solidFill>
                <a:schemeClr val="tx1"/>
              </a:solidFill>
            </a:ln>
          </c:spPr>
          <c:dLbls>
            <c:txPr>
              <a:bodyPr/>
              <a:lstStyle/>
              <a:p>
                <a:pPr>
                  <a:defRPr lang="en-ZA" sz="1000" b="1"/>
                </a:pPr>
                <a:endParaRPr lang="en-US"/>
              </a:p>
            </c:txPr>
            <c:showVal val="1"/>
          </c:dLbls>
          <c:cat>
            <c:strRef>
              <c:f>Sheet1!$A$2</c:f>
              <c:strCache>
                <c:ptCount val="1"/>
                <c:pt idx="0">
                  <c:v>Total 2010 (n=30)</c:v>
                </c:pt>
              </c:strCache>
            </c:strRef>
          </c:cat>
          <c:val>
            <c:numRef>
              <c:f>Sheet1!$E$2</c:f>
              <c:numCache>
                <c:formatCode>0</c:formatCode>
                <c:ptCount val="1"/>
                <c:pt idx="0">
                  <c:v>10</c:v>
                </c:pt>
              </c:numCache>
            </c:numRef>
          </c:val>
        </c:ser>
        <c:ser>
          <c:idx val="4"/>
          <c:order val="4"/>
          <c:tx>
            <c:strRef>
              <c:f>Sheet1!$F$1</c:f>
              <c:strCache>
                <c:ptCount val="1"/>
                <c:pt idx="0">
                  <c:v>Various skills programmes </c:v>
                </c:pt>
              </c:strCache>
            </c:strRef>
          </c:tx>
          <c:spPr>
            <a:solidFill>
              <a:srgbClr val="FFC000"/>
            </a:solidFill>
            <a:ln>
              <a:solidFill>
                <a:schemeClr val="tx1"/>
              </a:solidFill>
            </a:ln>
          </c:spPr>
          <c:dLbls>
            <c:txPr>
              <a:bodyPr/>
              <a:lstStyle/>
              <a:p>
                <a:pPr>
                  <a:defRPr lang="en-ZA" sz="1000" b="1"/>
                </a:pPr>
                <a:endParaRPr lang="en-US"/>
              </a:p>
            </c:txPr>
            <c:showVal val="1"/>
          </c:dLbls>
          <c:cat>
            <c:strRef>
              <c:f>Sheet1!$A$2</c:f>
              <c:strCache>
                <c:ptCount val="1"/>
                <c:pt idx="0">
                  <c:v>Total 2010 (n=30)</c:v>
                </c:pt>
              </c:strCache>
            </c:strRef>
          </c:cat>
          <c:val>
            <c:numRef>
              <c:f>Sheet1!$F$2</c:f>
              <c:numCache>
                <c:formatCode>0</c:formatCode>
                <c:ptCount val="1"/>
                <c:pt idx="0">
                  <c:v>53</c:v>
                </c:pt>
              </c:numCache>
            </c:numRef>
          </c:val>
        </c:ser>
        <c:dLbls>
          <c:showVal val="1"/>
        </c:dLbls>
        <c:gapWidth val="90"/>
        <c:overlap val="-1"/>
        <c:axId val="176240896"/>
        <c:axId val="176254976"/>
      </c:barChart>
      <c:catAx>
        <c:axId val="176240896"/>
        <c:scaling>
          <c:orientation val="minMax"/>
        </c:scaling>
        <c:axPos val="b"/>
        <c:majorTickMark val="none"/>
        <c:tickLblPos val="nextTo"/>
        <c:txPr>
          <a:bodyPr/>
          <a:lstStyle/>
          <a:p>
            <a:pPr>
              <a:defRPr lang="en-ZA" sz="1000" b="0"/>
            </a:pPr>
            <a:endParaRPr lang="en-US"/>
          </a:p>
        </c:txPr>
        <c:crossAx val="176254976"/>
        <c:crosses val="autoZero"/>
        <c:auto val="1"/>
        <c:lblAlgn val="ctr"/>
        <c:lblOffset val="100"/>
      </c:catAx>
      <c:valAx>
        <c:axId val="176254976"/>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76240896"/>
        <c:crosses val="autoZero"/>
        <c:crossBetween val="between"/>
      </c:valAx>
    </c:plotArea>
    <c:legend>
      <c:legendPos val="b"/>
      <c:layout>
        <c:manualLayout>
          <c:xMode val="edge"/>
          <c:yMode val="edge"/>
          <c:x val="6.6704217422169684E-2"/>
          <c:y val="0.71547934797623958"/>
          <c:w val="0.8978814030079515"/>
          <c:h val="0.229752267808629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24.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dirty="0" smtClean="0"/>
              <a:t>Were You Aware That The BANKSETA Sponsored Your Programme? </a:t>
            </a:r>
            <a:endParaRPr lang="en-ZA" sz="1100" dirty="0" smtClean="0"/>
          </a:p>
        </c:rich>
      </c:tx>
      <c:layout>
        <c:manualLayout>
          <c:xMode val="edge"/>
          <c:yMode val="edge"/>
          <c:x val="0.17636989455265759"/>
          <c:y val="6.9388267256067532E-2"/>
        </c:manualLayout>
      </c:layout>
    </c:title>
    <c:plotArea>
      <c:layout>
        <c:manualLayout>
          <c:layoutTarget val="inner"/>
          <c:xMode val="edge"/>
          <c:yMode val="edge"/>
          <c:x val="7.6427913616061161E-2"/>
          <c:y val="0.20983860570060325"/>
          <c:w val="0.86053115071142428"/>
          <c:h val="0.43641847400653888"/>
        </c:manualLayout>
      </c:layout>
      <c:barChart>
        <c:barDir val="col"/>
        <c:grouping val="stacked"/>
        <c:ser>
          <c:idx val="0"/>
          <c:order val="0"/>
          <c:tx>
            <c:strRef>
              <c:f>Sheet1!$B$1</c:f>
              <c:strCache>
                <c:ptCount val="1"/>
                <c:pt idx="0">
                  <c:v>Yes</c:v>
                </c:pt>
              </c:strCache>
            </c:strRef>
          </c:tx>
          <c:spPr>
            <a:solidFill>
              <a:srgbClr val="0070C0"/>
            </a:solidFill>
            <a:ln w="9525">
              <a:solidFill>
                <a:schemeClr val="tx1"/>
              </a:solidFill>
            </a:ln>
            <a:effectLst/>
            <a:scene3d>
              <a:camera prst="orthographicFront"/>
              <a:lightRig rig="threePt" dir="t"/>
            </a:scene3d>
            <a:sp3d/>
          </c:spPr>
          <c:dPt>
            <c:idx val="0"/>
            <c:spPr>
              <a:solidFill>
                <a:srgbClr val="00B0F0"/>
              </a:solidFill>
              <a:ln w="9525">
                <a:solidFill>
                  <a:schemeClr val="tx1"/>
                </a:solidFill>
              </a:ln>
              <a:effectLst/>
              <a:scene3d>
                <a:camera prst="orthographicFront"/>
                <a:lightRig rig="threePt" dir="t"/>
              </a:scene3d>
              <a:sp3d/>
            </c:spPr>
          </c:dPt>
          <c:dLbls>
            <c:txPr>
              <a:bodyPr/>
              <a:lstStyle/>
              <a:p>
                <a:pPr>
                  <a:defRPr lang="en-ZA" sz="1000" b="1"/>
                </a:pPr>
                <a:endParaRPr lang="en-US"/>
              </a:p>
            </c:txPr>
            <c:showVal val="1"/>
          </c:dLbls>
          <c:cat>
            <c:strRef>
              <c:f>Sheet1!$A$2</c:f>
              <c:strCache>
                <c:ptCount val="1"/>
                <c:pt idx="0">
                  <c:v>Total 2010 (n=30)</c:v>
                </c:pt>
              </c:strCache>
            </c:strRef>
          </c:cat>
          <c:val>
            <c:numRef>
              <c:f>Sheet1!$B$2</c:f>
              <c:numCache>
                <c:formatCode>0</c:formatCode>
                <c:ptCount val="1"/>
                <c:pt idx="0">
                  <c:v>83</c:v>
                </c:pt>
              </c:numCache>
            </c:numRef>
          </c:val>
        </c:ser>
        <c:ser>
          <c:idx val="1"/>
          <c:order val="1"/>
          <c:tx>
            <c:strRef>
              <c:f>Sheet1!$C$1</c:f>
              <c:strCache>
                <c:ptCount val="1"/>
                <c:pt idx="0">
                  <c:v>No</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Sheet1!$A$2</c:f>
              <c:strCache>
                <c:ptCount val="1"/>
                <c:pt idx="0">
                  <c:v>Total 2010 (n=30)</c:v>
                </c:pt>
              </c:strCache>
            </c:strRef>
          </c:cat>
          <c:val>
            <c:numRef>
              <c:f>Sheet1!$C$2</c:f>
              <c:numCache>
                <c:formatCode>0</c:formatCode>
                <c:ptCount val="1"/>
                <c:pt idx="0">
                  <c:v>17</c:v>
                </c:pt>
              </c:numCache>
            </c:numRef>
          </c:val>
        </c:ser>
        <c:gapWidth val="90"/>
        <c:overlap val="100"/>
        <c:axId val="176438272"/>
        <c:axId val="176440064"/>
      </c:barChart>
      <c:catAx>
        <c:axId val="176438272"/>
        <c:scaling>
          <c:orientation val="minMax"/>
        </c:scaling>
        <c:axPos val="b"/>
        <c:majorTickMark val="none"/>
        <c:tickLblPos val="nextTo"/>
        <c:txPr>
          <a:bodyPr/>
          <a:lstStyle/>
          <a:p>
            <a:pPr>
              <a:defRPr lang="en-ZA" sz="1000" b="0"/>
            </a:pPr>
            <a:endParaRPr lang="en-US"/>
          </a:p>
        </c:txPr>
        <c:crossAx val="176440064"/>
        <c:crosses val="autoZero"/>
        <c:auto val="1"/>
        <c:lblAlgn val="ctr"/>
        <c:lblOffset val="100"/>
      </c:catAx>
      <c:valAx>
        <c:axId val="176440064"/>
        <c:scaling>
          <c:orientation val="minMax"/>
          <c:max val="100"/>
        </c:scaling>
        <c:axPos val="l"/>
        <c:majorGridlines/>
        <c:numFmt formatCode="0" sourceLinked="1"/>
        <c:majorTickMark val="none"/>
        <c:tickLblPos val="nextTo"/>
        <c:spPr>
          <a:ln w="9525">
            <a:noFill/>
          </a:ln>
        </c:spPr>
        <c:txPr>
          <a:bodyPr/>
          <a:lstStyle/>
          <a:p>
            <a:pPr>
              <a:defRPr lang="en-ZA" sz="1000" b="1"/>
            </a:pPr>
            <a:endParaRPr lang="en-US"/>
          </a:p>
        </c:txPr>
        <c:crossAx val="176438272"/>
        <c:crosses val="autoZero"/>
        <c:crossBetween val="between"/>
      </c:valAx>
    </c:plotArea>
    <c:legend>
      <c:legendPos val="b"/>
      <c:layout>
        <c:manualLayout>
          <c:xMode val="edge"/>
          <c:yMode val="edge"/>
          <c:x val="0.44097630025235401"/>
          <c:y val="0.78051687617995058"/>
          <c:w val="0.19363423905280391"/>
          <c:h val="4.9892480545195926E-2"/>
        </c:manualLayout>
      </c:layout>
      <c:spPr>
        <a:ln>
          <a:solidFill>
            <a:schemeClr val="tx1"/>
          </a:solidFill>
        </a:ln>
      </c:spPr>
      <c:txPr>
        <a:bodyPr/>
        <a:lstStyle/>
        <a:p>
          <a:pPr>
            <a:defRPr lang="en-ZA" sz="1000" b="0"/>
          </a:pPr>
          <a:endParaRPr lang="en-US"/>
        </a:p>
      </c:txPr>
    </c:legend>
    <c:plotVisOnly val="1"/>
    <c:dispBlanksAs val="gap"/>
  </c:chart>
  <c:spPr>
    <a:ln>
      <a:noFill/>
    </a:ln>
  </c:spPr>
  <c:txPr>
    <a:bodyPr/>
    <a:lstStyle/>
    <a:p>
      <a:pPr>
        <a:defRPr sz="1800"/>
      </a:pPr>
      <a:endParaRPr lang="en-US"/>
    </a:p>
  </c:txPr>
  <c:externalData r:id="rId2"/>
</c:chartSpace>
</file>

<file path=ppt/charts/chart125.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How Satisfied Are You With The Executive Development Programme You Are Currently Participating In Or Participated In, In The Past?</a:t>
            </a:r>
          </a:p>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Scale:  1 = Not at all satisfied, 10 = Extremely satisfied</a:t>
            </a:r>
          </a:p>
        </c:rich>
      </c:tx>
      <c:layout>
        <c:manualLayout>
          <c:xMode val="edge"/>
          <c:yMode val="edge"/>
          <c:x val="0.12155180823636"/>
          <c:y val="6.4102564102564239E-3"/>
        </c:manualLayout>
      </c:layout>
    </c:title>
    <c:plotArea>
      <c:layout>
        <c:manualLayout>
          <c:layoutTarget val="inner"/>
          <c:xMode val="edge"/>
          <c:yMode val="edge"/>
          <c:x val="8.0756393282701747E-2"/>
          <c:y val="0.18785256410256421"/>
          <c:w val="0.84873179569369817"/>
          <c:h val="0.61736775691500101"/>
        </c:manualLayout>
      </c:layout>
      <c:barChart>
        <c:barDir val="col"/>
        <c:grouping val="clustered"/>
        <c:ser>
          <c:idx val="0"/>
          <c:order val="0"/>
          <c:tx>
            <c:strRef>
              <c:f>Sheet1!$B$1</c:f>
              <c:strCache>
                <c:ptCount val="1"/>
                <c:pt idx="0">
                  <c:v>Column2</c:v>
                </c:pt>
              </c:strCache>
            </c:strRef>
          </c:tx>
          <c:spPr>
            <a:solidFill>
              <a:srgbClr val="0070C0"/>
            </a:solidFill>
            <a:ln w="12700">
              <a:solidFill>
                <a:schemeClr val="tx1"/>
              </a:solidFill>
            </a:ln>
            <a:effectLst/>
            <a:scene3d>
              <a:camera prst="orthographicFront"/>
              <a:lightRig rig="threePt" dir="t"/>
            </a:scene3d>
            <a:sp3d/>
          </c:spPr>
          <c:dPt>
            <c:idx val="3"/>
            <c:spPr>
              <a:solidFill>
                <a:srgbClr val="00B0F0"/>
              </a:solidFill>
              <a:ln w="12700">
                <a:solidFill>
                  <a:schemeClr val="tx1"/>
                </a:solidFill>
              </a:ln>
              <a:effectLst/>
              <a:scene3d>
                <a:camera prst="orthographicFront"/>
                <a:lightRig rig="threePt" dir="t"/>
              </a:scene3d>
              <a:sp3d/>
            </c:spPr>
          </c:dPt>
          <c:dPt>
            <c:idx val="4"/>
            <c:spPr>
              <a:solidFill>
                <a:srgbClr val="92D050"/>
              </a:solidFill>
              <a:ln w="12700">
                <a:solidFill>
                  <a:schemeClr val="tx1"/>
                </a:solidFill>
              </a:ln>
              <a:effectLst/>
              <a:scene3d>
                <a:camera prst="orthographicFront"/>
                <a:lightRig rig="threePt" dir="t"/>
              </a:scene3d>
              <a:sp3d/>
            </c:spPr>
          </c:dPt>
          <c:dPt>
            <c:idx val="5"/>
            <c:spPr>
              <a:solidFill>
                <a:srgbClr val="FFFF00"/>
              </a:solidFill>
              <a:ln w="12700">
                <a:solidFill>
                  <a:schemeClr val="tx1"/>
                </a:solidFill>
              </a:ln>
              <a:effectLst/>
              <a:scene3d>
                <a:camera prst="orthographicFront"/>
                <a:lightRig rig="threePt" dir="t"/>
              </a:scene3d>
              <a:sp3d/>
            </c:spPr>
          </c:dPt>
          <c:dLbls>
            <c:txPr>
              <a:bodyPr/>
              <a:lstStyle/>
              <a:p>
                <a:pPr>
                  <a:defRPr lang="en-ZA" sz="1000" b="1"/>
                </a:pPr>
                <a:endParaRPr lang="en-US"/>
              </a:p>
            </c:txPr>
            <c:showVal val="1"/>
          </c:dLbls>
          <c:cat>
            <c:strRef>
              <c:f>Sheet1!$A$2:$A$7</c:f>
              <c:strCache>
                <c:ptCount val="6"/>
                <c:pt idx="0">
                  <c:v>Total 2007 (n=28)</c:v>
                </c:pt>
                <c:pt idx="1">
                  <c:v>Total 2008 (n=57)</c:v>
                </c:pt>
                <c:pt idx="2">
                  <c:v>Total 2009 (n=184)</c:v>
                </c:pt>
                <c:pt idx="3">
                  <c:v>Total 2010 (n=44)</c:v>
                </c:pt>
                <c:pt idx="4">
                  <c:v>Company Beneficiaries (n=14)</c:v>
                </c:pt>
                <c:pt idx="5">
                  <c:v>Employed Beneficiaries (n=30)</c:v>
                </c:pt>
              </c:strCache>
            </c:strRef>
          </c:cat>
          <c:val>
            <c:numRef>
              <c:f>Sheet1!$B$2:$B$7</c:f>
              <c:numCache>
                <c:formatCode>0.0</c:formatCode>
                <c:ptCount val="6"/>
                <c:pt idx="0">
                  <c:v>7.5</c:v>
                </c:pt>
                <c:pt idx="1">
                  <c:v>7.4912280701754383</c:v>
                </c:pt>
                <c:pt idx="2">
                  <c:v>7.7454545454545451</c:v>
                </c:pt>
                <c:pt idx="3">
                  <c:v>7.7</c:v>
                </c:pt>
                <c:pt idx="4">
                  <c:v>7.4</c:v>
                </c:pt>
                <c:pt idx="5">
                  <c:v>7.9</c:v>
                </c:pt>
              </c:numCache>
            </c:numRef>
          </c:val>
        </c:ser>
        <c:dLbls>
          <c:showVal val="1"/>
        </c:dLbls>
        <c:gapWidth val="75"/>
        <c:axId val="176452352"/>
        <c:axId val="176453888"/>
      </c:barChart>
      <c:catAx>
        <c:axId val="176452352"/>
        <c:scaling>
          <c:orientation val="minMax"/>
        </c:scaling>
        <c:axPos val="b"/>
        <c:majorTickMark val="none"/>
        <c:tickLblPos val="nextTo"/>
        <c:txPr>
          <a:bodyPr/>
          <a:lstStyle/>
          <a:p>
            <a:pPr>
              <a:defRPr lang="en-ZA" sz="1000" b="0"/>
            </a:pPr>
            <a:endParaRPr lang="en-US"/>
          </a:p>
        </c:txPr>
        <c:crossAx val="176453888"/>
        <c:crosses val="autoZero"/>
        <c:auto val="1"/>
        <c:lblAlgn val="ctr"/>
        <c:lblOffset val="100"/>
      </c:catAx>
      <c:valAx>
        <c:axId val="176453888"/>
        <c:scaling>
          <c:orientation val="minMax"/>
          <c:max val="10"/>
          <c:min val="0"/>
        </c:scaling>
        <c:axPos val="l"/>
        <c:majorGridlines/>
        <c:numFmt formatCode="0.0" sourceLinked="1"/>
        <c:majorTickMark val="none"/>
        <c:tickLblPos val="nextTo"/>
        <c:spPr>
          <a:ln w="9525">
            <a:noFill/>
          </a:ln>
        </c:spPr>
        <c:txPr>
          <a:bodyPr/>
          <a:lstStyle/>
          <a:p>
            <a:pPr>
              <a:defRPr lang="en-ZA" sz="1000" b="1"/>
            </a:pPr>
            <a:endParaRPr lang="en-US"/>
          </a:p>
        </c:txPr>
        <c:crossAx val="176452352"/>
        <c:crosses val="autoZero"/>
        <c:crossBetween val="between"/>
      </c:valAx>
    </c:plotArea>
    <c:plotVisOnly val="1"/>
  </c:chart>
  <c:spPr>
    <a:ln>
      <a:noFill/>
    </a:ln>
  </c:spPr>
  <c:txPr>
    <a:bodyPr/>
    <a:lstStyle/>
    <a:p>
      <a:pPr>
        <a:defRPr sz="1800"/>
      </a:pPr>
      <a:endParaRPr lang="en-US"/>
    </a:p>
  </c:txPr>
  <c:externalData r:id="rId2"/>
</c:chartSpace>
</file>

<file path=ppt/charts/chart126.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Programme Performance Ratings</a:t>
            </a:r>
          </a:p>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Scale:  1 = Poor, 5 = Excellent</a:t>
            </a:r>
          </a:p>
        </c:rich>
      </c:tx>
      <c:layout>
        <c:manualLayout>
          <c:xMode val="edge"/>
          <c:yMode val="edge"/>
          <c:x val="0.36715510561179854"/>
          <c:y val="1.8375752532915669E-2"/>
        </c:manualLayout>
      </c:layout>
    </c:title>
    <c:plotArea>
      <c:layout>
        <c:manualLayout>
          <c:layoutTarget val="inner"/>
          <c:xMode val="edge"/>
          <c:yMode val="edge"/>
          <c:x val="8.0756393282701747E-2"/>
          <c:y val="0.17182692307692321"/>
          <c:w val="0.84873179569369872"/>
          <c:h val="0.5212139107611391"/>
        </c:manualLayout>
      </c:layout>
      <c:barChart>
        <c:barDir val="col"/>
        <c:grouping val="clustered"/>
        <c:ser>
          <c:idx val="0"/>
          <c:order val="0"/>
          <c:tx>
            <c:strRef>
              <c:f>Sheet1!$B$1</c:f>
              <c:strCache>
                <c:ptCount val="1"/>
                <c:pt idx="0">
                  <c:v>The performance of BANKSETA’s international partner(s) for your programme</c:v>
                </c:pt>
              </c:strCache>
            </c:strRef>
          </c:tx>
          <c:spPr>
            <a:solidFill>
              <a:srgbClr val="00B0F0"/>
            </a:solidFill>
            <a:ln w="12700">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Sheet1!$A$2:$A$6</c:f>
              <c:strCache>
                <c:ptCount val="5"/>
                <c:pt idx="0">
                  <c:v>Total 2008 (n=57)</c:v>
                </c:pt>
                <c:pt idx="1">
                  <c:v>Total 2009 (n=43)</c:v>
                </c:pt>
                <c:pt idx="2">
                  <c:v>Total 2010 (n=16)</c:v>
                </c:pt>
                <c:pt idx="3">
                  <c:v>Company Beneficiaries (n=13)</c:v>
                </c:pt>
                <c:pt idx="4">
                  <c:v>Employed Beneficiaries (n=3)</c:v>
                </c:pt>
              </c:strCache>
            </c:strRef>
          </c:cat>
          <c:val>
            <c:numRef>
              <c:f>Sheet1!$B$2:$B$6</c:f>
              <c:numCache>
                <c:formatCode>0.0</c:formatCode>
                <c:ptCount val="5"/>
                <c:pt idx="1">
                  <c:v>4.2777777777777777</c:v>
                </c:pt>
                <c:pt idx="2">
                  <c:v>4</c:v>
                </c:pt>
                <c:pt idx="3">
                  <c:v>4</c:v>
                </c:pt>
              </c:numCache>
            </c:numRef>
          </c:val>
        </c:ser>
        <c:ser>
          <c:idx val="1"/>
          <c:order val="1"/>
          <c:tx>
            <c:strRef>
              <c:f>Sheet1!$C$1</c:f>
              <c:strCache>
                <c:ptCount val="1"/>
                <c:pt idx="0">
                  <c:v>The programme’s relevance in terms of global management and leadership development</c:v>
                </c:pt>
              </c:strCache>
            </c:strRef>
          </c:tx>
          <c:spPr>
            <a:solidFill>
              <a:srgbClr val="92D050"/>
            </a:solidFill>
            <a:ln>
              <a:solidFill>
                <a:schemeClr val="tx1"/>
              </a:solidFill>
            </a:ln>
          </c:spPr>
          <c:dLbls>
            <c:txPr>
              <a:bodyPr/>
              <a:lstStyle/>
              <a:p>
                <a:pPr>
                  <a:defRPr lang="en-ZA" sz="1000" b="1"/>
                </a:pPr>
                <a:endParaRPr lang="en-US"/>
              </a:p>
            </c:txPr>
            <c:showVal val="1"/>
          </c:dLbls>
          <c:cat>
            <c:strRef>
              <c:f>Sheet1!$A$2:$A$6</c:f>
              <c:strCache>
                <c:ptCount val="5"/>
                <c:pt idx="0">
                  <c:v>Total 2008 (n=57)</c:v>
                </c:pt>
                <c:pt idx="1">
                  <c:v>Total 2009 (n=43)</c:v>
                </c:pt>
                <c:pt idx="2">
                  <c:v>Total 2010 (n=16)</c:v>
                </c:pt>
                <c:pt idx="3">
                  <c:v>Company Beneficiaries (n=13)</c:v>
                </c:pt>
                <c:pt idx="4">
                  <c:v>Employed Beneficiaries (n=3)</c:v>
                </c:pt>
              </c:strCache>
            </c:strRef>
          </c:cat>
          <c:val>
            <c:numRef>
              <c:f>Sheet1!$C$2:$C$6</c:f>
              <c:numCache>
                <c:formatCode>0.0</c:formatCode>
                <c:ptCount val="5"/>
                <c:pt idx="0">
                  <c:v>4.2982456140350873</c:v>
                </c:pt>
                <c:pt idx="1">
                  <c:v>4.2619047619047619</c:v>
                </c:pt>
                <c:pt idx="2">
                  <c:v>4</c:v>
                </c:pt>
                <c:pt idx="3">
                  <c:v>4</c:v>
                </c:pt>
              </c:numCache>
            </c:numRef>
          </c:val>
        </c:ser>
        <c:ser>
          <c:idx val="2"/>
          <c:order val="2"/>
          <c:tx>
            <c:strRef>
              <c:f>Sheet1!$D$1</c:f>
              <c:strCache>
                <c:ptCount val="1"/>
                <c:pt idx="0">
                  <c:v>The performance of BANKSETA’s local provider(s) for your programme</c:v>
                </c:pt>
              </c:strCache>
            </c:strRef>
          </c:tx>
          <c:spPr>
            <a:solidFill>
              <a:srgbClr val="FFFF00"/>
            </a:solidFill>
            <a:ln>
              <a:solidFill>
                <a:schemeClr val="tx1"/>
              </a:solidFill>
            </a:ln>
          </c:spPr>
          <c:dLbls>
            <c:txPr>
              <a:bodyPr/>
              <a:lstStyle/>
              <a:p>
                <a:pPr>
                  <a:defRPr lang="en-ZA" sz="1000" b="1"/>
                </a:pPr>
                <a:endParaRPr lang="en-US"/>
              </a:p>
            </c:txPr>
            <c:showVal val="1"/>
          </c:dLbls>
          <c:cat>
            <c:strRef>
              <c:f>Sheet1!$A$2:$A$6</c:f>
              <c:strCache>
                <c:ptCount val="5"/>
                <c:pt idx="0">
                  <c:v>Total 2008 (n=57)</c:v>
                </c:pt>
                <c:pt idx="1">
                  <c:v>Total 2009 (n=43)</c:v>
                </c:pt>
                <c:pt idx="2">
                  <c:v>Total 2010 (n=16)</c:v>
                </c:pt>
                <c:pt idx="3">
                  <c:v>Company Beneficiaries (n=13)</c:v>
                </c:pt>
                <c:pt idx="4">
                  <c:v>Employed Beneficiaries (n=3)</c:v>
                </c:pt>
              </c:strCache>
            </c:strRef>
          </c:cat>
          <c:val>
            <c:numRef>
              <c:f>Sheet1!$D$2:$D$6</c:f>
              <c:numCache>
                <c:formatCode>0.0</c:formatCode>
                <c:ptCount val="5"/>
                <c:pt idx="1">
                  <c:v>3.975609756097561</c:v>
                </c:pt>
                <c:pt idx="2">
                  <c:v>4.4000000000000004</c:v>
                </c:pt>
                <c:pt idx="3">
                  <c:v>4.4000000000000004</c:v>
                </c:pt>
                <c:pt idx="4">
                  <c:v>4.7</c:v>
                </c:pt>
              </c:numCache>
            </c:numRef>
          </c:val>
        </c:ser>
        <c:dLbls>
          <c:showVal val="1"/>
        </c:dLbls>
        <c:gapWidth val="75"/>
        <c:axId val="176551424"/>
        <c:axId val="176552960"/>
      </c:barChart>
      <c:catAx>
        <c:axId val="176551424"/>
        <c:scaling>
          <c:orientation val="minMax"/>
        </c:scaling>
        <c:axPos val="b"/>
        <c:majorTickMark val="none"/>
        <c:tickLblPos val="nextTo"/>
        <c:txPr>
          <a:bodyPr/>
          <a:lstStyle/>
          <a:p>
            <a:pPr>
              <a:defRPr lang="en-ZA" sz="1000" b="0"/>
            </a:pPr>
            <a:endParaRPr lang="en-US"/>
          </a:p>
        </c:txPr>
        <c:crossAx val="176552960"/>
        <c:crosses val="autoZero"/>
        <c:auto val="1"/>
        <c:lblAlgn val="ctr"/>
        <c:lblOffset val="100"/>
      </c:catAx>
      <c:valAx>
        <c:axId val="176552960"/>
        <c:scaling>
          <c:orientation val="minMax"/>
          <c:max val="5"/>
          <c:min val="0"/>
        </c:scaling>
        <c:axPos val="l"/>
        <c:majorGridlines/>
        <c:numFmt formatCode="General" sourceLinked="1"/>
        <c:majorTickMark val="none"/>
        <c:tickLblPos val="nextTo"/>
        <c:spPr>
          <a:ln w="9525">
            <a:noFill/>
          </a:ln>
        </c:spPr>
        <c:txPr>
          <a:bodyPr/>
          <a:lstStyle/>
          <a:p>
            <a:pPr>
              <a:defRPr lang="en-ZA" sz="1000" b="1"/>
            </a:pPr>
            <a:endParaRPr lang="en-US"/>
          </a:p>
        </c:txPr>
        <c:crossAx val="176551424"/>
        <c:crosses val="autoZero"/>
        <c:crossBetween val="between"/>
      </c:valAx>
    </c:plotArea>
    <c:legend>
      <c:legendPos val="r"/>
      <c:layout>
        <c:manualLayout>
          <c:xMode val="edge"/>
          <c:yMode val="edge"/>
          <c:x val="0.14097762779652542"/>
          <c:y val="0.80901769291948222"/>
          <c:w val="0.72886364204474463"/>
          <c:h val="0.11186918384729738"/>
        </c:manualLayout>
      </c:layout>
      <c:spPr>
        <a:ln>
          <a:solidFill>
            <a:sysClr val="windowText" lastClr="000000"/>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27.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The Program In Which I Participated Addressed The Skills Needs / My Development Needs</a:t>
            </a:r>
          </a:p>
        </c:rich>
      </c:tx>
      <c:layout>
        <c:manualLayout>
          <c:xMode val="edge"/>
          <c:yMode val="edge"/>
          <c:x val="0.13513222403803288"/>
          <c:y val="1.9230769230769738E-2"/>
        </c:manualLayout>
      </c:layout>
    </c:title>
    <c:plotArea>
      <c:layout>
        <c:manualLayout>
          <c:layoutTarget val="inner"/>
          <c:xMode val="edge"/>
          <c:yMode val="edge"/>
          <c:x val="8.0756393282701747E-2"/>
          <c:y val="0.15259615384615988"/>
          <c:w val="0.84480785420690363"/>
          <c:h val="0.27781483177048832"/>
        </c:manualLayout>
      </c:layout>
      <c:barChart>
        <c:barDir val="col"/>
        <c:grouping val="stacked"/>
        <c:ser>
          <c:idx val="0"/>
          <c:order val="0"/>
          <c:tx>
            <c:strRef>
              <c:f>Sheet1!$B$1</c:f>
              <c:strCache>
                <c:ptCount val="1"/>
                <c:pt idx="0">
                  <c:v>Strongly Agree</c:v>
                </c:pt>
              </c:strCache>
            </c:strRef>
          </c:tx>
          <c:spPr>
            <a:solidFill>
              <a:srgbClr val="00B0F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Sheet1!$A$2:$A$7</c:f>
              <c:strCache>
                <c:ptCount val="6"/>
                <c:pt idx="0">
                  <c:v>Total 2007 (n=28)</c:v>
                </c:pt>
                <c:pt idx="1">
                  <c:v>Total 2008 (n=57)</c:v>
                </c:pt>
                <c:pt idx="2">
                  <c:v>Total 2009 (n=201)</c:v>
                </c:pt>
                <c:pt idx="3">
                  <c:v>Total 2010 (n=18)</c:v>
                </c:pt>
                <c:pt idx="4">
                  <c:v>Company Beneficiaries (n=15)</c:v>
                </c:pt>
                <c:pt idx="5">
                  <c:v>Employed Beneficiaries (n=3)</c:v>
                </c:pt>
              </c:strCache>
            </c:strRef>
          </c:cat>
          <c:val>
            <c:numRef>
              <c:f>Sheet1!$B$2:$B$7</c:f>
              <c:numCache>
                <c:formatCode>0</c:formatCode>
                <c:ptCount val="6"/>
                <c:pt idx="0" formatCode="General">
                  <c:v>16</c:v>
                </c:pt>
                <c:pt idx="1">
                  <c:v>15.789473684210448</c:v>
                </c:pt>
                <c:pt idx="2">
                  <c:v>48.258706467661284</c:v>
                </c:pt>
                <c:pt idx="3">
                  <c:v>39</c:v>
                </c:pt>
                <c:pt idx="4">
                  <c:v>33</c:v>
                </c:pt>
                <c:pt idx="5">
                  <c:v>67</c:v>
                </c:pt>
              </c:numCache>
            </c:numRef>
          </c:val>
        </c:ser>
        <c:ser>
          <c:idx val="1"/>
          <c:order val="1"/>
          <c:tx>
            <c:strRef>
              <c:f>Sheet1!$C$1</c:f>
              <c:strCache>
                <c:ptCount val="1"/>
                <c:pt idx="0">
                  <c:v>Agree</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Sheet1!$A$2:$A$7</c:f>
              <c:strCache>
                <c:ptCount val="6"/>
                <c:pt idx="0">
                  <c:v>Total 2007 (n=28)</c:v>
                </c:pt>
                <c:pt idx="1">
                  <c:v>Total 2008 (n=57)</c:v>
                </c:pt>
                <c:pt idx="2">
                  <c:v>Total 2009 (n=201)</c:v>
                </c:pt>
                <c:pt idx="3">
                  <c:v>Total 2010 (n=18)</c:v>
                </c:pt>
                <c:pt idx="4">
                  <c:v>Company Beneficiaries (n=15)</c:v>
                </c:pt>
                <c:pt idx="5">
                  <c:v>Employed Beneficiaries (n=3)</c:v>
                </c:pt>
              </c:strCache>
            </c:strRef>
          </c:cat>
          <c:val>
            <c:numRef>
              <c:f>Sheet1!$C$2:$C$7</c:f>
              <c:numCache>
                <c:formatCode>0</c:formatCode>
                <c:ptCount val="6"/>
                <c:pt idx="0" formatCode="General">
                  <c:v>21</c:v>
                </c:pt>
                <c:pt idx="1">
                  <c:v>45.614035087719294</c:v>
                </c:pt>
                <c:pt idx="2">
                  <c:v>34.328358208955883</c:v>
                </c:pt>
                <c:pt idx="3">
                  <c:v>39</c:v>
                </c:pt>
                <c:pt idx="4">
                  <c:v>40</c:v>
                </c:pt>
                <c:pt idx="5">
                  <c:v>33</c:v>
                </c:pt>
              </c:numCache>
            </c:numRef>
          </c:val>
        </c:ser>
        <c:ser>
          <c:idx val="2"/>
          <c:order val="2"/>
          <c:tx>
            <c:strRef>
              <c:f>Sheet1!$D$1</c:f>
              <c:strCache>
                <c:ptCount val="1"/>
                <c:pt idx="0">
                  <c:v>Indifferent</c:v>
                </c:pt>
              </c:strCache>
            </c:strRef>
          </c:tx>
          <c:spPr>
            <a:solidFill>
              <a:srgbClr val="FFFF00"/>
            </a:solidFill>
            <a:ln>
              <a:solidFill>
                <a:schemeClr val="tx1"/>
              </a:solidFill>
            </a:ln>
          </c:spPr>
          <c:dLbls>
            <c:txPr>
              <a:bodyPr/>
              <a:lstStyle/>
              <a:p>
                <a:pPr>
                  <a:defRPr lang="en-ZA" sz="1000" b="1"/>
                </a:pPr>
                <a:endParaRPr lang="en-US"/>
              </a:p>
            </c:txPr>
            <c:showVal val="1"/>
          </c:dLbls>
          <c:cat>
            <c:strRef>
              <c:f>Sheet1!$A$2:$A$7</c:f>
              <c:strCache>
                <c:ptCount val="6"/>
                <c:pt idx="0">
                  <c:v>Total 2007 (n=28)</c:v>
                </c:pt>
                <c:pt idx="1">
                  <c:v>Total 2008 (n=57)</c:v>
                </c:pt>
                <c:pt idx="2">
                  <c:v>Total 2009 (n=201)</c:v>
                </c:pt>
                <c:pt idx="3">
                  <c:v>Total 2010 (n=18)</c:v>
                </c:pt>
                <c:pt idx="4">
                  <c:v>Company Beneficiaries (n=15)</c:v>
                </c:pt>
                <c:pt idx="5">
                  <c:v>Employed Beneficiaries (n=3)</c:v>
                </c:pt>
              </c:strCache>
            </c:strRef>
          </c:cat>
          <c:val>
            <c:numRef>
              <c:f>Sheet1!$D$2:$D$7</c:f>
              <c:numCache>
                <c:formatCode>0</c:formatCode>
                <c:ptCount val="6"/>
                <c:pt idx="0" formatCode="General">
                  <c:v>9</c:v>
                </c:pt>
                <c:pt idx="1">
                  <c:v>10.526315789473648</c:v>
                </c:pt>
                <c:pt idx="2">
                  <c:v>5.9701492537313534</c:v>
                </c:pt>
                <c:pt idx="3">
                  <c:v>11</c:v>
                </c:pt>
                <c:pt idx="4">
                  <c:v>13</c:v>
                </c:pt>
              </c:numCache>
            </c:numRef>
          </c:val>
        </c:ser>
        <c:ser>
          <c:idx val="3"/>
          <c:order val="3"/>
          <c:tx>
            <c:strRef>
              <c:f>Sheet1!$E$1</c:f>
              <c:strCache>
                <c:ptCount val="1"/>
                <c:pt idx="0">
                  <c:v>Disagree</c:v>
                </c:pt>
              </c:strCache>
            </c:strRef>
          </c:tx>
          <c:spPr>
            <a:solidFill>
              <a:srgbClr val="FFC000"/>
            </a:solidFill>
            <a:ln>
              <a:solidFill>
                <a:schemeClr val="tx1"/>
              </a:solidFill>
            </a:ln>
          </c:spPr>
          <c:dLbls>
            <c:dLbl>
              <c:idx val="2"/>
              <c:dLblPos val="ctr"/>
              <c:showVal val="1"/>
            </c:dLbl>
            <c:dLbl>
              <c:idx val="3"/>
              <c:dLblPos val="ctr"/>
              <c:showVal val="1"/>
            </c:dLbl>
            <c:txPr>
              <a:bodyPr/>
              <a:lstStyle/>
              <a:p>
                <a:pPr>
                  <a:defRPr lang="en-ZA" sz="1000" b="1"/>
                </a:pPr>
                <a:endParaRPr lang="en-US"/>
              </a:p>
            </c:txPr>
            <c:showVal val="1"/>
          </c:dLbls>
          <c:cat>
            <c:strRef>
              <c:f>Sheet1!$A$2:$A$7</c:f>
              <c:strCache>
                <c:ptCount val="6"/>
                <c:pt idx="0">
                  <c:v>Total 2007 (n=28)</c:v>
                </c:pt>
                <c:pt idx="1">
                  <c:v>Total 2008 (n=57)</c:v>
                </c:pt>
                <c:pt idx="2">
                  <c:v>Total 2009 (n=201)</c:v>
                </c:pt>
                <c:pt idx="3">
                  <c:v>Total 2010 (n=18)</c:v>
                </c:pt>
                <c:pt idx="4">
                  <c:v>Company Beneficiaries (n=15)</c:v>
                </c:pt>
                <c:pt idx="5">
                  <c:v>Employed Beneficiaries (n=3)</c:v>
                </c:pt>
              </c:strCache>
            </c:strRef>
          </c:cat>
          <c:val>
            <c:numRef>
              <c:f>Sheet1!$E$2:$E$7</c:f>
              <c:numCache>
                <c:formatCode>0</c:formatCode>
                <c:ptCount val="6"/>
                <c:pt idx="0" formatCode="General">
                  <c:v>24</c:v>
                </c:pt>
                <c:pt idx="1">
                  <c:v>10.526315789473648</c:v>
                </c:pt>
                <c:pt idx="2">
                  <c:v>2.9850746268656718</c:v>
                </c:pt>
              </c:numCache>
            </c:numRef>
          </c:val>
        </c:ser>
        <c:ser>
          <c:idx val="4"/>
          <c:order val="4"/>
          <c:tx>
            <c:strRef>
              <c:f>Sheet1!$F$1</c:f>
              <c:strCache>
                <c:ptCount val="1"/>
                <c:pt idx="0">
                  <c:v>Strongly Disagree</c:v>
                </c:pt>
              </c:strCache>
            </c:strRef>
          </c:tx>
          <c:spPr>
            <a:solidFill>
              <a:srgbClr val="FF0000"/>
            </a:solidFill>
            <a:ln>
              <a:solidFill>
                <a:schemeClr val="tx1"/>
              </a:solidFill>
            </a:ln>
          </c:spPr>
          <c:dLbls>
            <c:txPr>
              <a:bodyPr/>
              <a:lstStyle/>
              <a:p>
                <a:pPr>
                  <a:defRPr lang="en-ZA" sz="1000" b="1"/>
                </a:pPr>
                <a:endParaRPr lang="en-US"/>
              </a:p>
            </c:txPr>
            <c:showVal val="1"/>
          </c:dLbls>
          <c:cat>
            <c:strRef>
              <c:f>Sheet1!$A$2:$A$7</c:f>
              <c:strCache>
                <c:ptCount val="6"/>
                <c:pt idx="0">
                  <c:v>Total 2007 (n=28)</c:v>
                </c:pt>
                <c:pt idx="1">
                  <c:v>Total 2008 (n=57)</c:v>
                </c:pt>
                <c:pt idx="2">
                  <c:v>Total 2009 (n=201)</c:v>
                </c:pt>
                <c:pt idx="3">
                  <c:v>Total 2010 (n=18)</c:v>
                </c:pt>
                <c:pt idx="4">
                  <c:v>Company Beneficiaries (n=15)</c:v>
                </c:pt>
                <c:pt idx="5">
                  <c:v>Employed Beneficiaries (n=3)</c:v>
                </c:pt>
              </c:strCache>
            </c:strRef>
          </c:cat>
          <c:val>
            <c:numRef>
              <c:f>Sheet1!$F$2:$F$7</c:f>
              <c:numCache>
                <c:formatCode>0</c:formatCode>
                <c:ptCount val="6"/>
                <c:pt idx="0" formatCode="General">
                  <c:v>30</c:v>
                </c:pt>
                <c:pt idx="1">
                  <c:v>17.543859649122787</c:v>
                </c:pt>
                <c:pt idx="2">
                  <c:v>5.9701492537313534</c:v>
                </c:pt>
              </c:numCache>
            </c:numRef>
          </c:val>
        </c:ser>
        <c:ser>
          <c:idx val="5"/>
          <c:order val="5"/>
          <c:tx>
            <c:strRef>
              <c:f>Sheet1!$G$1</c:f>
              <c:strCache>
                <c:ptCount val="1"/>
                <c:pt idx="0">
                  <c:v>Don’t Know / N/A</c:v>
                </c:pt>
              </c:strCache>
            </c:strRef>
          </c:tx>
          <c:spPr>
            <a:solidFill>
              <a:srgbClr val="C00000"/>
            </a:solidFill>
            <a:ln>
              <a:solidFill>
                <a:schemeClr val="tx1"/>
              </a:solidFill>
            </a:ln>
          </c:spPr>
          <c:dLbls>
            <c:txPr>
              <a:bodyPr/>
              <a:lstStyle/>
              <a:p>
                <a:pPr>
                  <a:defRPr lang="en-ZA" sz="1000">
                    <a:solidFill>
                      <a:schemeClr val="bg1"/>
                    </a:solidFill>
                  </a:defRPr>
                </a:pPr>
                <a:endParaRPr lang="en-US"/>
              </a:p>
            </c:txPr>
            <c:showVal val="1"/>
          </c:dLbls>
          <c:cat>
            <c:strRef>
              <c:f>Sheet1!$A$2:$A$7</c:f>
              <c:strCache>
                <c:ptCount val="6"/>
                <c:pt idx="0">
                  <c:v>Total 2007 (n=28)</c:v>
                </c:pt>
                <c:pt idx="1">
                  <c:v>Total 2008 (n=57)</c:v>
                </c:pt>
                <c:pt idx="2">
                  <c:v>Total 2009 (n=201)</c:v>
                </c:pt>
                <c:pt idx="3">
                  <c:v>Total 2010 (n=18)</c:v>
                </c:pt>
                <c:pt idx="4">
                  <c:v>Company Beneficiaries (n=15)</c:v>
                </c:pt>
                <c:pt idx="5">
                  <c:v>Employed Beneficiaries (n=3)</c:v>
                </c:pt>
              </c:strCache>
            </c:strRef>
          </c:cat>
          <c:val>
            <c:numRef>
              <c:f>Sheet1!$G$2:$G$7</c:f>
              <c:numCache>
                <c:formatCode>General</c:formatCode>
                <c:ptCount val="6"/>
                <c:pt idx="2" formatCode="0">
                  <c:v>2.4875621890547177</c:v>
                </c:pt>
                <c:pt idx="3" formatCode="0">
                  <c:v>11</c:v>
                </c:pt>
                <c:pt idx="4" formatCode="0">
                  <c:v>13</c:v>
                </c:pt>
              </c:numCache>
            </c:numRef>
          </c:val>
        </c:ser>
        <c:dLbls>
          <c:showVal val="1"/>
        </c:dLbls>
        <c:gapWidth val="75"/>
        <c:overlap val="100"/>
        <c:axId val="177935104"/>
        <c:axId val="177936640"/>
      </c:barChart>
      <c:catAx>
        <c:axId val="177935104"/>
        <c:scaling>
          <c:orientation val="minMax"/>
        </c:scaling>
        <c:axPos val="b"/>
        <c:majorTickMark val="none"/>
        <c:tickLblPos val="nextTo"/>
        <c:txPr>
          <a:bodyPr/>
          <a:lstStyle/>
          <a:p>
            <a:pPr>
              <a:defRPr lang="en-ZA" sz="1000" b="0"/>
            </a:pPr>
            <a:endParaRPr lang="en-US"/>
          </a:p>
        </c:txPr>
        <c:crossAx val="177936640"/>
        <c:crosses val="autoZero"/>
        <c:auto val="1"/>
        <c:lblAlgn val="ctr"/>
        <c:lblOffset val="100"/>
      </c:catAx>
      <c:valAx>
        <c:axId val="177936640"/>
        <c:scaling>
          <c:orientation val="minMax"/>
          <c:max val="100"/>
        </c:scaling>
        <c:axPos val="l"/>
        <c:majorGridlines/>
        <c:numFmt formatCode="General" sourceLinked="1"/>
        <c:majorTickMark val="none"/>
        <c:tickLblPos val="nextTo"/>
        <c:spPr>
          <a:ln w="9525">
            <a:noFill/>
          </a:ln>
        </c:spPr>
        <c:txPr>
          <a:bodyPr/>
          <a:lstStyle/>
          <a:p>
            <a:pPr>
              <a:defRPr lang="en-ZA" sz="1000" b="1"/>
            </a:pPr>
            <a:endParaRPr lang="en-US"/>
          </a:p>
        </c:txPr>
        <c:crossAx val="177935104"/>
        <c:crosses val="autoZero"/>
        <c:crossBetween val="between"/>
      </c:valAx>
    </c:plotArea>
    <c:legend>
      <c:legendPos val="b"/>
      <c:layout>
        <c:manualLayout>
          <c:xMode val="edge"/>
          <c:yMode val="edge"/>
          <c:x val="0.11967686822166101"/>
          <c:y val="0.79640365786491829"/>
          <c:w val="0.65180805229535821"/>
          <c:h val="0.13702856854431658"/>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28.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The Development Programmes Offered By The BANKSETA Are Worthwhile</a:t>
            </a:r>
          </a:p>
        </c:rich>
      </c:tx>
      <c:layout>
        <c:manualLayout>
          <c:xMode val="edge"/>
          <c:yMode val="edge"/>
          <c:x val="0.17286807309463673"/>
          <c:y val="1.9230769230769756E-2"/>
        </c:manualLayout>
      </c:layout>
    </c:title>
    <c:plotArea>
      <c:layout>
        <c:manualLayout>
          <c:layoutTarget val="inner"/>
          <c:xMode val="edge"/>
          <c:yMode val="edge"/>
          <c:x val="8.0756393282701747E-2"/>
          <c:y val="0.15259615384615982"/>
          <c:w val="0.84480785420690363"/>
          <c:h val="0.29452201664930189"/>
        </c:manualLayout>
      </c:layout>
      <c:barChart>
        <c:barDir val="col"/>
        <c:grouping val="stacked"/>
        <c:ser>
          <c:idx val="0"/>
          <c:order val="0"/>
          <c:tx>
            <c:strRef>
              <c:f>Sheet1!$B$1</c:f>
              <c:strCache>
                <c:ptCount val="1"/>
                <c:pt idx="0">
                  <c:v>Strongly Agree</c:v>
                </c:pt>
              </c:strCache>
            </c:strRef>
          </c:tx>
          <c:spPr>
            <a:solidFill>
              <a:srgbClr val="00B0F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Sheet1!$A$2:$A$7</c:f>
              <c:strCache>
                <c:ptCount val="6"/>
                <c:pt idx="0">
                  <c:v>Total 2007 (n=28)</c:v>
                </c:pt>
                <c:pt idx="1">
                  <c:v>Total 2008 (n=57)</c:v>
                </c:pt>
                <c:pt idx="2">
                  <c:v>Total 2009 (n=201)</c:v>
                </c:pt>
                <c:pt idx="3">
                  <c:v>Total 2010 (n=18)</c:v>
                </c:pt>
                <c:pt idx="4">
                  <c:v>Company Beneficiaries (n=15)</c:v>
                </c:pt>
                <c:pt idx="5">
                  <c:v>Employed Beneficiaries (n=3)</c:v>
                </c:pt>
              </c:strCache>
            </c:strRef>
          </c:cat>
          <c:val>
            <c:numRef>
              <c:f>Sheet1!$B$2:$B$7</c:f>
              <c:numCache>
                <c:formatCode>0</c:formatCode>
                <c:ptCount val="6"/>
                <c:pt idx="0" formatCode="General">
                  <c:v>29</c:v>
                </c:pt>
                <c:pt idx="1">
                  <c:v>26.315789473684212</c:v>
                </c:pt>
                <c:pt idx="2">
                  <c:v>59.203980099502495</c:v>
                </c:pt>
                <c:pt idx="3">
                  <c:v>50</c:v>
                </c:pt>
                <c:pt idx="4">
                  <c:v>47</c:v>
                </c:pt>
                <c:pt idx="5">
                  <c:v>67</c:v>
                </c:pt>
              </c:numCache>
            </c:numRef>
          </c:val>
        </c:ser>
        <c:ser>
          <c:idx val="1"/>
          <c:order val="1"/>
          <c:tx>
            <c:strRef>
              <c:f>Sheet1!$C$1</c:f>
              <c:strCache>
                <c:ptCount val="1"/>
                <c:pt idx="0">
                  <c:v>Agree</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Sheet1!$A$2:$A$7</c:f>
              <c:strCache>
                <c:ptCount val="6"/>
                <c:pt idx="0">
                  <c:v>Total 2007 (n=28)</c:v>
                </c:pt>
                <c:pt idx="1">
                  <c:v>Total 2008 (n=57)</c:v>
                </c:pt>
                <c:pt idx="2">
                  <c:v>Total 2009 (n=201)</c:v>
                </c:pt>
                <c:pt idx="3">
                  <c:v>Total 2010 (n=18)</c:v>
                </c:pt>
                <c:pt idx="4">
                  <c:v>Company Beneficiaries (n=15)</c:v>
                </c:pt>
                <c:pt idx="5">
                  <c:v>Employed Beneficiaries (n=3)</c:v>
                </c:pt>
              </c:strCache>
            </c:strRef>
          </c:cat>
          <c:val>
            <c:numRef>
              <c:f>Sheet1!$C$2:$C$7</c:f>
              <c:numCache>
                <c:formatCode>0</c:formatCode>
                <c:ptCount val="6"/>
                <c:pt idx="0" formatCode="General">
                  <c:v>18</c:v>
                </c:pt>
                <c:pt idx="1">
                  <c:v>36.842105263157912</c:v>
                </c:pt>
                <c:pt idx="2">
                  <c:v>30.348258706467664</c:v>
                </c:pt>
                <c:pt idx="3">
                  <c:v>33</c:v>
                </c:pt>
                <c:pt idx="4">
                  <c:v>33</c:v>
                </c:pt>
                <c:pt idx="5">
                  <c:v>33</c:v>
                </c:pt>
              </c:numCache>
            </c:numRef>
          </c:val>
        </c:ser>
        <c:ser>
          <c:idx val="2"/>
          <c:order val="2"/>
          <c:tx>
            <c:strRef>
              <c:f>Sheet1!$D$1</c:f>
              <c:strCache>
                <c:ptCount val="1"/>
                <c:pt idx="0">
                  <c:v>Indifferent</c:v>
                </c:pt>
              </c:strCache>
            </c:strRef>
          </c:tx>
          <c:spPr>
            <a:solidFill>
              <a:srgbClr val="FFFF00"/>
            </a:solidFill>
            <a:ln>
              <a:solidFill>
                <a:schemeClr val="tx1"/>
              </a:solidFill>
            </a:ln>
          </c:spPr>
          <c:dLbls>
            <c:txPr>
              <a:bodyPr/>
              <a:lstStyle/>
              <a:p>
                <a:pPr>
                  <a:defRPr lang="en-ZA" sz="1000" b="1"/>
                </a:pPr>
                <a:endParaRPr lang="en-US"/>
              </a:p>
            </c:txPr>
            <c:showVal val="1"/>
          </c:dLbls>
          <c:cat>
            <c:strRef>
              <c:f>Sheet1!$A$2:$A$7</c:f>
              <c:strCache>
                <c:ptCount val="6"/>
                <c:pt idx="0">
                  <c:v>Total 2007 (n=28)</c:v>
                </c:pt>
                <c:pt idx="1">
                  <c:v>Total 2008 (n=57)</c:v>
                </c:pt>
                <c:pt idx="2">
                  <c:v>Total 2009 (n=201)</c:v>
                </c:pt>
                <c:pt idx="3">
                  <c:v>Total 2010 (n=18)</c:v>
                </c:pt>
                <c:pt idx="4">
                  <c:v>Company Beneficiaries (n=15)</c:v>
                </c:pt>
                <c:pt idx="5">
                  <c:v>Employed Beneficiaries (n=3)</c:v>
                </c:pt>
              </c:strCache>
            </c:strRef>
          </c:cat>
          <c:val>
            <c:numRef>
              <c:f>Sheet1!$D$2:$D$7</c:f>
              <c:numCache>
                <c:formatCode>0</c:formatCode>
                <c:ptCount val="6"/>
                <c:pt idx="0" formatCode="General">
                  <c:v>11</c:v>
                </c:pt>
                <c:pt idx="1">
                  <c:v>10.526315789473648</c:v>
                </c:pt>
                <c:pt idx="3">
                  <c:v>6</c:v>
                </c:pt>
                <c:pt idx="4">
                  <c:v>7</c:v>
                </c:pt>
              </c:numCache>
            </c:numRef>
          </c:val>
        </c:ser>
        <c:ser>
          <c:idx val="3"/>
          <c:order val="3"/>
          <c:tx>
            <c:strRef>
              <c:f>Sheet1!$E$1</c:f>
              <c:strCache>
                <c:ptCount val="1"/>
                <c:pt idx="0">
                  <c:v>Disagree</c:v>
                </c:pt>
              </c:strCache>
            </c:strRef>
          </c:tx>
          <c:spPr>
            <a:solidFill>
              <a:srgbClr val="FFC000"/>
            </a:solidFill>
            <a:ln>
              <a:solidFill>
                <a:schemeClr val="tx1"/>
              </a:solidFill>
            </a:ln>
          </c:spPr>
          <c:dLbls>
            <c:dLbl>
              <c:idx val="2"/>
              <c:delete val="1"/>
            </c:dLbl>
            <c:dLbl>
              <c:idx val="3"/>
              <c:delete val="1"/>
            </c:dLbl>
            <c:txPr>
              <a:bodyPr/>
              <a:lstStyle/>
              <a:p>
                <a:pPr>
                  <a:defRPr lang="en-ZA" sz="1000" b="1"/>
                </a:pPr>
                <a:endParaRPr lang="en-US"/>
              </a:p>
            </c:txPr>
            <c:showVal val="1"/>
          </c:dLbls>
          <c:cat>
            <c:strRef>
              <c:f>Sheet1!$A$2:$A$7</c:f>
              <c:strCache>
                <c:ptCount val="6"/>
                <c:pt idx="0">
                  <c:v>Total 2007 (n=28)</c:v>
                </c:pt>
                <c:pt idx="1">
                  <c:v>Total 2008 (n=57)</c:v>
                </c:pt>
                <c:pt idx="2">
                  <c:v>Total 2009 (n=201)</c:v>
                </c:pt>
                <c:pt idx="3">
                  <c:v>Total 2010 (n=18)</c:v>
                </c:pt>
                <c:pt idx="4">
                  <c:v>Company Beneficiaries (n=15)</c:v>
                </c:pt>
                <c:pt idx="5">
                  <c:v>Employed Beneficiaries (n=3)</c:v>
                </c:pt>
              </c:strCache>
            </c:strRef>
          </c:cat>
          <c:val>
            <c:numRef>
              <c:f>Sheet1!$E$2:$E$7</c:f>
              <c:numCache>
                <c:formatCode>0</c:formatCode>
                <c:ptCount val="6"/>
                <c:pt idx="0" formatCode="General">
                  <c:v>7</c:v>
                </c:pt>
                <c:pt idx="1">
                  <c:v>3.5087719298245617</c:v>
                </c:pt>
                <c:pt idx="2">
                  <c:v>2.4875621890547177</c:v>
                </c:pt>
              </c:numCache>
            </c:numRef>
          </c:val>
        </c:ser>
        <c:ser>
          <c:idx val="4"/>
          <c:order val="4"/>
          <c:tx>
            <c:strRef>
              <c:f>Sheet1!$F$1</c:f>
              <c:strCache>
                <c:ptCount val="1"/>
                <c:pt idx="0">
                  <c:v>Strongly Disagree</c:v>
                </c:pt>
              </c:strCache>
            </c:strRef>
          </c:tx>
          <c:spPr>
            <a:solidFill>
              <a:srgbClr val="FF0000"/>
            </a:solidFill>
            <a:ln>
              <a:solidFill>
                <a:schemeClr val="tx1"/>
              </a:solidFill>
            </a:ln>
          </c:spPr>
          <c:dLbls>
            <c:txPr>
              <a:bodyPr/>
              <a:lstStyle/>
              <a:p>
                <a:pPr>
                  <a:defRPr lang="en-ZA" sz="1000" b="1"/>
                </a:pPr>
                <a:endParaRPr lang="en-US"/>
              </a:p>
            </c:txPr>
            <c:showVal val="1"/>
          </c:dLbls>
          <c:cat>
            <c:strRef>
              <c:f>Sheet1!$A$2:$A$7</c:f>
              <c:strCache>
                <c:ptCount val="6"/>
                <c:pt idx="0">
                  <c:v>Total 2007 (n=28)</c:v>
                </c:pt>
                <c:pt idx="1">
                  <c:v>Total 2008 (n=57)</c:v>
                </c:pt>
                <c:pt idx="2">
                  <c:v>Total 2009 (n=201)</c:v>
                </c:pt>
                <c:pt idx="3">
                  <c:v>Total 2010 (n=18)</c:v>
                </c:pt>
                <c:pt idx="4">
                  <c:v>Company Beneficiaries (n=15)</c:v>
                </c:pt>
                <c:pt idx="5">
                  <c:v>Employed Beneficiaries (n=3)</c:v>
                </c:pt>
              </c:strCache>
            </c:strRef>
          </c:cat>
          <c:val>
            <c:numRef>
              <c:f>Sheet1!$F$2:$F$7</c:f>
              <c:numCache>
                <c:formatCode>0</c:formatCode>
                <c:ptCount val="6"/>
                <c:pt idx="0" formatCode="General">
                  <c:v>36</c:v>
                </c:pt>
                <c:pt idx="1">
                  <c:v>22.807017543859651</c:v>
                </c:pt>
                <c:pt idx="2">
                  <c:v>5.9701492537313534</c:v>
                </c:pt>
              </c:numCache>
            </c:numRef>
          </c:val>
        </c:ser>
        <c:ser>
          <c:idx val="5"/>
          <c:order val="5"/>
          <c:tx>
            <c:strRef>
              <c:f>Sheet1!$G$1</c:f>
              <c:strCache>
                <c:ptCount val="1"/>
                <c:pt idx="0">
                  <c:v>Don’t Know / N/A</c:v>
                </c:pt>
              </c:strCache>
            </c:strRef>
          </c:tx>
          <c:spPr>
            <a:solidFill>
              <a:srgbClr val="C00000"/>
            </a:solidFill>
            <a:ln>
              <a:solidFill>
                <a:schemeClr val="tx1"/>
              </a:solidFill>
            </a:ln>
          </c:spPr>
          <c:dLbls>
            <c:txPr>
              <a:bodyPr/>
              <a:lstStyle/>
              <a:p>
                <a:pPr>
                  <a:defRPr lang="en-ZA" sz="1000" b="1">
                    <a:solidFill>
                      <a:schemeClr val="bg1"/>
                    </a:solidFill>
                  </a:defRPr>
                </a:pPr>
                <a:endParaRPr lang="en-US"/>
              </a:p>
            </c:txPr>
            <c:showVal val="1"/>
          </c:dLbls>
          <c:cat>
            <c:strRef>
              <c:f>Sheet1!$A$2:$A$7</c:f>
              <c:strCache>
                <c:ptCount val="6"/>
                <c:pt idx="0">
                  <c:v>Total 2007 (n=28)</c:v>
                </c:pt>
                <c:pt idx="1">
                  <c:v>Total 2008 (n=57)</c:v>
                </c:pt>
                <c:pt idx="2">
                  <c:v>Total 2009 (n=201)</c:v>
                </c:pt>
                <c:pt idx="3">
                  <c:v>Total 2010 (n=18)</c:v>
                </c:pt>
                <c:pt idx="4">
                  <c:v>Company Beneficiaries (n=15)</c:v>
                </c:pt>
                <c:pt idx="5">
                  <c:v>Employed Beneficiaries (n=3)</c:v>
                </c:pt>
              </c:strCache>
            </c:strRef>
          </c:cat>
          <c:val>
            <c:numRef>
              <c:f>Sheet1!$G$2:$G$7</c:f>
              <c:numCache>
                <c:formatCode>General</c:formatCode>
                <c:ptCount val="6"/>
                <c:pt idx="2" formatCode="0">
                  <c:v>1.9900497512437898</c:v>
                </c:pt>
                <c:pt idx="3" formatCode="0">
                  <c:v>11</c:v>
                </c:pt>
                <c:pt idx="4" formatCode="0">
                  <c:v>13</c:v>
                </c:pt>
              </c:numCache>
            </c:numRef>
          </c:val>
        </c:ser>
        <c:dLbls>
          <c:showVal val="1"/>
        </c:dLbls>
        <c:gapWidth val="75"/>
        <c:overlap val="100"/>
        <c:axId val="178114944"/>
        <c:axId val="178116480"/>
      </c:barChart>
      <c:catAx>
        <c:axId val="178114944"/>
        <c:scaling>
          <c:orientation val="minMax"/>
        </c:scaling>
        <c:axPos val="b"/>
        <c:majorTickMark val="none"/>
        <c:tickLblPos val="nextTo"/>
        <c:txPr>
          <a:bodyPr/>
          <a:lstStyle/>
          <a:p>
            <a:pPr>
              <a:defRPr lang="en-ZA" sz="1000" b="0"/>
            </a:pPr>
            <a:endParaRPr lang="en-US"/>
          </a:p>
        </c:txPr>
        <c:crossAx val="178116480"/>
        <c:crosses val="autoZero"/>
        <c:auto val="1"/>
        <c:lblAlgn val="ctr"/>
        <c:lblOffset val="100"/>
      </c:catAx>
      <c:valAx>
        <c:axId val="178116480"/>
        <c:scaling>
          <c:orientation val="minMax"/>
          <c:max val="100"/>
        </c:scaling>
        <c:axPos val="l"/>
        <c:majorGridlines/>
        <c:numFmt formatCode="General" sourceLinked="1"/>
        <c:majorTickMark val="none"/>
        <c:tickLblPos val="nextTo"/>
        <c:spPr>
          <a:ln w="9525">
            <a:noFill/>
          </a:ln>
        </c:spPr>
        <c:txPr>
          <a:bodyPr/>
          <a:lstStyle/>
          <a:p>
            <a:pPr>
              <a:defRPr lang="en-ZA" sz="1000" b="1"/>
            </a:pPr>
            <a:endParaRPr lang="en-US"/>
          </a:p>
        </c:txPr>
        <c:crossAx val="178114944"/>
        <c:crosses val="autoZero"/>
        <c:crossBetween val="between"/>
      </c:valAx>
    </c:plotArea>
    <c:legend>
      <c:legendPos val="b"/>
      <c:layout>
        <c:manualLayout>
          <c:xMode val="edge"/>
          <c:yMode val="edge"/>
          <c:x val="0.2517523399197743"/>
          <c:y val="0.81311084274373191"/>
          <c:w val="0.68954390135194898"/>
          <c:h val="0.13981304616269899"/>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29.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The Development Program In Which I Participated Made A Valuable Contribution To The Organisation / To My Career</a:t>
            </a:r>
          </a:p>
        </c:rich>
      </c:tx>
      <c:layout>
        <c:manualLayout>
          <c:xMode val="edge"/>
          <c:yMode val="edge"/>
          <c:x val="0.1401111840186644"/>
          <c:y val="0"/>
        </c:manualLayout>
      </c:layout>
    </c:title>
    <c:plotArea>
      <c:layout>
        <c:manualLayout>
          <c:layoutTarget val="inner"/>
          <c:xMode val="edge"/>
          <c:yMode val="edge"/>
          <c:x val="8.0756393282701747E-2"/>
          <c:y val="0.15259615384615988"/>
          <c:w val="0.84480785420690363"/>
          <c:h val="0.39487883962714293"/>
        </c:manualLayout>
      </c:layout>
      <c:barChart>
        <c:barDir val="col"/>
        <c:grouping val="stacked"/>
        <c:ser>
          <c:idx val="0"/>
          <c:order val="0"/>
          <c:tx>
            <c:strRef>
              <c:f>Sheet1!$B$1</c:f>
              <c:strCache>
                <c:ptCount val="1"/>
                <c:pt idx="0">
                  <c:v>Strongly Agree</c:v>
                </c:pt>
              </c:strCache>
            </c:strRef>
          </c:tx>
          <c:spPr>
            <a:solidFill>
              <a:srgbClr val="00B0F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Sheet1!$A$2:$A$7</c:f>
              <c:strCache>
                <c:ptCount val="6"/>
                <c:pt idx="0">
                  <c:v>Total 2007 (n=28)</c:v>
                </c:pt>
                <c:pt idx="1">
                  <c:v>Total 2008 (n=57)</c:v>
                </c:pt>
                <c:pt idx="2">
                  <c:v>Total 2009 (n=201)</c:v>
                </c:pt>
                <c:pt idx="3">
                  <c:v>Total 2010 (n=18)</c:v>
                </c:pt>
                <c:pt idx="4">
                  <c:v>Company Beneficiaries (n=15)</c:v>
                </c:pt>
                <c:pt idx="5">
                  <c:v>Employed Beneficiaries (n=3)</c:v>
                </c:pt>
              </c:strCache>
            </c:strRef>
          </c:cat>
          <c:val>
            <c:numRef>
              <c:f>Sheet1!$B$2:$B$7</c:f>
              <c:numCache>
                <c:formatCode>0</c:formatCode>
                <c:ptCount val="6"/>
                <c:pt idx="0" formatCode="General">
                  <c:v>19</c:v>
                </c:pt>
                <c:pt idx="1">
                  <c:v>24.561403508771665</c:v>
                </c:pt>
                <c:pt idx="2">
                  <c:v>55.721393034826271</c:v>
                </c:pt>
                <c:pt idx="3">
                  <c:v>39</c:v>
                </c:pt>
                <c:pt idx="4">
                  <c:v>33</c:v>
                </c:pt>
                <c:pt idx="5">
                  <c:v>67</c:v>
                </c:pt>
              </c:numCache>
            </c:numRef>
          </c:val>
        </c:ser>
        <c:ser>
          <c:idx val="1"/>
          <c:order val="1"/>
          <c:tx>
            <c:strRef>
              <c:f>Sheet1!$C$1</c:f>
              <c:strCache>
                <c:ptCount val="1"/>
                <c:pt idx="0">
                  <c:v>Agree</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Sheet1!$A$2:$A$7</c:f>
              <c:strCache>
                <c:ptCount val="6"/>
                <c:pt idx="0">
                  <c:v>Total 2007 (n=28)</c:v>
                </c:pt>
                <c:pt idx="1">
                  <c:v>Total 2008 (n=57)</c:v>
                </c:pt>
                <c:pt idx="2">
                  <c:v>Total 2009 (n=201)</c:v>
                </c:pt>
                <c:pt idx="3">
                  <c:v>Total 2010 (n=18)</c:v>
                </c:pt>
                <c:pt idx="4">
                  <c:v>Company Beneficiaries (n=15)</c:v>
                </c:pt>
                <c:pt idx="5">
                  <c:v>Employed Beneficiaries (n=3)</c:v>
                </c:pt>
              </c:strCache>
            </c:strRef>
          </c:cat>
          <c:val>
            <c:numRef>
              <c:f>Sheet1!$C$2:$C$7</c:f>
              <c:numCache>
                <c:formatCode>0</c:formatCode>
                <c:ptCount val="6"/>
                <c:pt idx="0" formatCode="General">
                  <c:v>26</c:v>
                </c:pt>
                <c:pt idx="1">
                  <c:v>35.087719298245595</c:v>
                </c:pt>
                <c:pt idx="2">
                  <c:v>31.840796019900502</c:v>
                </c:pt>
                <c:pt idx="3">
                  <c:v>39</c:v>
                </c:pt>
                <c:pt idx="4">
                  <c:v>40</c:v>
                </c:pt>
                <c:pt idx="5">
                  <c:v>33</c:v>
                </c:pt>
              </c:numCache>
            </c:numRef>
          </c:val>
        </c:ser>
        <c:ser>
          <c:idx val="2"/>
          <c:order val="2"/>
          <c:tx>
            <c:strRef>
              <c:f>Sheet1!$D$1</c:f>
              <c:strCache>
                <c:ptCount val="1"/>
                <c:pt idx="0">
                  <c:v>Indifferent</c:v>
                </c:pt>
              </c:strCache>
            </c:strRef>
          </c:tx>
          <c:spPr>
            <a:solidFill>
              <a:srgbClr val="FFFF00"/>
            </a:solidFill>
            <a:ln>
              <a:solidFill>
                <a:schemeClr val="tx1"/>
              </a:solidFill>
            </a:ln>
          </c:spPr>
          <c:dLbls>
            <c:txPr>
              <a:bodyPr/>
              <a:lstStyle/>
              <a:p>
                <a:pPr>
                  <a:defRPr lang="en-ZA" sz="1000" b="1"/>
                </a:pPr>
                <a:endParaRPr lang="en-US"/>
              </a:p>
            </c:txPr>
            <c:showVal val="1"/>
          </c:dLbls>
          <c:cat>
            <c:strRef>
              <c:f>Sheet1!$A$2:$A$7</c:f>
              <c:strCache>
                <c:ptCount val="6"/>
                <c:pt idx="0">
                  <c:v>Total 2007 (n=28)</c:v>
                </c:pt>
                <c:pt idx="1">
                  <c:v>Total 2008 (n=57)</c:v>
                </c:pt>
                <c:pt idx="2">
                  <c:v>Total 2009 (n=201)</c:v>
                </c:pt>
                <c:pt idx="3">
                  <c:v>Total 2010 (n=18)</c:v>
                </c:pt>
                <c:pt idx="4">
                  <c:v>Company Beneficiaries (n=15)</c:v>
                </c:pt>
                <c:pt idx="5">
                  <c:v>Employed Beneficiaries (n=3)</c:v>
                </c:pt>
              </c:strCache>
            </c:strRef>
          </c:cat>
          <c:val>
            <c:numRef>
              <c:f>Sheet1!$D$2:$D$7</c:f>
              <c:numCache>
                <c:formatCode>0</c:formatCode>
                <c:ptCount val="6"/>
                <c:pt idx="0" formatCode="General">
                  <c:v>15</c:v>
                </c:pt>
                <c:pt idx="1">
                  <c:v>8.7719298245613988</c:v>
                </c:pt>
                <c:pt idx="2">
                  <c:v>2.4875621890547177</c:v>
                </c:pt>
                <c:pt idx="3">
                  <c:v>11</c:v>
                </c:pt>
                <c:pt idx="4">
                  <c:v>13</c:v>
                </c:pt>
              </c:numCache>
            </c:numRef>
          </c:val>
        </c:ser>
        <c:ser>
          <c:idx val="3"/>
          <c:order val="3"/>
          <c:tx>
            <c:strRef>
              <c:f>Sheet1!$E$1</c:f>
              <c:strCache>
                <c:ptCount val="1"/>
                <c:pt idx="0">
                  <c:v>Disagree</c:v>
                </c:pt>
              </c:strCache>
            </c:strRef>
          </c:tx>
          <c:spPr>
            <a:solidFill>
              <a:srgbClr val="FFC000"/>
            </a:solidFill>
            <a:ln>
              <a:solidFill>
                <a:schemeClr val="tx1"/>
              </a:solidFill>
            </a:ln>
          </c:spPr>
          <c:dLbls>
            <c:txPr>
              <a:bodyPr/>
              <a:lstStyle/>
              <a:p>
                <a:pPr>
                  <a:defRPr lang="en-ZA" sz="1000" b="1"/>
                </a:pPr>
                <a:endParaRPr lang="en-US"/>
              </a:p>
            </c:txPr>
            <c:dLblPos val="ctr"/>
            <c:showVal val="1"/>
          </c:dLbls>
          <c:cat>
            <c:strRef>
              <c:f>Sheet1!$A$2:$A$7</c:f>
              <c:strCache>
                <c:ptCount val="6"/>
                <c:pt idx="0">
                  <c:v>Total 2007 (n=28)</c:v>
                </c:pt>
                <c:pt idx="1">
                  <c:v>Total 2008 (n=57)</c:v>
                </c:pt>
                <c:pt idx="2">
                  <c:v>Total 2009 (n=201)</c:v>
                </c:pt>
                <c:pt idx="3">
                  <c:v>Total 2010 (n=18)</c:v>
                </c:pt>
                <c:pt idx="4">
                  <c:v>Company Beneficiaries (n=15)</c:v>
                </c:pt>
                <c:pt idx="5">
                  <c:v>Employed Beneficiaries (n=3)</c:v>
                </c:pt>
              </c:strCache>
            </c:strRef>
          </c:cat>
          <c:val>
            <c:numRef>
              <c:f>Sheet1!$E$2:$E$7</c:f>
              <c:numCache>
                <c:formatCode>0</c:formatCode>
                <c:ptCount val="6"/>
                <c:pt idx="1">
                  <c:v>10.526315789473648</c:v>
                </c:pt>
                <c:pt idx="2">
                  <c:v>1.9900497512437942</c:v>
                </c:pt>
              </c:numCache>
            </c:numRef>
          </c:val>
        </c:ser>
        <c:ser>
          <c:idx val="4"/>
          <c:order val="4"/>
          <c:tx>
            <c:strRef>
              <c:f>Sheet1!$F$1</c:f>
              <c:strCache>
                <c:ptCount val="1"/>
                <c:pt idx="0">
                  <c:v>Strongly Disagree</c:v>
                </c:pt>
              </c:strCache>
            </c:strRef>
          </c:tx>
          <c:spPr>
            <a:solidFill>
              <a:srgbClr val="FF0000"/>
            </a:solidFill>
            <a:ln>
              <a:solidFill>
                <a:schemeClr val="tx1"/>
              </a:solidFill>
            </a:ln>
          </c:spPr>
          <c:dLbls>
            <c:txPr>
              <a:bodyPr/>
              <a:lstStyle/>
              <a:p>
                <a:pPr>
                  <a:defRPr lang="en-ZA" sz="1000" b="1"/>
                </a:pPr>
                <a:endParaRPr lang="en-US"/>
              </a:p>
            </c:txPr>
            <c:showVal val="1"/>
          </c:dLbls>
          <c:cat>
            <c:strRef>
              <c:f>Sheet1!$A$2:$A$7</c:f>
              <c:strCache>
                <c:ptCount val="6"/>
                <c:pt idx="0">
                  <c:v>Total 2007 (n=28)</c:v>
                </c:pt>
                <c:pt idx="1">
                  <c:v>Total 2008 (n=57)</c:v>
                </c:pt>
                <c:pt idx="2">
                  <c:v>Total 2009 (n=201)</c:v>
                </c:pt>
                <c:pt idx="3">
                  <c:v>Total 2010 (n=18)</c:v>
                </c:pt>
                <c:pt idx="4">
                  <c:v>Company Beneficiaries (n=15)</c:v>
                </c:pt>
                <c:pt idx="5">
                  <c:v>Employed Beneficiaries (n=3)</c:v>
                </c:pt>
              </c:strCache>
            </c:strRef>
          </c:cat>
          <c:val>
            <c:numRef>
              <c:f>Sheet1!$F$2:$F$7</c:f>
              <c:numCache>
                <c:formatCode>0</c:formatCode>
                <c:ptCount val="6"/>
                <c:pt idx="0" formatCode="General">
                  <c:v>40</c:v>
                </c:pt>
                <c:pt idx="1">
                  <c:v>19.298245614035089</c:v>
                </c:pt>
                <c:pt idx="2">
                  <c:v>6.4676616915422924</c:v>
                </c:pt>
              </c:numCache>
            </c:numRef>
          </c:val>
        </c:ser>
        <c:ser>
          <c:idx val="5"/>
          <c:order val="5"/>
          <c:tx>
            <c:strRef>
              <c:f>Sheet1!$G$1</c:f>
              <c:strCache>
                <c:ptCount val="1"/>
                <c:pt idx="0">
                  <c:v>N / A or Don’t Know</c:v>
                </c:pt>
              </c:strCache>
            </c:strRef>
          </c:tx>
          <c:spPr>
            <a:solidFill>
              <a:srgbClr val="C00000"/>
            </a:solidFill>
            <a:ln>
              <a:solidFill>
                <a:schemeClr val="tx1"/>
              </a:solidFill>
            </a:ln>
          </c:spPr>
          <c:dLbls>
            <c:dLbl>
              <c:idx val="2"/>
              <c:delete val="1"/>
            </c:dLbl>
            <c:txPr>
              <a:bodyPr/>
              <a:lstStyle/>
              <a:p>
                <a:pPr>
                  <a:defRPr lang="en-ZA" sz="1000" b="1"/>
                </a:pPr>
                <a:endParaRPr lang="en-US"/>
              </a:p>
            </c:txPr>
            <c:dLblPos val="ctr"/>
            <c:showVal val="1"/>
          </c:dLbls>
          <c:cat>
            <c:strRef>
              <c:f>Sheet1!$A$2:$A$7</c:f>
              <c:strCache>
                <c:ptCount val="6"/>
                <c:pt idx="0">
                  <c:v>Total 2007 (n=28)</c:v>
                </c:pt>
                <c:pt idx="1">
                  <c:v>Total 2008 (n=57)</c:v>
                </c:pt>
                <c:pt idx="2">
                  <c:v>Total 2009 (n=201)</c:v>
                </c:pt>
                <c:pt idx="3">
                  <c:v>Total 2010 (n=18)</c:v>
                </c:pt>
                <c:pt idx="4">
                  <c:v>Company Beneficiaries (n=15)</c:v>
                </c:pt>
                <c:pt idx="5">
                  <c:v>Employed Beneficiaries (n=3)</c:v>
                </c:pt>
              </c:strCache>
            </c:strRef>
          </c:cat>
          <c:val>
            <c:numRef>
              <c:f>Sheet1!$G$2:$G$7</c:f>
              <c:numCache>
                <c:formatCode>0</c:formatCode>
                <c:ptCount val="6"/>
                <c:pt idx="1">
                  <c:v>1.7543859649122997</c:v>
                </c:pt>
                <c:pt idx="2">
                  <c:v>1.4925373134328359</c:v>
                </c:pt>
                <c:pt idx="3">
                  <c:v>11</c:v>
                </c:pt>
                <c:pt idx="4">
                  <c:v>13</c:v>
                </c:pt>
              </c:numCache>
            </c:numRef>
          </c:val>
        </c:ser>
        <c:dLbls>
          <c:showVal val="1"/>
        </c:dLbls>
        <c:gapWidth val="75"/>
        <c:overlap val="100"/>
        <c:axId val="178143616"/>
        <c:axId val="178145152"/>
      </c:barChart>
      <c:catAx>
        <c:axId val="178143616"/>
        <c:scaling>
          <c:orientation val="minMax"/>
        </c:scaling>
        <c:axPos val="b"/>
        <c:majorTickMark val="none"/>
        <c:tickLblPos val="nextTo"/>
        <c:txPr>
          <a:bodyPr/>
          <a:lstStyle/>
          <a:p>
            <a:pPr>
              <a:defRPr lang="en-ZA" sz="900" b="0"/>
            </a:pPr>
            <a:endParaRPr lang="en-US"/>
          </a:p>
        </c:txPr>
        <c:crossAx val="178145152"/>
        <c:crosses val="autoZero"/>
        <c:auto val="1"/>
        <c:lblAlgn val="ctr"/>
        <c:lblOffset val="100"/>
      </c:catAx>
      <c:valAx>
        <c:axId val="178145152"/>
        <c:scaling>
          <c:orientation val="minMax"/>
          <c:max val="100"/>
        </c:scaling>
        <c:axPos val="l"/>
        <c:majorGridlines/>
        <c:numFmt formatCode="General" sourceLinked="1"/>
        <c:majorTickMark val="none"/>
        <c:tickLblPos val="nextTo"/>
        <c:spPr>
          <a:ln w="9525">
            <a:noFill/>
          </a:ln>
        </c:spPr>
        <c:txPr>
          <a:bodyPr/>
          <a:lstStyle/>
          <a:p>
            <a:pPr>
              <a:defRPr lang="en-ZA" sz="1000" b="1"/>
            </a:pPr>
            <a:endParaRPr lang="en-US"/>
          </a:p>
        </c:txPr>
        <c:crossAx val="178143616"/>
        <c:crosses val="autoZero"/>
        <c:crossBetween val="between"/>
      </c:valAx>
    </c:plotArea>
    <c:legend>
      <c:legendPos val="b"/>
      <c:layout>
        <c:manualLayout>
          <c:xMode val="edge"/>
          <c:yMode val="edge"/>
          <c:x val="0.16874561830294721"/>
          <c:y val="0.85616159136440062"/>
          <c:w val="0.79402144972397715"/>
          <c:h val="0.13862819005773591"/>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a:pPr>
            <a:r>
              <a:rPr lang="en-US" dirty="0" smtClean="0"/>
              <a:t>Committees (n=21)</a:t>
            </a:r>
            <a:endParaRPr lang="en-US" dirty="0"/>
          </a:p>
        </c:rich>
      </c:tx>
      <c:layout>
        <c:manualLayout>
          <c:xMode val="edge"/>
          <c:yMode val="edge"/>
          <c:x val="0.46935140077157783"/>
          <c:y val="1.9496395554362823E-2"/>
        </c:manualLayout>
      </c:layout>
    </c:title>
    <c:plotArea>
      <c:layout>
        <c:manualLayout>
          <c:layoutTarget val="inner"/>
          <c:xMode val="edge"/>
          <c:yMode val="edge"/>
          <c:x val="7.6791892632351116E-2"/>
          <c:y val="9.9709423381239323E-2"/>
          <c:w val="0.85911443018273881"/>
          <c:h val="0.58211565689749312"/>
        </c:manualLayout>
      </c:layout>
      <c:barChart>
        <c:barDir val="col"/>
        <c:grouping val="clustered"/>
        <c:ser>
          <c:idx val="0"/>
          <c:order val="0"/>
          <c:tx>
            <c:strRef>
              <c:f>Sheet1!$A$2</c:f>
              <c:strCache>
                <c:ptCount val="1"/>
                <c:pt idx="0">
                  <c:v>2009 Performance</c:v>
                </c:pt>
              </c:strCache>
            </c:strRef>
          </c:tx>
          <c:spPr>
            <a:solidFill>
              <a:srgbClr val="009DD9"/>
            </a:solidFill>
            <a:ln w="28575">
              <a:solidFill>
                <a:sysClr val="windowText" lastClr="000000"/>
              </a:solidFill>
            </a:ln>
            <a:effectLst>
              <a:outerShdw blurRad="40000" dist="23000" dir="5400000" rotWithShape="0">
                <a:srgbClr val="000000">
                  <a:alpha val="35000"/>
                </a:srgbClr>
              </a:outerShdw>
            </a:effectLst>
            <a:scene3d>
              <a:camera prst="orthographicFront"/>
              <a:lightRig rig="threePt" dir="t"/>
            </a:scene3d>
            <a:sp3d/>
          </c:spPr>
          <c:dLbls>
            <c:txPr>
              <a:bodyPr/>
              <a:lstStyle/>
              <a:p>
                <a:pPr>
                  <a:defRPr b="1"/>
                </a:pPr>
                <a:endParaRPr lang="en-US"/>
              </a:p>
            </c:txPr>
            <c:dLblPos val="ctr"/>
            <c:showVal val="1"/>
          </c:dLbls>
          <c:cat>
            <c:strRef>
              <c:f>Sheet1!$B$1:$J$1</c:f>
              <c:strCache>
                <c:ptCount val="9"/>
                <c:pt idx="0">
                  <c:v>Industry Knowledge</c:v>
                </c:pt>
                <c:pt idx="1">
                  <c:v>Overall Service</c:v>
                </c:pt>
                <c:pt idx="2">
                  <c:v>Reliability</c:v>
                </c:pt>
                <c:pt idx="3">
                  <c:v>Effectiveness</c:v>
                </c:pt>
                <c:pt idx="4">
                  <c:v>Timeliness</c:v>
                </c:pt>
                <c:pt idx="5">
                  <c:v>Speed of response</c:v>
                </c:pt>
                <c:pt idx="6">
                  <c:v>Ability to contribute to your business</c:v>
                </c:pt>
                <c:pt idx="7">
                  <c:v>Understanding of your business / organisation </c:v>
                </c:pt>
                <c:pt idx="8">
                  <c:v>Helpfulness</c:v>
                </c:pt>
              </c:strCache>
            </c:strRef>
          </c:cat>
          <c:val>
            <c:numRef>
              <c:f>Sheet1!$B$2:$J$2</c:f>
              <c:numCache>
                <c:formatCode>0.0</c:formatCode>
                <c:ptCount val="9"/>
                <c:pt idx="0">
                  <c:v>4.1428571428571415</c:v>
                </c:pt>
                <c:pt idx="1">
                  <c:v>4.2857142857142874</c:v>
                </c:pt>
                <c:pt idx="2">
                  <c:v>4.5714285714285712</c:v>
                </c:pt>
                <c:pt idx="3">
                  <c:v>4.4285714285714288</c:v>
                </c:pt>
                <c:pt idx="4">
                  <c:v>4.1428571428571415</c:v>
                </c:pt>
                <c:pt idx="5">
                  <c:v>4</c:v>
                </c:pt>
                <c:pt idx="6">
                  <c:v>4.3333333333333401</c:v>
                </c:pt>
                <c:pt idx="7">
                  <c:v>4</c:v>
                </c:pt>
                <c:pt idx="8">
                  <c:v>4.8571428571428497</c:v>
                </c:pt>
              </c:numCache>
            </c:numRef>
          </c:val>
        </c:ser>
        <c:ser>
          <c:idx val="1"/>
          <c:order val="1"/>
          <c:tx>
            <c:strRef>
              <c:f>Sheet1!$A$3</c:f>
              <c:strCache>
                <c:ptCount val="1"/>
                <c:pt idx="0">
                  <c:v>2010 Performance</c:v>
                </c:pt>
              </c:strCache>
            </c:strRef>
          </c:tx>
          <c:spPr>
            <a:solidFill>
              <a:srgbClr val="7CCA62">
                <a:lumMod val="75000"/>
              </a:srgbClr>
            </a:solidFill>
            <a:ln w="28575">
              <a:solidFill>
                <a:sysClr val="windowText" lastClr="000000"/>
              </a:solidFill>
            </a:ln>
            <a:effectLst>
              <a:outerShdw blurRad="50800" dist="38100" dir="5400000" algn="t" rotWithShape="0">
                <a:prstClr val="black">
                  <a:alpha val="40000"/>
                </a:prstClr>
              </a:outerShdw>
            </a:effectLst>
          </c:spPr>
          <c:dLbls>
            <c:txPr>
              <a:bodyPr/>
              <a:lstStyle/>
              <a:p>
                <a:pPr>
                  <a:defRPr b="1"/>
                </a:pPr>
                <a:endParaRPr lang="en-US"/>
              </a:p>
            </c:txPr>
            <c:dLblPos val="ctr"/>
            <c:showVal val="1"/>
          </c:dLbls>
          <c:cat>
            <c:strRef>
              <c:f>Sheet1!$B$1:$J$1</c:f>
              <c:strCache>
                <c:ptCount val="9"/>
                <c:pt idx="0">
                  <c:v>Industry Knowledge</c:v>
                </c:pt>
                <c:pt idx="1">
                  <c:v>Overall Service</c:v>
                </c:pt>
                <c:pt idx="2">
                  <c:v>Reliability</c:v>
                </c:pt>
                <c:pt idx="3">
                  <c:v>Effectiveness</c:v>
                </c:pt>
                <c:pt idx="4">
                  <c:v>Timeliness</c:v>
                </c:pt>
                <c:pt idx="5">
                  <c:v>Speed of response</c:v>
                </c:pt>
                <c:pt idx="6">
                  <c:v>Ability to contribute to your business</c:v>
                </c:pt>
                <c:pt idx="7">
                  <c:v>Understanding of your business / organisation </c:v>
                </c:pt>
                <c:pt idx="8">
                  <c:v>Helpfulness</c:v>
                </c:pt>
              </c:strCache>
            </c:strRef>
          </c:cat>
          <c:val>
            <c:numRef>
              <c:f>Sheet1!$B$3:$J$3</c:f>
              <c:numCache>
                <c:formatCode>0.0</c:formatCode>
                <c:ptCount val="9"/>
                <c:pt idx="0">
                  <c:v>4.3809523809523814</c:v>
                </c:pt>
                <c:pt idx="1">
                  <c:v>4.1428571428571415</c:v>
                </c:pt>
                <c:pt idx="2">
                  <c:v>4.0999999999999996</c:v>
                </c:pt>
                <c:pt idx="3">
                  <c:v>4.0952380952380993</c:v>
                </c:pt>
                <c:pt idx="4">
                  <c:v>3.8095238095238066</c:v>
                </c:pt>
                <c:pt idx="5">
                  <c:v>3.4761904761904772</c:v>
                </c:pt>
                <c:pt idx="6">
                  <c:v>3.9</c:v>
                </c:pt>
                <c:pt idx="7">
                  <c:v>3.7142857142857144</c:v>
                </c:pt>
                <c:pt idx="8">
                  <c:v>4.4000000000000004</c:v>
                </c:pt>
              </c:numCache>
            </c:numRef>
          </c:val>
        </c:ser>
        <c:axId val="138033408"/>
        <c:axId val="138087424"/>
      </c:barChart>
      <c:lineChart>
        <c:grouping val="standard"/>
        <c:ser>
          <c:idx val="2"/>
          <c:order val="2"/>
          <c:tx>
            <c:strRef>
              <c:f>Sheet1!$A$4</c:f>
              <c:strCache>
                <c:ptCount val="1"/>
                <c:pt idx="0">
                  <c:v>2010 Importance</c:v>
                </c:pt>
              </c:strCache>
            </c:strRef>
          </c:tx>
          <c:spPr>
            <a:ln>
              <a:solidFill>
                <a:sysClr val="windowText" lastClr="000000"/>
              </a:solidFill>
            </a:ln>
          </c:spPr>
          <c:marker>
            <c:symbol val="none"/>
          </c:marker>
          <c:dLbls>
            <c:dLblPos val="t"/>
            <c:showVal val="1"/>
          </c:dLbls>
          <c:cat>
            <c:strRef>
              <c:f>Sheet1!$B$1:$J$1</c:f>
              <c:strCache>
                <c:ptCount val="9"/>
                <c:pt idx="0">
                  <c:v>Industry Knowledge</c:v>
                </c:pt>
                <c:pt idx="1">
                  <c:v>Overall Service</c:v>
                </c:pt>
                <c:pt idx="2">
                  <c:v>Reliability</c:v>
                </c:pt>
                <c:pt idx="3">
                  <c:v>Effectiveness</c:v>
                </c:pt>
                <c:pt idx="4">
                  <c:v>Timeliness</c:v>
                </c:pt>
                <c:pt idx="5">
                  <c:v>Speed of response</c:v>
                </c:pt>
                <c:pt idx="6">
                  <c:v>Ability to contribute to your business</c:v>
                </c:pt>
                <c:pt idx="7">
                  <c:v>Understanding of your business / organisation </c:v>
                </c:pt>
                <c:pt idx="8">
                  <c:v>Helpfulness</c:v>
                </c:pt>
              </c:strCache>
            </c:strRef>
          </c:cat>
          <c:val>
            <c:numRef>
              <c:f>Sheet1!$B$4:$J$4</c:f>
              <c:numCache>
                <c:formatCode>0.0</c:formatCode>
                <c:ptCount val="9"/>
                <c:pt idx="0">
                  <c:v>9.6190476190476311</c:v>
                </c:pt>
                <c:pt idx="1">
                  <c:v>9.2857142857142865</c:v>
                </c:pt>
                <c:pt idx="2">
                  <c:v>9.2857142857142865</c:v>
                </c:pt>
                <c:pt idx="3">
                  <c:v>9.2857142857142865</c:v>
                </c:pt>
                <c:pt idx="4">
                  <c:v>9.1428571428571317</c:v>
                </c:pt>
                <c:pt idx="5">
                  <c:v>8.761904761904761</c:v>
                </c:pt>
                <c:pt idx="6">
                  <c:v>8.6</c:v>
                </c:pt>
                <c:pt idx="7">
                  <c:v>8.5</c:v>
                </c:pt>
                <c:pt idx="8">
                  <c:v>8.2380952380952372</c:v>
                </c:pt>
              </c:numCache>
            </c:numRef>
          </c:val>
        </c:ser>
        <c:marker val="1"/>
        <c:axId val="138144768"/>
        <c:axId val="138142848"/>
      </c:lineChart>
      <c:catAx>
        <c:axId val="138033408"/>
        <c:scaling>
          <c:orientation val="minMax"/>
        </c:scaling>
        <c:axPos val="b"/>
        <c:numFmt formatCode="General" sourceLinked="1"/>
        <c:majorTickMark val="none"/>
        <c:tickLblPos val="nextTo"/>
        <c:crossAx val="138087424"/>
        <c:crosses val="autoZero"/>
        <c:auto val="1"/>
        <c:lblAlgn val="ctr"/>
        <c:lblOffset val="100"/>
      </c:catAx>
      <c:valAx>
        <c:axId val="138087424"/>
        <c:scaling>
          <c:orientation val="minMax"/>
          <c:max val="5"/>
          <c:min val="2.5"/>
        </c:scaling>
        <c:axPos val="l"/>
        <c:majorGridlines/>
        <c:title>
          <c:tx>
            <c:rich>
              <a:bodyPr rot="-5400000" vert="horz"/>
              <a:lstStyle/>
              <a:p>
                <a:pPr>
                  <a:defRPr/>
                </a:pPr>
                <a:r>
                  <a:rPr lang="en-ZA" dirty="0" smtClean="0"/>
                  <a:t>Performance </a:t>
                </a:r>
                <a:endParaRPr lang="en-ZA" dirty="0"/>
              </a:p>
            </c:rich>
          </c:tx>
        </c:title>
        <c:numFmt formatCode="0.0" sourceLinked="1"/>
        <c:majorTickMark val="none"/>
        <c:tickLblPos val="nextTo"/>
        <c:spPr>
          <a:ln w="9525">
            <a:noFill/>
          </a:ln>
        </c:spPr>
        <c:crossAx val="138033408"/>
        <c:crosses val="autoZero"/>
        <c:crossBetween val="between"/>
      </c:valAx>
      <c:valAx>
        <c:axId val="138142848"/>
        <c:scaling>
          <c:orientation val="minMax"/>
          <c:max val="10"/>
          <c:min val="0"/>
        </c:scaling>
        <c:axPos val="r"/>
        <c:title>
          <c:tx>
            <c:rich>
              <a:bodyPr rot="-5400000" vert="horz"/>
              <a:lstStyle/>
              <a:p>
                <a:pPr>
                  <a:defRPr/>
                </a:pPr>
                <a:r>
                  <a:rPr lang="en-ZA" dirty="0" smtClean="0"/>
                  <a:t>Importance</a:t>
                </a:r>
                <a:endParaRPr lang="en-ZA" dirty="0"/>
              </a:p>
            </c:rich>
          </c:tx>
        </c:title>
        <c:numFmt formatCode="0" sourceLinked="0"/>
        <c:tickLblPos val="nextTo"/>
        <c:crossAx val="138144768"/>
        <c:crosses val="max"/>
        <c:crossBetween val="between"/>
      </c:valAx>
      <c:catAx>
        <c:axId val="138144768"/>
        <c:scaling>
          <c:orientation val="minMax"/>
        </c:scaling>
        <c:delete val="1"/>
        <c:axPos val="b"/>
        <c:tickLblPos val="none"/>
        <c:crossAx val="138142848"/>
        <c:crosses val="autoZero"/>
        <c:auto val="1"/>
        <c:lblAlgn val="ctr"/>
        <c:lblOffset val="100"/>
      </c:catAx>
    </c:plotArea>
    <c:legend>
      <c:legendPos val="b"/>
    </c:legend>
    <c:plotVisOnly val="1"/>
    <c:dispBlanksAs val="gap"/>
  </c:chart>
  <c:spPr>
    <a:ln>
      <a:noFill/>
    </a:ln>
  </c:spPr>
  <c:txPr>
    <a:bodyPr/>
    <a:lstStyle/>
    <a:p>
      <a:pPr>
        <a:defRPr sz="1000"/>
      </a:pPr>
      <a:endParaRPr lang="en-US"/>
    </a:p>
  </c:txPr>
  <c:externalData r:id="rId2"/>
</c:chartSpace>
</file>

<file path=ppt/charts/chart130.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The Programmes Sponsored By The BANKSETA and Implemented By My Employer, Have Provided Me With The Technical Foundation To Perform My Current Job Role</a:t>
            </a:r>
          </a:p>
        </c:rich>
      </c:tx>
      <c:layout>
        <c:manualLayout>
          <c:xMode val="edge"/>
          <c:yMode val="edge"/>
          <c:x val="0.15227450781330809"/>
          <c:y val="3.3594150914448624E-2"/>
        </c:manualLayout>
      </c:layout>
    </c:title>
    <c:plotArea>
      <c:layout>
        <c:manualLayout>
          <c:layoutTarget val="inner"/>
          <c:xMode val="edge"/>
          <c:yMode val="edge"/>
          <c:x val="0.1024716123495857"/>
          <c:y val="0.21978444194031524"/>
          <c:w val="0.84480785420690363"/>
          <c:h val="0.52121391076113943"/>
        </c:manualLayout>
      </c:layout>
      <c:barChart>
        <c:barDir val="col"/>
        <c:grouping val="clustered"/>
        <c:ser>
          <c:idx val="0"/>
          <c:order val="0"/>
          <c:tx>
            <c:strRef>
              <c:f>Sheet1!$B$1</c:f>
              <c:strCache>
                <c:ptCount val="1"/>
                <c:pt idx="0">
                  <c:v>Strongly Agree</c:v>
                </c:pt>
              </c:strCache>
            </c:strRef>
          </c:tx>
          <c:spPr>
            <a:solidFill>
              <a:srgbClr val="00B0F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c:f>
              <c:strCache>
                <c:ptCount val="1"/>
                <c:pt idx="0">
                  <c:v>Total 2010 (n=3)</c:v>
                </c:pt>
              </c:strCache>
            </c:strRef>
          </c:cat>
          <c:val>
            <c:numRef>
              <c:f>Sheet1!$B$2</c:f>
              <c:numCache>
                <c:formatCode>General</c:formatCode>
                <c:ptCount val="1"/>
                <c:pt idx="0">
                  <c:v>33</c:v>
                </c:pt>
              </c:numCache>
            </c:numRef>
          </c:val>
        </c:ser>
        <c:ser>
          <c:idx val="1"/>
          <c:order val="1"/>
          <c:tx>
            <c:strRef>
              <c:f>Sheet1!$C$1</c:f>
              <c:strCache>
                <c:ptCount val="1"/>
                <c:pt idx="0">
                  <c:v>Agree</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Sheet1!$A$2</c:f>
              <c:strCache>
                <c:ptCount val="1"/>
                <c:pt idx="0">
                  <c:v>Total 2010 (n=3)</c:v>
                </c:pt>
              </c:strCache>
            </c:strRef>
          </c:cat>
          <c:val>
            <c:numRef>
              <c:f>Sheet1!$C$2</c:f>
              <c:numCache>
                <c:formatCode>General</c:formatCode>
                <c:ptCount val="1"/>
                <c:pt idx="0">
                  <c:v>67</c:v>
                </c:pt>
              </c:numCache>
            </c:numRef>
          </c:val>
        </c:ser>
        <c:ser>
          <c:idx val="2"/>
          <c:order val="2"/>
          <c:tx>
            <c:strRef>
              <c:f>Sheet1!$D$1</c:f>
              <c:strCache>
                <c:ptCount val="1"/>
                <c:pt idx="0">
                  <c:v>Indifferent</c:v>
                </c:pt>
              </c:strCache>
            </c:strRef>
          </c:tx>
          <c:cat>
            <c:strRef>
              <c:f>Sheet1!$A$2</c:f>
              <c:strCache>
                <c:ptCount val="1"/>
                <c:pt idx="0">
                  <c:v>Total 2010 (n=3)</c:v>
                </c:pt>
              </c:strCache>
            </c:strRef>
          </c:cat>
          <c:val>
            <c:numRef>
              <c:f>Sheet1!$D$2</c:f>
              <c:numCache>
                <c:formatCode>General</c:formatCode>
                <c:ptCount val="1"/>
              </c:numCache>
            </c:numRef>
          </c:val>
        </c:ser>
        <c:ser>
          <c:idx val="3"/>
          <c:order val="3"/>
          <c:tx>
            <c:strRef>
              <c:f>Sheet1!$E$1</c:f>
              <c:strCache>
                <c:ptCount val="1"/>
                <c:pt idx="0">
                  <c:v>Disagree</c:v>
                </c:pt>
              </c:strCache>
            </c:strRef>
          </c:tx>
          <c:cat>
            <c:strRef>
              <c:f>Sheet1!$A$2</c:f>
              <c:strCache>
                <c:ptCount val="1"/>
                <c:pt idx="0">
                  <c:v>Total 2010 (n=3)</c:v>
                </c:pt>
              </c:strCache>
            </c:strRef>
          </c:cat>
          <c:val>
            <c:numRef>
              <c:f>Sheet1!$E$2</c:f>
              <c:numCache>
                <c:formatCode>General</c:formatCode>
                <c:ptCount val="1"/>
              </c:numCache>
            </c:numRef>
          </c:val>
        </c:ser>
        <c:ser>
          <c:idx val="4"/>
          <c:order val="4"/>
          <c:tx>
            <c:strRef>
              <c:f>Sheet1!$F$1</c:f>
              <c:strCache>
                <c:ptCount val="1"/>
                <c:pt idx="0">
                  <c:v>Strongly Disagree</c:v>
                </c:pt>
              </c:strCache>
            </c:strRef>
          </c:tx>
          <c:cat>
            <c:strRef>
              <c:f>Sheet1!$A$2</c:f>
              <c:strCache>
                <c:ptCount val="1"/>
                <c:pt idx="0">
                  <c:v>Total 2010 (n=3)</c:v>
                </c:pt>
              </c:strCache>
            </c:strRef>
          </c:cat>
          <c:val>
            <c:numRef>
              <c:f>Sheet1!$F$2</c:f>
              <c:numCache>
                <c:formatCode>General</c:formatCode>
                <c:ptCount val="1"/>
              </c:numCache>
            </c:numRef>
          </c:val>
        </c:ser>
        <c:dLbls>
          <c:showVal val="1"/>
        </c:dLbls>
        <c:gapWidth val="75"/>
        <c:axId val="190910848"/>
        <c:axId val="190912384"/>
      </c:barChart>
      <c:catAx>
        <c:axId val="190910848"/>
        <c:scaling>
          <c:orientation val="minMax"/>
        </c:scaling>
        <c:axPos val="b"/>
        <c:numFmt formatCode="General" sourceLinked="1"/>
        <c:majorTickMark val="none"/>
        <c:tickLblPos val="nextTo"/>
        <c:txPr>
          <a:bodyPr/>
          <a:lstStyle/>
          <a:p>
            <a:pPr>
              <a:defRPr lang="en-ZA" sz="1000" b="1"/>
            </a:pPr>
            <a:endParaRPr lang="en-US"/>
          </a:p>
        </c:txPr>
        <c:crossAx val="190912384"/>
        <c:crosses val="autoZero"/>
        <c:auto val="1"/>
        <c:lblAlgn val="ctr"/>
        <c:lblOffset val="100"/>
      </c:catAx>
      <c:valAx>
        <c:axId val="190912384"/>
        <c:scaling>
          <c:orientation val="minMax"/>
          <c:max val="100"/>
        </c:scaling>
        <c:axPos val="l"/>
        <c:majorGridlines/>
        <c:numFmt formatCode="General" sourceLinked="1"/>
        <c:majorTickMark val="none"/>
        <c:tickLblPos val="nextTo"/>
        <c:spPr>
          <a:ln w="9525">
            <a:noFill/>
          </a:ln>
        </c:spPr>
        <c:txPr>
          <a:bodyPr/>
          <a:lstStyle/>
          <a:p>
            <a:pPr>
              <a:defRPr lang="en-ZA" sz="1000" b="1"/>
            </a:pPr>
            <a:endParaRPr lang="en-US"/>
          </a:p>
        </c:txPr>
        <c:crossAx val="190910848"/>
        <c:crosses val="autoZero"/>
        <c:crossBetween val="between"/>
      </c:valAx>
    </c:plotArea>
    <c:legend>
      <c:legendPos val="b"/>
      <c:layout>
        <c:manualLayout>
          <c:xMode val="edge"/>
          <c:yMode val="edge"/>
          <c:x val="0.1018469212233126"/>
          <c:y val="0.82771513041760791"/>
          <c:w val="0.81671887989457181"/>
          <c:h val="9.1338175828787976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31.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Average Rating of Importance of Attributes using a scale where </a:t>
            </a:r>
            <a:r>
              <a:rPr lang="en-GB" sz="1100" b="1" i="0" u="none" strike="noStrike" baseline="0" dirty="0" smtClean="0"/>
              <a:t>1 = Not at all important and 10 = Extremely important</a:t>
            </a:r>
            <a:endParaRPr lang="en-US" sz="1100" b="1" i="0" kern="1200" baseline="0" dirty="0" smtClean="0">
              <a:solidFill>
                <a:srgbClr val="000000"/>
              </a:solidFill>
            </a:endParaRPr>
          </a:p>
        </c:rich>
      </c:tx>
      <c:layout>
        <c:manualLayout>
          <c:xMode val="edge"/>
          <c:yMode val="edge"/>
          <c:x val="0.17636989455265742"/>
          <c:y val="6.9388267256067532E-2"/>
        </c:manualLayout>
      </c:layout>
    </c:title>
    <c:plotArea>
      <c:layout>
        <c:manualLayout>
          <c:layoutTarget val="inner"/>
          <c:xMode val="edge"/>
          <c:yMode val="edge"/>
          <c:x val="8.0756393282701747E-2"/>
          <c:y val="0.17182692307692321"/>
          <c:w val="0.86053115071142428"/>
          <c:h val="0.4510383570474743"/>
        </c:manualLayout>
      </c:layout>
      <c:barChart>
        <c:barDir val="col"/>
        <c:grouping val="clustered"/>
        <c:ser>
          <c:idx val="0"/>
          <c:order val="0"/>
          <c:tx>
            <c:strRef>
              <c:f>Sheet1!$B$1</c:f>
              <c:strCache>
                <c:ptCount val="1"/>
                <c:pt idx="0">
                  <c:v>Effectiveness of training</c:v>
                </c:pt>
              </c:strCache>
            </c:strRef>
          </c:tx>
          <c:spPr>
            <a:solidFill>
              <a:srgbClr val="0070C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Sheet1!$A$2:$A$4</c:f>
              <c:strCache>
                <c:ptCount val="3"/>
                <c:pt idx="0">
                  <c:v>Total 2010 (n=34)</c:v>
                </c:pt>
                <c:pt idx="1">
                  <c:v>Company Beneficiaries (n=15)</c:v>
                </c:pt>
                <c:pt idx="2">
                  <c:v>Employed Beneficiaries (n=19)</c:v>
                </c:pt>
              </c:strCache>
            </c:strRef>
          </c:cat>
          <c:val>
            <c:numRef>
              <c:f>Sheet1!$B$2:$B$4</c:f>
              <c:numCache>
                <c:formatCode>0.0</c:formatCode>
                <c:ptCount val="3"/>
                <c:pt idx="0">
                  <c:v>9.529411764705868</c:v>
                </c:pt>
                <c:pt idx="1">
                  <c:v>9.6666666666666767</c:v>
                </c:pt>
                <c:pt idx="2">
                  <c:v>9.4210526315789505</c:v>
                </c:pt>
              </c:numCache>
            </c:numRef>
          </c:val>
        </c:ser>
        <c:ser>
          <c:idx val="1"/>
          <c:order val="1"/>
          <c:tx>
            <c:strRef>
              <c:f>Sheet1!$C$1</c:f>
              <c:strCache>
                <c:ptCount val="1"/>
                <c:pt idx="0">
                  <c:v>Gaining a suitable qualifications from the programme</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Sheet1!$A$2:$A$4</c:f>
              <c:strCache>
                <c:ptCount val="3"/>
                <c:pt idx="0">
                  <c:v>Total 2010 (n=34)</c:v>
                </c:pt>
                <c:pt idx="1">
                  <c:v>Company Beneficiaries (n=15)</c:v>
                </c:pt>
                <c:pt idx="2">
                  <c:v>Employed Beneficiaries (n=19)</c:v>
                </c:pt>
              </c:strCache>
            </c:strRef>
          </c:cat>
          <c:val>
            <c:numRef>
              <c:f>Sheet1!$C$2:$C$4</c:f>
              <c:numCache>
                <c:formatCode>0.0</c:formatCode>
                <c:ptCount val="3"/>
                <c:pt idx="0">
                  <c:v>8.9705882352941266</c:v>
                </c:pt>
                <c:pt idx="1">
                  <c:v>8.866666666666708</c:v>
                </c:pt>
                <c:pt idx="2">
                  <c:v>9.0526315789474285</c:v>
                </c:pt>
              </c:numCache>
            </c:numRef>
          </c:val>
        </c:ser>
        <c:ser>
          <c:idx val="2"/>
          <c:order val="2"/>
          <c:tx>
            <c:strRef>
              <c:f>Sheet1!$D$1</c:f>
              <c:strCache>
                <c:ptCount val="1"/>
                <c:pt idx="0">
                  <c:v>Interactions with the instructors / facilitators </c:v>
                </c:pt>
              </c:strCache>
            </c:strRef>
          </c:tx>
          <c:spPr>
            <a:solidFill>
              <a:srgbClr val="92D050"/>
            </a:solidFill>
            <a:ln>
              <a:solidFill>
                <a:schemeClr val="tx1"/>
              </a:solidFill>
            </a:ln>
          </c:spPr>
          <c:dLbls>
            <c:txPr>
              <a:bodyPr/>
              <a:lstStyle/>
              <a:p>
                <a:pPr>
                  <a:defRPr lang="en-ZA" sz="1000" b="1"/>
                </a:pPr>
                <a:endParaRPr lang="en-US"/>
              </a:p>
            </c:txPr>
            <c:showVal val="1"/>
          </c:dLbls>
          <c:cat>
            <c:strRef>
              <c:f>Sheet1!$A$2:$A$4</c:f>
              <c:strCache>
                <c:ptCount val="3"/>
                <c:pt idx="0">
                  <c:v>Total 2010 (n=34)</c:v>
                </c:pt>
                <c:pt idx="1">
                  <c:v>Company Beneficiaries (n=15)</c:v>
                </c:pt>
                <c:pt idx="2">
                  <c:v>Employed Beneficiaries (n=19)</c:v>
                </c:pt>
              </c:strCache>
            </c:strRef>
          </c:cat>
          <c:val>
            <c:numRef>
              <c:f>Sheet1!$D$2:$D$4</c:f>
              <c:numCache>
                <c:formatCode>0.0</c:formatCode>
                <c:ptCount val="3"/>
                <c:pt idx="0">
                  <c:v>8.9705882352941266</c:v>
                </c:pt>
                <c:pt idx="1">
                  <c:v>9.4666666666667094</c:v>
                </c:pt>
                <c:pt idx="2">
                  <c:v>8.5789473684210531</c:v>
                </c:pt>
              </c:numCache>
            </c:numRef>
          </c:val>
        </c:ser>
        <c:ser>
          <c:idx val="3"/>
          <c:order val="3"/>
          <c:tx>
            <c:strRef>
              <c:f>Sheet1!$E$1</c:f>
              <c:strCache>
                <c:ptCount val="1"/>
                <c:pt idx="0">
                  <c:v>Gaining skills to improve my future employment prospects</c:v>
                </c:pt>
              </c:strCache>
            </c:strRef>
          </c:tx>
          <c:spPr>
            <a:solidFill>
              <a:srgbClr val="FFFF00"/>
            </a:solidFill>
            <a:ln>
              <a:solidFill>
                <a:schemeClr val="tx1"/>
              </a:solidFill>
            </a:ln>
          </c:spPr>
          <c:dLbls>
            <c:txPr>
              <a:bodyPr/>
              <a:lstStyle/>
              <a:p>
                <a:pPr>
                  <a:defRPr lang="en-ZA" sz="1000" b="1"/>
                </a:pPr>
                <a:endParaRPr lang="en-US"/>
              </a:p>
            </c:txPr>
            <c:showVal val="1"/>
          </c:dLbls>
          <c:cat>
            <c:strRef>
              <c:f>Sheet1!$A$2:$A$4</c:f>
              <c:strCache>
                <c:ptCount val="3"/>
                <c:pt idx="0">
                  <c:v>Total 2010 (n=34)</c:v>
                </c:pt>
                <c:pt idx="1">
                  <c:v>Company Beneficiaries (n=15)</c:v>
                </c:pt>
                <c:pt idx="2">
                  <c:v>Employed Beneficiaries (n=19)</c:v>
                </c:pt>
              </c:strCache>
            </c:strRef>
          </c:cat>
          <c:val>
            <c:numRef>
              <c:f>Sheet1!$E$2:$E$4</c:f>
              <c:numCache>
                <c:formatCode>0.0</c:formatCode>
                <c:ptCount val="3"/>
                <c:pt idx="0">
                  <c:v>8.8529411764705888</c:v>
                </c:pt>
                <c:pt idx="1">
                  <c:v>9.0666666666667037</c:v>
                </c:pt>
                <c:pt idx="2">
                  <c:v>8.6842105263157681</c:v>
                </c:pt>
              </c:numCache>
            </c:numRef>
          </c:val>
        </c:ser>
        <c:ser>
          <c:idx val="4"/>
          <c:order val="4"/>
          <c:tx>
            <c:strRef>
              <c:f>Sheet1!$F$1</c:f>
              <c:strCache>
                <c:ptCount val="1"/>
                <c:pt idx="0">
                  <c:v>Appropriateness of training content</c:v>
                </c:pt>
              </c:strCache>
            </c:strRef>
          </c:tx>
          <c:spPr>
            <a:solidFill>
              <a:srgbClr val="FFC000"/>
            </a:solidFill>
            <a:ln>
              <a:solidFill>
                <a:schemeClr val="tx1"/>
              </a:solidFill>
            </a:ln>
          </c:spPr>
          <c:dLbls>
            <c:txPr>
              <a:bodyPr/>
              <a:lstStyle/>
              <a:p>
                <a:pPr>
                  <a:defRPr lang="en-ZA" sz="1000" b="1"/>
                </a:pPr>
                <a:endParaRPr lang="en-US"/>
              </a:p>
            </c:txPr>
            <c:showVal val="1"/>
          </c:dLbls>
          <c:cat>
            <c:strRef>
              <c:f>Sheet1!$A$2:$A$4</c:f>
              <c:strCache>
                <c:ptCount val="3"/>
                <c:pt idx="0">
                  <c:v>Total 2010 (n=34)</c:v>
                </c:pt>
                <c:pt idx="1">
                  <c:v>Company Beneficiaries (n=15)</c:v>
                </c:pt>
                <c:pt idx="2">
                  <c:v>Employed Beneficiaries (n=19)</c:v>
                </c:pt>
              </c:strCache>
            </c:strRef>
          </c:cat>
          <c:val>
            <c:numRef>
              <c:f>Sheet1!$F$2:$F$4</c:f>
              <c:numCache>
                <c:formatCode>0.0</c:formatCode>
                <c:ptCount val="3"/>
                <c:pt idx="0">
                  <c:v>8.882352941176471</c:v>
                </c:pt>
                <c:pt idx="1">
                  <c:v>9.2666666666666728</c:v>
                </c:pt>
                <c:pt idx="2">
                  <c:v>8.5789473684210531</c:v>
                </c:pt>
              </c:numCache>
            </c:numRef>
          </c:val>
        </c:ser>
        <c:ser>
          <c:idx val="5"/>
          <c:order val="5"/>
          <c:tx>
            <c:strRef>
              <c:f>Sheet1!$G$1</c:f>
              <c:strCache>
                <c:ptCount val="1"/>
                <c:pt idx="0">
                  <c:v>Exposure to a coach and mentor from the banking sector</c:v>
                </c:pt>
              </c:strCache>
            </c:strRef>
          </c:tx>
          <c:spPr>
            <a:solidFill>
              <a:srgbClr val="FF0000"/>
            </a:solidFill>
            <a:ln>
              <a:solidFill>
                <a:schemeClr val="tx1"/>
              </a:solidFill>
            </a:ln>
          </c:spPr>
          <c:dLbls>
            <c:txPr>
              <a:bodyPr/>
              <a:lstStyle/>
              <a:p>
                <a:pPr>
                  <a:defRPr lang="en-ZA" sz="1000" b="1"/>
                </a:pPr>
                <a:endParaRPr lang="en-US"/>
              </a:p>
            </c:txPr>
            <c:showVal val="1"/>
          </c:dLbls>
          <c:cat>
            <c:strRef>
              <c:f>Sheet1!$A$2:$A$4</c:f>
              <c:strCache>
                <c:ptCount val="3"/>
                <c:pt idx="0">
                  <c:v>Total 2010 (n=34)</c:v>
                </c:pt>
                <c:pt idx="1">
                  <c:v>Company Beneficiaries (n=15)</c:v>
                </c:pt>
                <c:pt idx="2">
                  <c:v>Employed Beneficiaries (n=19)</c:v>
                </c:pt>
              </c:strCache>
            </c:strRef>
          </c:cat>
          <c:val>
            <c:numRef>
              <c:f>Sheet1!$G$2:$G$4</c:f>
              <c:numCache>
                <c:formatCode>0.0</c:formatCode>
                <c:ptCount val="3"/>
                <c:pt idx="0">
                  <c:v>8.4117647058823533</c:v>
                </c:pt>
                <c:pt idx="1">
                  <c:v>8.7333333333333183</c:v>
                </c:pt>
                <c:pt idx="2">
                  <c:v>8.1578947368421044</c:v>
                </c:pt>
              </c:numCache>
            </c:numRef>
          </c:val>
        </c:ser>
        <c:ser>
          <c:idx val="6"/>
          <c:order val="6"/>
          <c:tx>
            <c:strRef>
              <c:f>Sheet1!$H$1</c:f>
              <c:strCache>
                <c:ptCount val="1"/>
                <c:pt idx="0">
                  <c:v>Interactions with fellow learners</c:v>
                </c:pt>
              </c:strCache>
            </c:strRef>
          </c:tx>
          <c:spPr>
            <a:solidFill>
              <a:srgbClr val="C00000"/>
            </a:solidFill>
            <a:ln>
              <a:solidFill>
                <a:schemeClr val="tx1"/>
              </a:solidFill>
            </a:ln>
          </c:spPr>
          <c:dLbls>
            <c:txPr>
              <a:bodyPr/>
              <a:lstStyle/>
              <a:p>
                <a:pPr>
                  <a:defRPr lang="en-ZA" sz="1000" b="1"/>
                </a:pPr>
                <a:endParaRPr lang="en-US"/>
              </a:p>
            </c:txPr>
            <c:showVal val="1"/>
          </c:dLbls>
          <c:cat>
            <c:strRef>
              <c:f>Sheet1!$A$2:$A$4</c:f>
              <c:strCache>
                <c:ptCount val="3"/>
                <c:pt idx="0">
                  <c:v>Total 2010 (n=34)</c:v>
                </c:pt>
                <c:pt idx="1">
                  <c:v>Company Beneficiaries (n=15)</c:v>
                </c:pt>
                <c:pt idx="2">
                  <c:v>Employed Beneficiaries (n=19)</c:v>
                </c:pt>
              </c:strCache>
            </c:strRef>
          </c:cat>
          <c:val>
            <c:numRef>
              <c:f>Sheet1!$H$2:$H$4</c:f>
              <c:numCache>
                <c:formatCode>0.0</c:formatCode>
                <c:ptCount val="3"/>
                <c:pt idx="0">
                  <c:v>7.9411764705882364</c:v>
                </c:pt>
                <c:pt idx="1">
                  <c:v>8.8000000000000007</c:v>
                </c:pt>
                <c:pt idx="2">
                  <c:v>7.2631578947368425</c:v>
                </c:pt>
              </c:numCache>
            </c:numRef>
          </c:val>
        </c:ser>
        <c:dLbls>
          <c:showVal val="1"/>
        </c:dLbls>
        <c:gapWidth val="90"/>
        <c:overlap val="-1"/>
        <c:axId val="190976000"/>
        <c:axId val="190977536"/>
      </c:barChart>
      <c:catAx>
        <c:axId val="190976000"/>
        <c:scaling>
          <c:orientation val="minMax"/>
        </c:scaling>
        <c:axPos val="b"/>
        <c:majorTickMark val="none"/>
        <c:tickLblPos val="nextTo"/>
        <c:txPr>
          <a:bodyPr/>
          <a:lstStyle/>
          <a:p>
            <a:pPr>
              <a:defRPr lang="en-ZA" sz="1000" b="0"/>
            </a:pPr>
            <a:endParaRPr lang="en-US"/>
          </a:p>
        </c:txPr>
        <c:crossAx val="190977536"/>
        <c:crosses val="autoZero"/>
        <c:auto val="1"/>
        <c:lblAlgn val="ctr"/>
        <c:lblOffset val="100"/>
      </c:catAx>
      <c:valAx>
        <c:axId val="190977536"/>
        <c:scaling>
          <c:orientation val="minMax"/>
        </c:scaling>
        <c:axPos val="l"/>
        <c:majorGridlines/>
        <c:numFmt formatCode="0.0" sourceLinked="1"/>
        <c:majorTickMark val="none"/>
        <c:tickLblPos val="nextTo"/>
        <c:spPr>
          <a:ln w="9525">
            <a:noFill/>
          </a:ln>
        </c:spPr>
        <c:txPr>
          <a:bodyPr/>
          <a:lstStyle/>
          <a:p>
            <a:pPr>
              <a:defRPr lang="en-ZA" sz="1000" b="1"/>
            </a:pPr>
            <a:endParaRPr lang="en-US"/>
          </a:p>
        </c:txPr>
        <c:crossAx val="190976000"/>
        <c:crosses val="autoZero"/>
        <c:crossBetween val="between"/>
      </c:valAx>
    </c:plotArea>
    <c:legend>
      <c:legendPos val="b"/>
      <c:layout>
        <c:manualLayout>
          <c:xMode val="edge"/>
          <c:yMode val="edge"/>
          <c:x val="2.6315789473684216E-2"/>
          <c:y val="0.73887116084173687"/>
          <c:w val="0.95467836257312177"/>
          <c:h val="0.22682829120044209"/>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32.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What Was Your Motivation For Participation In The Programme? </a:t>
            </a:r>
          </a:p>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endParaRPr lang="en-US" sz="1100" b="1" i="0" kern="1200" baseline="0" dirty="0" smtClean="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0" i="0" kern="1200" baseline="0" dirty="0" smtClean="0">
                <a:solidFill>
                  <a:srgbClr val="000000"/>
                </a:solidFill>
              </a:rPr>
              <a:t>(Multiple Mention Possible)</a:t>
            </a:r>
          </a:p>
        </c:rich>
      </c:tx>
      <c:layout>
        <c:manualLayout>
          <c:xMode val="edge"/>
          <c:yMode val="edge"/>
          <c:x val="0.14487527179519741"/>
          <c:y val="1.675668830869826E-2"/>
        </c:manualLayout>
      </c:layout>
    </c:title>
    <c:plotArea>
      <c:layout>
        <c:manualLayout>
          <c:layoutTarget val="inner"/>
          <c:xMode val="edge"/>
          <c:yMode val="edge"/>
          <c:x val="7.6427913616061161E-2"/>
          <c:y val="0.20983860570060325"/>
          <c:w val="0.86053115071142428"/>
          <c:h val="0.43641847400653888"/>
        </c:manualLayout>
      </c:layout>
      <c:barChart>
        <c:barDir val="col"/>
        <c:grouping val="clustered"/>
        <c:ser>
          <c:idx val="0"/>
          <c:order val="0"/>
          <c:tx>
            <c:strRef>
              <c:f>Sheet1!$B$1</c:f>
              <c:strCache>
                <c:ptCount val="1"/>
                <c:pt idx="0">
                  <c:v>To improve skills</c:v>
                </c:pt>
              </c:strCache>
            </c:strRef>
          </c:tx>
          <c:spPr>
            <a:solidFill>
              <a:srgbClr val="0070C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c:f>
              <c:strCache>
                <c:ptCount val="1"/>
                <c:pt idx="0">
                  <c:v>Company Beneficiaries (n=15)</c:v>
                </c:pt>
              </c:strCache>
            </c:strRef>
          </c:cat>
          <c:val>
            <c:numRef>
              <c:f>Sheet1!$B$2</c:f>
              <c:numCache>
                <c:formatCode>0</c:formatCode>
                <c:ptCount val="1"/>
                <c:pt idx="0">
                  <c:v>80</c:v>
                </c:pt>
              </c:numCache>
            </c:numRef>
          </c:val>
        </c:ser>
        <c:ser>
          <c:idx val="1"/>
          <c:order val="1"/>
          <c:tx>
            <c:strRef>
              <c:f>Sheet1!$C$1</c:f>
              <c:strCache>
                <c:ptCount val="1"/>
                <c:pt idx="0">
                  <c:v>To gain knowledge of a particular subject area</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Sheet1!$A$2</c:f>
              <c:strCache>
                <c:ptCount val="1"/>
                <c:pt idx="0">
                  <c:v>Company Beneficiaries (n=15)</c:v>
                </c:pt>
              </c:strCache>
            </c:strRef>
          </c:cat>
          <c:val>
            <c:numRef>
              <c:f>Sheet1!$C$2</c:f>
              <c:numCache>
                <c:formatCode>0</c:formatCode>
                <c:ptCount val="1"/>
                <c:pt idx="0">
                  <c:v>33</c:v>
                </c:pt>
              </c:numCache>
            </c:numRef>
          </c:val>
        </c:ser>
        <c:ser>
          <c:idx val="2"/>
          <c:order val="2"/>
          <c:tx>
            <c:strRef>
              <c:f>Sheet1!$D$1</c:f>
              <c:strCache>
                <c:ptCount val="1"/>
                <c:pt idx="0">
                  <c:v>To improve business prospects in general</c:v>
                </c:pt>
              </c:strCache>
            </c:strRef>
          </c:tx>
          <c:spPr>
            <a:solidFill>
              <a:srgbClr val="92D050"/>
            </a:solidFill>
            <a:ln>
              <a:solidFill>
                <a:schemeClr val="tx1"/>
              </a:solidFill>
            </a:ln>
          </c:spPr>
          <c:dLbls>
            <c:txPr>
              <a:bodyPr/>
              <a:lstStyle/>
              <a:p>
                <a:pPr>
                  <a:defRPr lang="en-ZA" sz="1000" b="1"/>
                </a:pPr>
                <a:endParaRPr lang="en-US"/>
              </a:p>
            </c:txPr>
            <c:showVal val="1"/>
          </c:dLbls>
          <c:cat>
            <c:strRef>
              <c:f>Sheet1!$A$2</c:f>
              <c:strCache>
                <c:ptCount val="1"/>
                <c:pt idx="0">
                  <c:v>Company Beneficiaries (n=15)</c:v>
                </c:pt>
              </c:strCache>
            </c:strRef>
          </c:cat>
          <c:val>
            <c:numRef>
              <c:f>Sheet1!$D$2</c:f>
              <c:numCache>
                <c:formatCode>0</c:formatCode>
                <c:ptCount val="1"/>
                <c:pt idx="0">
                  <c:v>53</c:v>
                </c:pt>
              </c:numCache>
            </c:numRef>
          </c:val>
        </c:ser>
        <c:ser>
          <c:idx val="3"/>
          <c:order val="3"/>
          <c:tx>
            <c:strRef>
              <c:f>Sheet1!$E$1</c:f>
              <c:strCache>
                <c:ptCount val="1"/>
                <c:pt idx="0">
                  <c:v>To acquire sills to improve future business prospects</c:v>
                </c:pt>
              </c:strCache>
            </c:strRef>
          </c:tx>
          <c:spPr>
            <a:solidFill>
              <a:srgbClr val="FFFF00"/>
            </a:solidFill>
            <a:ln>
              <a:solidFill>
                <a:schemeClr val="tx1"/>
              </a:solidFill>
            </a:ln>
          </c:spPr>
          <c:dLbls>
            <c:txPr>
              <a:bodyPr/>
              <a:lstStyle/>
              <a:p>
                <a:pPr>
                  <a:defRPr lang="en-ZA" sz="1000" b="1"/>
                </a:pPr>
                <a:endParaRPr lang="en-US"/>
              </a:p>
            </c:txPr>
            <c:showVal val="1"/>
          </c:dLbls>
          <c:cat>
            <c:strRef>
              <c:f>Sheet1!$A$2</c:f>
              <c:strCache>
                <c:ptCount val="1"/>
                <c:pt idx="0">
                  <c:v>Company Beneficiaries (n=15)</c:v>
                </c:pt>
              </c:strCache>
            </c:strRef>
          </c:cat>
          <c:val>
            <c:numRef>
              <c:f>Sheet1!$E$2</c:f>
              <c:numCache>
                <c:formatCode>0</c:formatCode>
                <c:ptCount val="1"/>
                <c:pt idx="0">
                  <c:v>67</c:v>
                </c:pt>
              </c:numCache>
            </c:numRef>
          </c:val>
        </c:ser>
        <c:dLbls>
          <c:showVal val="1"/>
        </c:dLbls>
        <c:gapWidth val="90"/>
        <c:overlap val="-1"/>
        <c:axId val="191100416"/>
        <c:axId val="191101952"/>
      </c:barChart>
      <c:catAx>
        <c:axId val="191100416"/>
        <c:scaling>
          <c:orientation val="minMax"/>
        </c:scaling>
        <c:axPos val="b"/>
        <c:majorTickMark val="none"/>
        <c:tickLblPos val="nextTo"/>
        <c:txPr>
          <a:bodyPr/>
          <a:lstStyle/>
          <a:p>
            <a:pPr>
              <a:defRPr lang="en-ZA" sz="1000" b="0"/>
            </a:pPr>
            <a:endParaRPr lang="en-US"/>
          </a:p>
        </c:txPr>
        <c:crossAx val="191101952"/>
        <c:crosses val="autoZero"/>
        <c:auto val="1"/>
        <c:lblAlgn val="ctr"/>
        <c:lblOffset val="100"/>
      </c:catAx>
      <c:valAx>
        <c:axId val="191101952"/>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91100416"/>
        <c:crosses val="autoZero"/>
        <c:crossBetween val="between"/>
      </c:valAx>
    </c:plotArea>
    <c:legend>
      <c:legendPos val="b"/>
      <c:layout>
        <c:manualLayout>
          <c:xMode val="edge"/>
          <c:yMode val="edge"/>
          <c:x val="1.8554981986128524E-2"/>
          <c:y val="0.73009923101717855"/>
          <c:w val="0.954678362573122"/>
          <c:h val="0.22682829120044209"/>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33.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a:pPr>
            <a:r>
              <a:rPr lang="en-US" sz="1100" dirty="0" smtClean="0"/>
              <a:t>What Was Your Motivation For Participation In The Programme?</a:t>
            </a:r>
          </a:p>
          <a:p>
            <a:pPr algn="ctr" rtl="0">
              <a:defRPr/>
            </a:pPr>
            <a:r>
              <a:rPr lang="en-US" sz="1100" dirty="0" smtClean="0"/>
              <a:t> </a:t>
            </a:r>
          </a:p>
          <a:p>
            <a:pPr algn="ctr" rtl="0">
              <a:defRPr/>
            </a:pPr>
            <a:r>
              <a:rPr lang="en-US" sz="1100" b="0" dirty="0" smtClean="0"/>
              <a:t>(Multiple Mention Possible)</a:t>
            </a:r>
            <a:endParaRPr lang="en-US" sz="1100" b="0" dirty="0"/>
          </a:p>
        </c:rich>
      </c:tx>
      <c:layout>
        <c:manualLayout>
          <c:xMode val="edge"/>
          <c:yMode val="edge"/>
          <c:x val="0.12597856190581952"/>
          <c:y val="4.3827457174645791E-2"/>
        </c:manualLayout>
      </c:layout>
    </c:title>
    <c:plotArea>
      <c:layout>
        <c:manualLayout>
          <c:layoutTarget val="inner"/>
          <c:xMode val="edge"/>
          <c:yMode val="edge"/>
          <c:x val="8.8620361626487801E-2"/>
          <c:y val="0.21704210804274704"/>
          <c:w val="0.86053115071142428"/>
          <c:h val="0.37174231043571643"/>
        </c:manualLayout>
      </c:layout>
      <c:barChart>
        <c:barDir val="col"/>
        <c:grouping val="clustered"/>
        <c:ser>
          <c:idx val="0"/>
          <c:order val="0"/>
          <c:tx>
            <c:strRef>
              <c:f>Sheet1!$B$1</c:f>
              <c:strCache>
                <c:ptCount val="1"/>
                <c:pt idx="0">
                  <c:v>To improve work readiness competency</c:v>
                </c:pt>
              </c:strCache>
            </c:strRef>
          </c:tx>
          <c:spPr>
            <a:solidFill>
              <a:srgbClr val="0070C0"/>
            </a:solidFill>
            <a:ln w="9525">
              <a:solidFill>
                <a:schemeClr val="tx1"/>
              </a:solidFill>
            </a:ln>
            <a:effectLst/>
            <a:scene3d>
              <a:camera prst="orthographicFront"/>
              <a:lightRig rig="threePt" dir="t"/>
            </a:scene3d>
            <a:sp3d/>
          </c:spPr>
          <c:cat>
            <c:strRef>
              <c:f>Sheet1!$A$2</c:f>
              <c:strCache>
                <c:ptCount val="1"/>
                <c:pt idx="0">
                  <c:v>Employed Beneficiaries (n=19)</c:v>
                </c:pt>
              </c:strCache>
            </c:strRef>
          </c:cat>
          <c:val>
            <c:numRef>
              <c:f>Sheet1!$B$2</c:f>
              <c:numCache>
                <c:formatCode>0</c:formatCode>
                <c:ptCount val="1"/>
                <c:pt idx="0">
                  <c:v>26.315789473684209</c:v>
                </c:pt>
              </c:numCache>
            </c:numRef>
          </c:val>
        </c:ser>
        <c:ser>
          <c:idx val="1"/>
          <c:order val="1"/>
          <c:tx>
            <c:strRef>
              <c:f>Sheet1!$C$1</c:f>
              <c:strCache>
                <c:ptCount val="1"/>
                <c:pt idx="0">
                  <c:v>To gain knowledge of a particular subject area</c:v>
                </c:pt>
              </c:strCache>
            </c:strRef>
          </c:tx>
          <c:spPr>
            <a:solidFill>
              <a:srgbClr val="00B0F0"/>
            </a:solidFill>
            <a:ln w="9525">
              <a:solidFill>
                <a:schemeClr val="tx1"/>
              </a:solidFill>
            </a:ln>
            <a:effectLst/>
          </c:spPr>
          <c:cat>
            <c:strRef>
              <c:f>Sheet1!$A$2</c:f>
              <c:strCache>
                <c:ptCount val="1"/>
                <c:pt idx="0">
                  <c:v>Employed Beneficiaries (n=19)</c:v>
                </c:pt>
              </c:strCache>
            </c:strRef>
          </c:cat>
          <c:val>
            <c:numRef>
              <c:f>Sheet1!$C$2</c:f>
              <c:numCache>
                <c:formatCode>0</c:formatCode>
                <c:ptCount val="1"/>
                <c:pt idx="0">
                  <c:v>73.684210526315795</c:v>
                </c:pt>
              </c:numCache>
            </c:numRef>
          </c:val>
        </c:ser>
        <c:ser>
          <c:idx val="2"/>
          <c:order val="2"/>
          <c:tx>
            <c:strRef>
              <c:f>Sheet1!$D$1</c:f>
              <c:strCache>
                <c:ptCount val="1"/>
                <c:pt idx="0">
                  <c:v>To improve career prospects in general</c:v>
                </c:pt>
              </c:strCache>
            </c:strRef>
          </c:tx>
          <c:spPr>
            <a:solidFill>
              <a:srgbClr val="92D050"/>
            </a:solidFill>
            <a:ln>
              <a:solidFill>
                <a:schemeClr val="tx1"/>
              </a:solidFill>
            </a:ln>
          </c:spPr>
          <c:cat>
            <c:strRef>
              <c:f>Sheet1!$A$2</c:f>
              <c:strCache>
                <c:ptCount val="1"/>
                <c:pt idx="0">
                  <c:v>Employed Beneficiaries (n=19)</c:v>
                </c:pt>
              </c:strCache>
            </c:strRef>
          </c:cat>
          <c:val>
            <c:numRef>
              <c:f>Sheet1!$D$2</c:f>
              <c:numCache>
                <c:formatCode>0</c:formatCode>
                <c:ptCount val="1"/>
                <c:pt idx="0">
                  <c:v>42.105263157894726</c:v>
                </c:pt>
              </c:numCache>
            </c:numRef>
          </c:val>
        </c:ser>
        <c:ser>
          <c:idx val="3"/>
          <c:order val="3"/>
          <c:tx>
            <c:strRef>
              <c:f>Sheet1!$E$1</c:f>
              <c:strCache>
                <c:ptCount val="1"/>
                <c:pt idx="0">
                  <c:v>To acquire skills to improve future employment prospects</c:v>
                </c:pt>
              </c:strCache>
            </c:strRef>
          </c:tx>
          <c:spPr>
            <a:solidFill>
              <a:srgbClr val="FFFF00"/>
            </a:solidFill>
            <a:ln>
              <a:solidFill>
                <a:schemeClr val="tx1"/>
              </a:solidFill>
            </a:ln>
          </c:spPr>
          <c:cat>
            <c:strRef>
              <c:f>Sheet1!$A$2</c:f>
              <c:strCache>
                <c:ptCount val="1"/>
                <c:pt idx="0">
                  <c:v>Employed Beneficiaries (n=19)</c:v>
                </c:pt>
              </c:strCache>
            </c:strRef>
          </c:cat>
          <c:val>
            <c:numRef>
              <c:f>Sheet1!$E$2</c:f>
              <c:numCache>
                <c:formatCode>0</c:formatCode>
                <c:ptCount val="1"/>
                <c:pt idx="0">
                  <c:v>15.789473684210448</c:v>
                </c:pt>
              </c:numCache>
            </c:numRef>
          </c:val>
        </c:ser>
        <c:ser>
          <c:idx val="4"/>
          <c:order val="4"/>
          <c:tx>
            <c:strRef>
              <c:f>Sheet1!$F$1</c:f>
              <c:strCache>
                <c:ptCount val="1"/>
                <c:pt idx="0">
                  <c:v>Other*</c:v>
                </c:pt>
              </c:strCache>
            </c:strRef>
          </c:tx>
          <c:spPr>
            <a:solidFill>
              <a:srgbClr val="FFC000"/>
            </a:solidFill>
            <a:ln>
              <a:solidFill>
                <a:srgbClr val="000000"/>
              </a:solidFill>
            </a:ln>
          </c:spPr>
          <c:cat>
            <c:strRef>
              <c:f>Sheet1!$A$2</c:f>
              <c:strCache>
                <c:ptCount val="1"/>
                <c:pt idx="0">
                  <c:v>Employed Beneficiaries (n=19)</c:v>
                </c:pt>
              </c:strCache>
            </c:strRef>
          </c:cat>
          <c:val>
            <c:numRef>
              <c:f>Sheet1!$F$2</c:f>
              <c:numCache>
                <c:formatCode>0</c:formatCode>
                <c:ptCount val="1"/>
                <c:pt idx="0">
                  <c:v>10.526315789473648</c:v>
                </c:pt>
              </c:numCache>
            </c:numRef>
          </c:val>
        </c:ser>
        <c:dLbls>
          <c:showVal val="1"/>
        </c:dLbls>
        <c:gapWidth val="90"/>
        <c:overlap val="-1"/>
        <c:axId val="191194624"/>
        <c:axId val="191196160"/>
      </c:barChart>
      <c:catAx>
        <c:axId val="191194624"/>
        <c:scaling>
          <c:orientation val="minMax"/>
        </c:scaling>
        <c:axPos val="b"/>
        <c:majorTickMark val="none"/>
        <c:tickLblPos val="nextTo"/>
        <c:crossAx val="191196160"/>
        <c:crosses val="autoZero"/>
        <c:auto val="1"/>
        <c:lblAlgn val="ctr"/>
        <c:lblOffset val="100"/>
      </c:catAx>
      <c:valAx>
        <c:axId val="191196160"/>
        <c:scaling>
          <c:orientation val="minMax"/>
        </c:scaling>
        <c:axPos val="l"/>
        <c:majorGridlines/>
        <c:numFmt formatCode="0" sourceLinked="1"/>
        <c:majorTickMark val="none"/>
        <c:tickLblPos val="nextTo"/>
        <c:spPr>
          <a:ln w="9525">
            <a:noFill/>
          </a:ln>
        </c:spPr>
        <c:crossAx val="191194624"/>
        <c:crosses val="autoZero"/>
        <c:crossBetween val="between"/>
      </c:valAx>
    </c:plotArea>
    <c:legend>
      <c:legendPos val="b"/>
      <c:layout>
        <c:manualLayout>
          <c:xMode val="edge"/>
          <c:yMode val="edge"/>
          <c:x val="3.115278857904679E-2"/>
          <c:y val="0.66797912148247862"/>
          <c:w val="0.9357571380957671"/>
          <c:h val="0.20351985850203624"/>
        </c:manualLayout>
      </c:layout>
      <c:spPr>
        <a:ln>
          <a:solidFill>
            <a:schemeClr val="tx1"/>
          </a:solidFill>
        </a:ln>
      </c:spPr>
      <c:txPr>
        <a:bodyPr/>
        <a:lstStyle/>
        <a:p>
          <a:pPr>
            <a:defRPr b="0"/>
          </a:pPr>
          <a:endParaRPr lang="en-US"/>
        </a:p>
      </c:txPr>
    </c:legend>
    <c:plotVisOnly val="1"/>
  </c:chart>
  <c:spPr>
    <a:ln>
      <a:noFill/>
    </a:ln>
  </c:spPr>
  <c:txPr>
    <a:bodyPr/>
    <a:lstStyle/>
    <a:p>
      <a:pPr>
        <a:defRPr sz="1000"/>
      </a:pPr>
      <a:endParaRPr lang="en-US"/>
    </a:p>
  </c:txPr>
  <c:externalData r:id="rId2"/>
</c:chartSpace>
</file>

<file path=ppt/charts/chart134.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lang="en-ZA" sz="1100"/>
            </a:pPr>
            <a:r>
              <a:rPr lang="en-GB" sz="1100" b="1" dirty="0" smtClean="0">
                <a:latin typeface="+mn-lt"/>
              </a:rPr>
              <a:t>How Long Have You Been A Service Provider To The BANKSETA?</a:t>
            </a:r>
            <a:endParaRPr lang="en-ZA" sz="1100" b="1" dirty="0">
              <a:latin typeface="+mn-lt"/>
            </a:endParaRPr>
          </a:p>
        </c:rich>
      </c:tx>
      <c:layout>
        <c:manualLayout>
          <c:xMode val="edge"/>
          <c:yMode val="edge"/>
          <c:x val="0.26679209346618821"/>
          <c:y val="3.2598726279210961E-2"/>
        </c:manualLayout>
      </c:layout>
    </c:title>
    <c:plotArea>
      <c:layout>
        <c:manualLayout>
          <c:layoutTarget val="inner"/>
          <c:xMode val="edge"/>
          <c:yMode val="edge"/>
          <c:x val="5.1257868208951667E-2"/>
          <c:y val="0.14763728669052326"/>
          <c:w val="0.92100318212435839"/>
          <c:h val="0.54044237652111671"/>
        </c:manualLayout>
      </c:layout>
      <c:barChart>
        <c:barDir val="col"/>
        <c:grouping val="stacked"/>
        <c:ser>
          <c:idx val="0"/>
          <c:order val="0"/>
          <c:tx>
            <c:strRef>
              <c:f>Sheet1!$A$2</c:f>
              <c:strCache>
                <c:ptCount val="1"/>
                <c:pt idx="0">
                  <c:v>Less than 6 mnths</c:v>
                </c:pt>
              </c:strCache>
            </c:strRef>
          </c:tx>
          <c:spPr>
            <a:solidFill>
              <a:srgbClr val="00B0F0"/>
            </a:solidFill>
            <a:ln w="12700">
              <a:solidFill>
                <a:schemeClr val="tx1"/>
              </a:solidFill>
            </a:ln>
            <a:effectLst/>
            <a:scene3d>
              <a:camera prst="orthographicFront"/>
              <a:lightRig rig="threePt" dir="t"/>
            </a:scene3d>
            <a:sp3d/>
          </c:spPr>
          <c:dLbls>
            <c:dLbl>
              <c:idx val="11"/>
              <c:dLblPos val="ctr"/>
              <c:showVal val="1"/>
            </c:dLbl>
            <c:dLbl>
              <c:idx val="12"/>
              <c:dLblPos val="ctr"/>
              <c:showVal val="1"/>
            </c:dLbl>
            <c:txPr>
              <a:bodyPr/>
              <a:lstStyle/>
              <a:p>
                <a:pPr>
                  <a:defRPr lang="en-ZA"/>
                </a:pPr>
                <a:endParaRPr lang="en-US"/>
              </a:p>
            </c:txPr>
            <c:showVal val="1"/>
          </c:dLbls>
          <c:cat>
            <c:strRef>
              <c:f>Sheet1!$B$1:$D$1</c:f>
              <c:strCache>
                <c:ptCount val="3"/>
                <c:pt idx="0">
                  <c:v>Total 2010 (n=15)</c:v>
                </c:pt>
                <c:pt idx="1">
                  <c:v>Operational Suppliers (n=10)</c:v>
                </c:pt>
                <c:pt idx="2">
                  <c:v>Project Providers (n=5)</c:v>
                </c:pt>
              </c:strCache>
            </c:strRef>
          </c:cat>
          <c:val>
            <c:numRef>
              <c:f>Sheet1!$B$2:$D$2</c:f>
              <c:numCache>
                <c:formatCode>0</c:formatCode>
                <c:ptCount val="3"/>
                <c:pt idx="0">
                  <c:v>13</c:v>
                </c:pt>
                <c:pt idx="1">
                  <c:v>10</c:v>
                </c:pt>
                <c:pt idx="2">
                  <c:v>20</c:v>
                </c:pt>
              </c:numCache>
            </c:numRef>
          </c:val>
        </c:ser>
        <c:ser>
          <c:idx val="1"/>
          <c:order val="1"/>
          <c:tx>
            <c:strRef>
              <c:f>Sheet1!$A$3</c:f>
              <c:strCache>
                <c:ptCount val="1"/>
                <c:pt idx="0">
                  <c:v>6 mnths - 1 yr</c:v>
                </c:pt>
              </c:strCache>
            </c:strRef>
          </c:tx>
          <c:spPr>
            <a:solidFill>
              <a:srgbClr val="92D050"/>
            </a:solidFill>
            <a:ln w="9525">
              <a:solidFill>
                <a:schemeClr val="tx1"/>
              </a:solidFill>
            </a:ln>
            <a:effectLst/>
          </c:spPr>
          <c:cat>
            <c:strRef>
              <c:f>Sheet1!$B$1:$D$1</c:f>
              <c:strCache>
                <c:ptCount val="3"/>
                <c:pt idx="0">
                  <c:v>Total 2010 (n=15)</c:v>
                </c:pt>
                <c:pt idx="1">
                  <c:v>Operational Suppliers (n=10)</c:v>
                </c:pt>
                <c:pt idx="2">
                  <c:v>Project Providers (n=5)</c:v>
                </c:pt>
              </c:strCache>
            </c:strRef>
          </c:cat>
          <c:val>
            <c:numRef>
              <c:f>Sheet1!$B$3:$D$3</c:f>
              <c:numCache>
                <c:formatCode>0</c:formatCode>
                <c:ptCount val="3"/>
                <c:pt idx="0">
                  <c:v>13</c:v>
                </c:pt>
                <c:pt idx="1">
                  <c:v>10</c:v>
                </c:pt>
                <c:pt idx="2">
                  <c:v>20</c:v>
                </c:pt>
              </c:numCache>
            </c:numRef>
          </c:val>
        </c:ser>
        <c:ser>
          <c:idx val="2"/>
          <c:order val="2"/>
          <c:tx>
            <c:strRef>
              <c:f>Sheet1!$A$4</c:f>
              <c:strCache>
                <c:ptCount val="1"/>
                <c:pt idx="0">
                  <c:v>1 - 2 yrs</c:v>
                </c:pt>
              </c:strCache>
            </c:strRef>
          </c:tx>
          <c:spPr>
            <a:solidFill>
              <a:srgbClr val="FFFF00"/>
            </a:solidFill>
            <a:ln>
              <a:solidFill>
                <a:schemeClr val="tx1"/>
              </a:solidFill>
            </a:ln>
          </c:spPr>
          <c:cat>
            <c:strRef>
              <c:f>Sheet1!$B$1:$D$1</c:f>
              <c:strCache>
                <c:ptCount val="3"/>
                <c:pt idx="0">
                  <c:v>Total 2010 (n=15)</c:v>
                </c:pt>
                <c:pt idx="1">
                  <c:v>Operational Suppliers (n=10)</c:v>
                </c:pt>
                <c:pt idx="2">
                  <c:v>Project Providers (n=5)</c:v>
                </c:pt>
              </c:strCache>
            </c:strRef>
          </c:cat>
          <c:val>
            <c:numRef>
              <c:f>Sheet1!$B$4:$D$4</c:f>
              <c:numCache>
                <c:formatCode>0</c:formatCode>
                <c:ptCount val="3"/>
                <c:pt idx="0">
                  <c:v>20</c:v>
                </c:pt>
                <c:pt idx="1">
                  <c:v>30</c:v>
                </c:pt>
              </c:numCache>
            </c:numRef>
          </c:val>
        </c:ser>
        <c:ser>
          <c:idx val="3"/>
          <c:order val="3"/>
          <c:tx>
            <c:strRef>
              <c:f>Sheet1!$A$5</c:f>
              <c:strCache>
                <c:ptCount val="1"/>
                <c:pt idx="0">
                  <c:v>More than 2 yrs</c:v>
                </c:pt>
              </c:strCache>
            </c:strRef>
          </c:tx>
          <c:spPr>
            <a:solidFill>
              <a:srgbClr val="FFC000"/>
            </a:solidFill>
            <a:ln>
              <a:solidFill>
                <a:schemeClr val="tx1"/>
              </a:solidFill>
            </a:ln>
          </c:spPr>
          <c:cat>
            <c:strRef>
              <c:f>Sheet1!$B$1:$D$1</c:f>
              <c:strCache>
                <c:ptCount val="3"/>
                <c:pt idx="0">
                  <c:v>Total 2010 (n=15)</c:v>
                </c:pt>
                <c:pt idx="1">
                  <c:v>Operational Suppliers (n=10)</c:v>
                </c:pt>
                <c:pt idx="2">
                  <c:v>Project Providers (n=5)</c:v>
                </c:pt>
              </c:strCache>
            </c:strRef>
          </c:cat>
          <c:val>
            <c:numRef>
              <c:f>Sheet1!$B$5:$D$5</c:f>
              <c:numCache>
                <c:formatCode>0</c:formatCode>
                <c:ptCount val="3"/>
                <c:pt idx="0">
                  <c:v>53</c:v>
                </c:pt>
                <c:pt idx="1">
                  <c:v>50</c:v>
                </c:pt>
                <c:pt idx="2">
                  <c:v>60</c:v>
                </c:pt>
              </c:numCache>
            </c:numRef>
          </c:val>
        </c:ser>
        <c:dLbls>
          <c:showVal val="1"/>
        </c:dLbls>
        <c:gapWidth val="75"/>
        <c:overlap val="100"/>
        <c:axId val="202041216"/>
        <c:axId val="202042752"/>
      </c:barChart>
      <c:catAx>
        <c:axId val="202041216"/>
        <c:scaling>
          <c:orientation val="minMax"/>
        </c:scaling>
        <c:axPos val="b"/>
        <c:majorTickMark val="none"/>
        <c:tickLblPos val="nextTo"/>
        <c:txPr>
          <a:bodyPr/>
          <a:lstStyle/>
          <a:p>
            <a:pPr>
              <a:defRPr lang="en-ZA" b="0"/>
            </a:pPr>
            <a:endParaRPr lang="en-US"/>
          </a:p>
        </c:txPr>
        <c:crossAx val="202042752"/>
        <c:crosses val="autoZero"/>
        <c:auto val="1"/>
        <c:lblAlgn val="ctr"/>
        <c:lblOffset val="100"/>
      </c:catAx>
      <c:valAx>
        <c:axId val="202042752"/>
        <c:scaling>
          <c:orientation val="minMax"/>
          <c:max val="100"/>
        </c:scaling>
        <c:axPos val="l"/>
        <c:majorGridlines/>
        <c:numFmt formatCode="0" sourceLinked="1"/>
        <c:majorTickMark val="none"/>
        <c:tickLblPos val="nextTo"/>
        <c:spPr>
          <a:ln w="9525">
            <a:noFill/>
          </a:ln>
        </c:spPr>
        <c:txPr>
          <a:bodyPr/>
          <a:lstStyle/>
          <a:p>
            <a:pPr>
              <a:defRPr lang="en-ZA"/>
            </a:pPr>
            <a:endParaRPr lang="en-US"/>
          </a:p>
        </c:txPr>
        <c:crossAx val="202041216"/>
        <c:crosses val="autoZero"/>
        <c:crossBetween val="between"/>
      </c:valAx>
    </c:plotArea>
    <c:legend>
      <c:legendPos val="b"/>
      <c:layout>
        <c:manualLayout>
          <c:xMode val="edge"/>
          <c:yMode val="edge"/>
          <c:x val="0.22587612942187538"/>
          <c:y val="0.83282576119672902"/>
          <c:w val="0.53939806749820063"/>
          <c:h val="4.9988973512439173E-2"/>
        </c:manualLayout>
      </c:layout>
      <c:spPr>
        <a:ln>
          <a:solidFill>
            <a:schemeClr val="tx1"/>
          </a:solidFill>
        </a:ln>
      </c:spPr>
      <c:txPr>
        <a:bodyPr/>
        <a:lstStyle/>
        <a:p>
          <a:pPr>
            <a:defRPr lang="en-ZA" b="0"/>
          </a:pPr>
          <a:endParaRPr lang="en-US"/>
        </a:p>
      </c:txPr>
    </c:legend>
    <c:plotVisOnly val="1"/>
  </c:chart>
  <c:spPr>
    <a:ln>
      <a:noFill/>
    </a:ln>
  </c:spPr>
  <c:txPr>
    <a:bodyPr/>
    <a:lstStyle/>
    <a:p>
      <a:pPr>
        <a:defRPr sz="1000" b="1"/>
      </a:pPr>
      <a:endParaRPr lang="en-US"/>
    </a:p>
  </c:txPr>
  <c:externalData r:id="rId2"/>
</c:chartSpace>
</file>

<file path=ppt/charts/chart13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lgn="ctr" rtl="0">
              <a:defRPr/>
            </a:pPr>
            <a:r>
              <a:rPr lang="en-US" dirty="0"/>
              <a:t>Average Rating of BANKSETA Factors</a:t>
            </a:r>
          </a:p>
        </c:rich>
      </c:tx>
      <c:layout>
        <c:manualLayout>
          <c:xMode val="edge"/>
          <c:yMode val="edge"/>
          <c:x val="0.3442656725431445"/>
          <c:y val="1.9230769230769728E-2"/>
        </c:manualLayout>
      </c:layout>
    </c:title>
    <c:plotArea>
      <c:layout>
        <c:manualLayout>
          <c:layoutTarget val="inner"/>
          <c:xMode val="edge"/>
          <c:yMode val="edge"/>
          <c:x val="0.10877999210275698"/>
          <c:y val="8.9928702941983268E-2"/>
          <c:w val="0.81185863935149893"/>
          <c:h val="0.59196321541896757"/>
        </c:manualLayout>
      </c:layout>
      <c:barChart>
        <c:barDir val="col"/>
        <c:grouping val="clustered"/>
        <c:ser>
          <c:idx val="1"/>
          <c:order val="0"/>
          <c:tx>
            <c:strRef>
              <c:f>Sheet1!$A$2</c:f>
              <c:strCache>
                <c:ptCount val="1"/>
                <c:pt idx="0">
                  <c:v>Total 2007 (n=60)</c:v>
                </c:pt>
              </c:strCache>
            </c:strRef>
          </c:tx>
          <c:spPr>
            <a:solidFill>
              <a:srgbClr val="92D050"/>
            </a:solidFill>
            <a:ln w="9525">
              <a:solidFill>
                <a:schemeClr val="tx1"/>
              </a:solidFill>
            </a:ln>
            <a:effectLst/>
          </c:spPr>
          <c:dLbls>
            <c:dLblPos val="ctr"/>
            <c:showVal val="1"/>
          </c:dLbls>
          <c:cat>
            <c:strRef>
              <c:f>Sheet1!$B$1:$F$1</c:f>
              <c:strCache>
                <c:ptCount val="5"/>
                <c:pt idx="0">
                  <c:v>Timeous payment of invoices</c:v>
                </c:pt>
                <c:pt idx="1">
                  <c:v>Promptness of response to requests</c:v>
                </c:pt>
                <c:pt idx="2">
                  <c:v>Effectiveness of communication with service provider</c:v>
                </c:pt>
                <c:pt idx="3">
                  <c:v>Providing me with the information I need timeously</c:v>
                </c:pt>
                <c:pt idx="4">
                  <c:v>Friendliness of BANKSETA personnel</c:v>
                </c:pt>
              </c:strCache>
            </c:strRef>
          </c:cat>
          <c:val>
            <c:numRef>
              <c:f>Sheet1!$B$2:$F$2</c:f>
              <c:numCache>
                <c:formatCode>0.0</c:formatCode>
                <c:ptCount val="5"/>
                <c:pt idx="0">
                  <c:v>4</c:v>
                </c:pt>
                <c:pt idx="1">
                  <c:v>4</c:v>
                </c:pt>
                <c:pt idx="2">
                  <c:v>4.0999999999999996</c:v>
                </c:pt>
                <c:pt idx="3">
                  <c:v>3.9</c:v>
                </c:pt>
                <c:pt idx="4">
                  <c:v>4.3</c:v>
                </c:pt>
              </c:numCache>
            </c:numRef>
          </c:val>
        </c:ser>
        <c:ser>
          <c:idx val="0"/>
          <c:order val="1"/>
          <c:tx>
            <c:strRef>
              <c:f>Sheet1!$A$3</c:f>
              <c:strCache>
                <c:ptCount val="1"/>
                <c:pt idx="0">
                  <c:v>Total 2008 (n=60)</c:v>
                </c:pt>
              </c:strCache>
            </c:strRef>
          </c:tx>
          <c:spPr>
            <a:solidFill>
              <a:srgbClr val="00B0F0"/>
            </a:solidFill>
            <a:ln w="12700">
              <a:solidFill>
                <a:schemeClr val="tx1"/>
              </a:solidFill>
            </a:ln>
            <a:effectLst/>
            <a:scene3d>
              <a:camera prst="orthographicFront"/>
              <a:lightRig rig="threePt" dir="t"/>
            </a:scene3d>
            <a:sp3d/>
          </c:spPr>
          <c:dLbls>
            <c:dLblPos val="ctr"/>
            <c:showVal val="1"/>
          </c:dLbls>
          <c:cat>
            <c:strRef>
              <c:f>Sheet1!$B$1:$F$1</c:f>
              <c:strCache>
                <c:ptCount val="5"/>
                <c:pt idx="0">
                  <c:v>Timeous payment of invoices</c:v>
                </c:pt>
                <c:pt idx="1">
                  <c:v>Promptness of response to requests</c:v>
                </c:pt>
                <c:pt idx="2">
                  <c:v>Effectiveness of communication with service provider</c:v>
                </c:pt>
                <c:pt idx="3">
                  <c:v>Providing me with the information I need timeously</c:v>
                </c:pt>
                <c:pt idx="4">
                  <c:v>Friendliness of BANKSETA personnel</c:v>
                </c:pt>
              </c:strCache>
            </c:strRef>
          </c:cat>
          <c:val>
            <c:numRef>
              <c:f>Sheet1!$B$3:$F$3</c:f>
              <c:numCache>
                <c:formatCode>0.0</c:formatCode>
                <c:ptCount val="5"/>
                <c:pt idx="0">
                  <c:v>3.8888888888888835</c:v>
                </c:pt>
                <c:pt idx="1">
                  <c:v>3.9499999999999997</c:v>
                </c:pt>
                <c:pt idx="2">
                  <c:v>4.0166666666666684</c:v>
                </c:pt>
                <c:pt idx="3">
                  <c:v>3.932203389830502</c:v>
                </c:pt>
                <c:pt idx="4">
                  <c:v>4.1864406779660888</c:v>
                </c:pt>
              </c:numCache>
            </c:numRef>
          </c:val>
        </c:ser>
        <c:ser>
          <c:idx val="2"/>
          <c:order val="2"/>
          <c:tx>
            <c:strRef>
              <c:f>Sheet1!$A$4</c:f>
              <c:strCache>
                <c:ptCount val="1"/>
                <c:pt idx="0">
                  <c:v>Total 2009 (n=36)</c:v>
                </c:pt>
              </c:strCache>
            </c:strRef>
          </c:tx>
          <c:spPr>
            <a:solidFill>
              <a:srgbClr val="FFFF00"/>
            </a:solidFill>
            <a:ln>
              <a:solidFill>
                <a:schemeClr val="tx1"/>
              </a:solidFill>
            </a:ln>
          </c:spPr>
          <c:dLbls>
            <c:dLblPos val="ctr"/>
            <c:showVal val="1"/>
          </c:dLbls>
          <c:cat>
            <c:strRef>
              <c:f>Sheet1!$B$1:$F$1</c:f>
              <c:strCache>
                <c:ptCount val="5"/>
                <c:pt idx="0">
                  <c:v>Timeous payment of invoices</c:v>
                </c:pt>
                <c:pt idx="1">
                  <c:v>Promptness of response to requests</c:v>
                </c:pt>
                <c:pt idx="2">
                  <c:v>Effectiveness of communication with service provider</c:v>
                </c:pt>
                <c:pt idx="3">
                  <c:v>Providing me with the information I need timeously</c:v>
                </c:pt>
                <c:pt idx="4">
                  <c:v>Friendliness of BANKSETA personnel</c:v>
                </c:pt>
              </c:strCache>
            </c:strRef>
          </c:cat>
          <c:val>
            <c:numRef>
              <c:f>Sheet1!$B$4:$F$4</c:f>
              <c:numCache>
                <c:formatCode>0.0</c:formatCode>
                <c:ptCount val="5"/>
                <c:pt idx="0">
                  <c:v>4.2058823529411784</c:v>
                </c:pt>
                <c:pt idx="1">
                  <c:v>4.2857142857142874</c:v>
                </c:pt>
                <c:pt idx="2">
                  <c:v>4.3888888888888875</c:v>
                </c:pt>
                <c:pt idx="3">
                  <c:v>4.3611111111111107</c:v>
                </c:pt>
                <c:pt idx="4">
                  <c:v>4.5555555555555376</c:v>
                </c:pt>
              </c:numCache>
            </c:numRef>
          </c:val>
        </c:ser>
        <c:ser>
          <c:idx val="4"/>
          <c:order val="3"/>
          <c:tx>
            <c:strRef>
              <c:f>Sheet1!$A$5</c:f>
              <c:strCache>
                <c:ptCount val="1"/>
                <c:pt idx="0">
                  <c:v>Total 2010 (n=15)</c:v>
                </c:pt>
              </c:strCache>
            </c:strRef>
          </c:tx>
          <c:spPr>
            <a:solidFill>
              <a:srgbClr val="FFC000"/>
            </a:solidFill>
            <a:ln>
              <a:solidFill>
                <a:sysClr val="windowText" lastClr="000000"/>
              </a:solidFill>
            </a:ln>
          </c:spPr>
          <c:dLbls>
            <c:dLblPos val="ctr"/>
            <c:showVal val="1"/>
          </c:dLbls>
          <c:cat>
            <c:strRef>
              <c:f>Sheet1!$B$1:$F$1</c:f>
              <c:strCache>
                <c:ptCount val="5"/>
                <c:pt idx="0">
                  <c:v>Timeous payment of invoices</c:v>
                </c:pt>
                <c:pt idx="1">
                  <c:v>Promptness of response to requests</c:v>
                </c:pt>
                <c:pt idx="2">
                  <c:v>Effectiveness of communication with service provider</c:v>
                </c:pt>
                <c:pt idx="3">
                  <c:v>Providing me with the information I need timeously</c:v>
                </c:pt>
                <c:pt idx="4">
                  <c:v>Friendliness of BANKSETA personnel</c:v>
                </c:pt>
              </c:strCache>
            </c:strRef>
          </c:cat>
          <c:val>
            <c:numRef>
              <c:f>Sheet1!$B$5:$F$5</c:f>
              <c:numCache>
                <c:formatCode>0.0</c:formatCode>
                <c:ptCount val="5"/>
                <c:pt idx="0">
                  <c:v>4.3</c:v>
                </c:pt>
                <c:pt idx="1">
                  <c:v>4.3</c:v>
                </c:pt>
                <c:pt idx="2">
                  <c:v>4.5</c:v>
                </c:pt>
                <c:pt idx="3">
                  <c:v>4.2</c:v>
                </c:pt>
                <c:pt idx="4">
                  <c:v>4.7</c:v>
                </c:pt>
              </c:numCache>
            </c:numRef>
          </c:val>
        </c:ser>
        <c:axId val="176614400"/>
        <c:axId val="202375936"/>
      </c:barChart>
      <c:lineChart>
        <c:grouping val="standard"/>
        <c:ser>
          <c:idx val="3"/>
          <c:order val="4"/>
          <c:tx>
            <c:strRef>
              <c:f>Sheet1!$A$9</c:f>
              <c:strCache>
                <c:ptCount val="1"/>
                <c:pt idx="0">
                  <c:v>NB Total 2010 (n=15)</c:v>
                </c:pt>
              </c:strCache>
            </c:strRef>
          </c:tx>
          <c:dLbls>
            <c:dLblPos val="t"/>
            <c:showVal val="1"/>
          </c:dLbls>
          <c:cat>
            <c:strRef>
              <c:f>Sheet1!$B$1:$F$1</c:f>
              <c:strCache>
                <c:ptCount val="5"/>
                <c:pt idx="0">
                  <c:v>Timeous payment of invoices</c:v>
                </c:pt>
                <c:pt idx="1">
                  <c:v>Promptness of response to requests</c:v>
                </c:pt>
                <c:pt idx="2">
                  <c:v>Effectiveness of communication with service provider</c:v>
                </c:pt>
                <c:pt idx="3">
                  <c:v>Providing me with the information I need timeously</c:v>
                </c:pt>
                <c:pt idx="4">
                  <c:v>Friendliness of BANKSETA personnel</c:v>
                </c:pt>
              </c:strCache>
            </c:strRef>
          </c:cat>
          <c:val>
            <c:numRef>
              <c:f>Sheet1!$B$9:$F$9</c:f>
              <c:numCache>
                <c:formatCode>0.0</c:formatCode>
                <c:ptCount val="5"/>
                <c:pt idx="0">
                  <c:v>8.6</c:v>
                </c:pt>
                <c:pt idx="1">
                  <c:v>8.5</c:v>
                </c:pt>
                <c:pt idx="2">
                  <c:v>8.5</c:v>
                </c:pt>
                <c:pt idx="3">
                  <c:v>8.5</c:v>
                </c:pt>
                <c:pt idx="4">
                  <c:v>7.5</c:v>
                </c:pt>
              </c:numCache>
            </c:numRef>
          </c:val>
        </c:ser>
        <c:dLbls>
          <c:showVal val="1"/>
        </c:dLbls>
        <c:marker val="1"/>
        <c:axId val="202384128"/>
        <c:axId val="202377856"/>
      </c:lineChart>
      <c:catAx>
        <c:axId val="176614400"/>
        <c:scaling>
          <c:orientation val="minMax"/>
        </c:scaling>
        <c:axPos val="b"/>
        <c:majorTickMark val="none"/>
        <c:tickLblPos val="nextTo"/>
        <c:crossAx val="202375936"/>
        <c:crosses val="autoZero"/>
        <c:auto val="1"/>
        <c:lblAlgn val="ctr"/>
        <c:lblOffset val="100"/>
      </c:catAx>
      <c:valAx>
        <c:axId val="202375936"/>
        <c:scaling>
          <c:orientation val="minMax"/>
          <c:max val="10"/>
        </c:scaling>
        <c:axPos val="l"/>
        <c:majorGridlines/>
        <c:title>
          <c:tx>
            <c:rich>
              <a:bodyPr rot="-5400000" vert="horz"/>
              <a:lstStyle/>
              <a:p>
                <a:pPr>
                  <a:defRPr/>
                </a:pPr>
                <a:r>
                  <a:rPr lang="en-US" dirty="0"/>
                  <a:t>Average Performance Rating</a:t>
                </a:r>
              </a:p>
            </c:rich>
          </c:tx>
        </c:title>
        <c:numFmt formatCode="0.0" sourceLinked="1"/>
        <c:majorTickMark val="none"/>
        <c:tickLblPos val="nextTo"/>
        <c:spPr>
          <a:ln w="9525">
            <a:noFill/>
          </a:ln>
        </c:spPr>
        <c:crossAx val="176614400"/>
        <c:crosses val="autoZero"/>
        <c:crossBetween val="between"/>
        <c:majorUnit val="1"/>
      </c:valAx>
      <c:valAx>
        <c:axId val="202377856"/>
        <c:scaling>
          <c:orientation val="minMax"/>
          <c:min val="6.5"/>
        </c:scaling>
        <c:axPos val="r"/>
        <c:title>
          <c:tx>
            <c:rich>
              <a:bodyPr rot="-5400000" vert="horz"/>
              <a:lstStyle/>
              <a:p>
                <a:pPr>
                  <a:defRPr/>
                </a:pPr>
                <a:r>
                  <a:rPr lang="en-US" dirty="0"/>
                  <a:t>Average Importance Rating</a:t>
                </a:r>
              </a:p>
            </c:rich>
          </c:tx>
        </c:title>
        <c:numFmt formatCode="0.0" sourceLinked="1"/>
        <c:tickLblPos val="nextTo"/>
        <c:crossAx val="202384128"/>
        <c:crosses val="max"/>
        <c:crossBetween val="between"/>
      </c:valAx>
      <c:catAx>
        <c:axId val="202384128"/>
        <c:scaling>
          <c:orientation val="minMax"/>
        </c:scaling>
        <c:delete val="1"/>
        <c:axPos val="b"/>
        <c:tickLblPos val="none"/>
        <c:crossAx val="202377856"/>
        <c:crosses val="autoZero"/>
        <c:auto val="1"/>
        <c:lblAlgn val="ctr"/>
        <c:lblOffset val="100"/>
      </c:catAx>
    </c:plotArea>
    <c:legend>
      <c:legendPos val="b"/>
      <c:layout>
        <c:manualLayout>
          <c:xMode val="edge"/>
          <c:yMode val="edge"/>
          <c:x val="0.134070796460177"/>
          <c:y val="0.847843263994987"/>
          <c:w val="0.80855457227138661"/>
          <c:h val="0.12479355192541279"/>
        </c:manualLayout>
      </c:layout>
    </c:legend>
    <c:plotVisOnly val="1"/>
    <c:dispBlanksAs val="gap"/>
  </c:chart>
  <c:spPr>
    <a:ln>
      <a:noFill/>
    </a:ln>
  </c:spPr>
  <c:txPr>
    <a:bodyPr/>
    <a:lstStyle/>
    <a:p>
      <a:pPr>
        <a:defRPr sz="1100"/>
      </a:pPr>
      <a:endParaRPr lang="en-US"/>
    </a:p>
  </c:txPr>
  <c:externalData r:id="rId2"/>
  <c:userShapes r:id="rId3"/>
</c:chartSpace>
</file>

<file path=ppt/charts/chart136.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Average Rating Of Performance Of BANKSETA  in the Following Areas</a:t>
            </a:r>
          </a:p>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kern="1200" baseline="0" dirty="0" smtClean="0">
                <a:solidFill>
                  <a:srgbClr val="000000"/>
                </a:solidFill>
              </a:rPr>
              <a:t>(n=15)</a:t>
            </a:r>
            <a:endParaRPr lang="en-US" sz="1100" b="1" i="0" kern="1200" baseline="0" dirty="0" smtClean="0">
              <a:solidFill>
                <a:srgbClr val="000000"/>
              </a:solidFill>
            </a:endParaRPr>
          </a:p>
        </c:rich>
      </c:tx>
      <c:layout>
        <c:manualLayout>
          <c:xMode val="edge"/>
          <c:yMode val="edge"/>
          <c:x val="0.2513453185608438"/>
          <c:y val="2.6693500998942288E-2"/>
        </c:manualLayout>
      </c:layout>
    </c:title>
    <c:plotArea>
      <c:layout>
        <c:manualLayout>
          <c:layoutTarget val="inner"/>
          <c:xMode val="edge"/>
          <c:yMode val="edge"/>
          <c:x val="9.6980582073258534E-2"/>
          <c:y val="0.16104527812321928"/>
          <c:w val="0.82365804938099563"/>
          <c:h val="0.58058446014958909"/>
        </c:manualLayout>
      </c:layout>
      <c:barChart>
        <c:barDir val="col"/>
        <c:grouping val="clustered"/>
        <c:ser>
          <c:idx val="0"/>
          <c:order val="0"/>
          <c:tx>
            <c:strRef>
              <c:f>Sheet1!$A$2</c:f>
              <c:strCache>
                <c:ptCount val="1"/>
                <c:pt idx="0">
                  <c:v>Total 2010 (n=15)</c:v>
                </c:pt>
              </c:strCache>
            </c:strRef>
          </c:tx>
          <c:spPr>
            <a:solidFill>
              <a:srgbClr val="00B0F0"/>
            </a:solidFill>
            <a:ln w="12700">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Sheet1!$B$1:$F$1</c:f>
              <c:strCache>
                <c:ptCount val="5"/>
                <c:pt idx="0">
                  <c:v>Fairness of the procurement process</c:v>
                </c:pt>
                <c:pt idx="1">
                  <c:v>Efficiency of the procurement process</c:v>
                </c:pt>
                <c:pt idx="2">
                  <c:v>Transparent procurement processes</c:v>
                </c:pt>
                <c:pt idx="3">
                  <c:v>Policies and actions are aligned</c:v>
                </c:pt>
                <c:pt idx="4">
                  <c:v>Valued as stakeholder by BANKSETA</c:v>
                </c:pt>
              </c:strCache>
            </c:strRef>
          </c:cat>
          <c:val>
            <c:numRef>
              <c:f>Sheet1!$B$2:$F$2</c:f>
              <c:numCache>
                <c:formatCode>0.0</c:formatCode>
                <c:ptCount val="5"/>
                <c:pt idx="0">
                  <c:v>4.5999999999999996</c:v>
                </c:pt>
                <c:pt idx="1">
                  <c:v>4.5999999999999996</c:v>
                </c:pt>
                <c:pt idx="2">
                  <c:v>4.7142857142857055</c:v>
                </c:pt>
                <c:pt idx="3">
                  <c:v>4.3571428571428346</c:v>
                </c:pt>
                <c:pt idx="4">
                  <c:v>4.7142857142857055</c:v>
                </c:pt>
              </c:numCache>
            </c:numRef>
          </c:val>
        </c:ser>
        <c:dLbls>
          <c:showVal val="1"/>
        </c:dLbls>
        <c:gapWidth val="75"/>
        <c:axId val="202536448"/>
        <c:axId val="202537984"/>
      </c:barChart>
      <c:catAx>
        <c:axId val="202536448"/>
        <c:scaling>
          <c:orientation val="minMax"/>
        </c:scaling>
        <c:axPos val="b"/>
        <c:majorTickMark val="none"/>
        <c:tickLblPos val="nextTo"/>
        <c:txPr>
          <a:bodyPr/>
          <a:lstStyle/>
          <a:p>
            <a:pPr>
              <a:defRPr lang="en-ZA" sz="1000" b="0"/>
            </a:pPr>
            <a:endParaRPr lang="en-US"/>
          </a:p>
        </c:txPr>
        <c:crossAx val="202537984"/>
        <c:crosses val="autoZero"/>
        <c:auto val="1"/>
        <c:lblAlgn val="ctr"/>
        <c:lblOffset val="100"/>
      </c:catAx>
      <c:valAx>
        <c:axId val="202537984"/>
        <c:scaling>
          <c:orientation val="minMax"/>
          <c:max val="5"/>
          <c:min val="1"/>
        </c:scaling>
        <c:axPos val="l"/>
        <c:majorGridlines/>
        <c:title>
          <c:tx>
            <c:rich>
              <a:bodyPr rot="-5400000" vert="horz"/>
              <a:lstStyle/>
              <a:p>
                <a:pPr>
                  <a:defRPr lang="en-ZA" sz="1000"/>
                </a:pPr>
                <a:r>
                  <a:rPr lang="en-US" sz="1000" dirty="0" smtClean="0"/>
                  <a:t>Average</a:t>
                </a:r>
                <a:r>
                  <a:rPr lang="en-US" sz="1000" baseline="0" dirty="0" smtClean="0"/>
                  <a:t> Performance Rating</a:t>
                </a:r>
                <a:endParaRPr lang="en-US" sz="1000" dirty="0"/>
              </a:p>
            </c:rich>
          </c:tx>
        </c:title>
        <c:numFmt formatCode="0.0" sourceLinked="1"/>
        <c:majorTickMark val="none"/>
        <c:tickLblPos val="nextTo"/>
        <c:spPr>
          <a:ln w="9525">
            <a:noFill/>
          </a:ln>
        </c:spPr>
        <c:txPr>
          <a:bodyPr/>
          <a:lstStyle/>
          <a:p>
            <a:pPr>
              <a:defRPr lang="en-ZA" sz="1000" b="1"/>
            </a:pPr>
            <a:endParaRPr lang="en-US"/>
          </a:p>
        </c:txPr>
        <c:crossAx val="202536448"/>
        <c:crosses val="autoZero"/>
        <c:crossBetween val="between"/>
        <c:majorUnit val="1"/>
      </c:valAx>
    </c:plotArea>
    <c:plotVisOnly val="1"/>
    <c:dispBlanksAs val="gap"/>
  </c:chart>
  <c:spPr>
    <a:ln>
      <a:noFill/>
    </a:ln>
  </c:spPr>
  <c:txPr>
    <a:bodyPr/>
    <a:lstStyle/>
    <a:p>
      <a:pPr>
        <a:defRPr sz="1800"/>
      </a:pPr>
      <a:endParaRPr lang="en-US"/>
    </a:p>
  </c:txPr>
  <c:externalData r:id="rId2"/>
</c:chartSpace>
</file>

<file path=ppt/charts/chart137.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I Want To Continue Working With The BANKSETA</a:t>
            </a:r>
          </a:p>
        </c:rich>
      </c:tx>
      <c:layout>
        <c:manualLayout>
          <c:xMode val="edge"/>
          <c:yMode val="edge"/>
          <c:x val="0.22947184667954237"/>
          <c:y val="4.9484519081213346E-2"/>
        </c:manualLayout>
      </c:layout>
    </c:title>
    <c:plotArea>
      <c:layout>
        <c:manualLayout>
          <c:layoutTarget val="inner"/>
          <c:xMode val="edge"/>
          <c:yMode val="edge"/>
          <c:x val="8.0756393282701747E-2"/>
          <c:y val="0.15259615384615982"/>
          <c:w val="0.84480785420690363"/>
          <c:h val="0.51926022976613606"/>
        </c:manualLayout>
      </c:layout>
      <c:barChart>
        <c:barDir val="col"/>
        <c:grouping val="stacked"/>
        <c:ser>
          <c:idx val="0"/>
          <c:order val="0"/>
          <c:tx>
            <c:strRef>
              <c:f>Sheet1!$B$1</c:f>
              <c:strCache>
                <c:ptCount val="1"/>
                <c:pt idx="0">
                  <c:v>Strongly Agree</c:v>
                </c:pt>
              </c:strCache>
            </c:strRef>
          </c:tx>
          <c:spPr>
            <a:solidFill>
              <a:srgbClr val="00B0F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Sheet1!$A$2:$A$7</c:f>
              <c:strCache>
                <c:ptCount val="6"/>
                <c:pt idx="0">
                  <c:v>Total 2007 (n=60)</c:v>
                </c:pt>
                <c:pt idx="1">
                  <c:v>Total 2008 (n=59)</c:v>
                </c:pt>
                <c:pt idx="2">
                  <c:v>Total 2009 (n=36)</c:v>
                </c:pt>
                <c:pt idx="3">
                  <c:v>Total 2010 (n=15)</c:v>
                </c:pt>
                <c:pt idx="4">
                  <c:v>Operational Suppliers (n=10)</c:v>
                </c:pt>
                <c:pt idx="5">
                  <c:v>Project Providers (n=5)</c:v>
                </c:pt>
              </c:strCache>
            </c:strRef>
          </c:cat>
          <c:val>
            <c:numRef>
              <c:f>Sheet1!$B$2:$B$7</c:f>
              <c:numCache>
                <c:formatCode>0</c:formatCode>
                <c:ptCount val="6"/>
                <c:pt idx="0" formatCode="General">
                  <c:v>51</c:v>
                </c:pt>
                <c:pt idx="1">
                  <c:v>64.406779661018135</c:v>
                </c:pt>
                <c:pt idx="2">
                  <c:v>91.666666666666671</c:v>
                </c:pt>
                <c:pt idx="3">
                  <c:v>87</c:v>
                </c:pt>
                <c:pt idx="4">
                  <c:v>100</c:v>
                </c:pt>
                <c:pt idx="5">
                  <c:v>60</c:v>
                </c:pt>
              </c:numCache>
            </c:numRef>
          </c:val>
        </c:ser>
        <c:ser>
          <c:idx val="1"/>
          <c:order val="1"/>
          <c:tx>
            <c:strRef>
              <c:f>Sheet1!$C$1</c:f>
              <c:strCache>
                <c:ptCount val="1"/>
                <c:pt idx="0">
                  <c:v>Agree</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Sheet1!$A$2:$A$7</c:f>
              <c:strCache>
                <c:ptCount val="6"/>
                <c:pt idx="0">
                  <c:v>Total 2007 (n=60)</c:v>
                </c:pt>
                <c:pt idx="1">
                  <c:v>Total 2008 (n=59)</c:v>
                </c:pt>
                <c:pt idx="2">
                  <c:v>Total 2009 (n=36)</c:v>
                </c:pt>
                <c:pt idx="3">
                  <c:v>Total 2010 (n=15)</c:v>
                </c:pt>
                <c:pt idx="4">
                  <c:v>Operational Suppliers (n=10)</c:v>
                </c:pt>
                <c:pt idx="5">
                  <c:v>Project Providers (n=5)</c:v>
                </c:pt>
              </c:strCache>
            </c:strRef>
          </c:cat>
          <c:val>
            <c:numRef>
              <c:f>Sheet1!$C$2:$C$7</c:f>
              <c:numCache>
                <c:formatCode>0</c:formatCode>
                <c:ptCount val="6"/>
                <c:pt idx="0" formatCode="General">
                  <c:v>19</c:v>
                </c:pt>
                <c:pt idx="1">
                  <c:v>15.254237288135593</c:v>
                </c:pt>
                <c:pt idx="2">
                  <c:v>5.5555555555554808</c:v>
                </c:pt>
                <c:pt idx="3">
                  <c:v>13</c:v>
                </c:pt>
                <c:pt idx="5">
                  <c:v>40</c:v>
                </c:pt>
              </c:numCache>
            </c:numRef>
          </c:val>
        </c:ser>
        <c:ser>
          <c:idx val="2"/>
          <c:order val="2"/>
          <c:tx>
            <c:strRef>
              <c:f>Sheet1!$D$1</c:f>
              <c:strCache>
                <c:ptCount val="1"/>
                <c:pt idx="0">
                  <c:v>Indifferent</c:v>
                </c:pt>
              </c:strCache>
            </c:strRef>
          </c:tx>
          <c:spPr>
            <a:solidFill>
              <a:srgbClr val="FFFF00"/>
            </a:solidFill>
            <a:ln>
              <a:solidFill>
                <a:schemeClr val="tx1"/>
              </a:solidFill>
            </a:ln>
          </c:spPr>
          <c:dLbls>
            <c:txPr>
              <a:bodyPr/>
              <a:lstStyle/>
              <a:p>
                <a:pPr>
                  <a:defRPr lang="en-ZA" sz="1000" b="1"/>
                </a:pPr>
                <a:endParaRPr lang="en-US"/>
              </a:p>
            </c:txPr>
            <c:showVal val="1"/>
          </c:dLbls>
          <c:cat>
            <c:strRef>
              <c:f>Sheet1!$A$2:$A$7</c:f>
              <c:strCache>
                <c:ptCount val="6"/>
                <c:pt idx="0">
                  <c:v>Total 2007 (n=60)</c:v>
                </c:pt>
                <c:pt idx="1">
                  <c:v>Total 2008 (n=59)</c:v>
                </c:pt>
                <c:pt idx="2">
                  <c:v>Total 2009 (n=36)</c:v>
                </c:pt>
                <c:pt idx="3">
                  <c:v>Total 2010 (n=15)</c:v>
                </c:pt>
                <c:pt idx="4">
                  <c:v>Operational Suppliers (n=10)</c:v>
                </c:pt>
                <c:pt idx="5">
                  <c:v>Project Providers (n=5)</c:v>
                </c:pt>
              </c:strCache>
            </c:strRef>
          </c:cat>
          <c:val>
            <c:numRef>
              <c:f>Sheet1!$D$2:$D$7</c:f>
              <c:numCache>
                <c:formatCode>0</c:formatCode>
                <c:ptCount val="6"/>
                <c:pt idx="0" formatCode="General">
                  <c:v>2</c:v>
                </c:pt>
                <c:pt idx="1">
                  <c:v>1.6949152542372883</c:v>
                </c:pt>
              </c:numCache>
            </c:numRef>
          </c:val>
        </c:ser>
        <c:ser>
          <c:idx val="3"/>
          <c:order val="3"/>
          <c:tx>
            <c:strRef>
              <c:f>Sheet1!$E$1</c:f>
              <c:strCache>
                <c:ptCount val="1"/>
                <c:pt idx="0">
                  <c:v>Disagree</c:v>
                </c:pt>
              </c:strCache>
            </c:strRef>
          </c:tx>
          <c:spPr>
            <a:solidFill>
              <a:srgbClr val="FFC000"/>
            </a:solidFill>
            <a:ln>
              <a:solidFill>
                <a:schemeClr val="tx1"/>
              </a:solidFill>
            </a:ln>
          </c:spPr>
          <c:dLbls>
            <c:dLbl>
              <c:idx val="2"/>
              <c:delete val="1"/>
            </c:dLbl>
            <c:dLbl>
              <c:idx val="3"/>
              <c:delete val="1"/>
            </c:dLbl>
            <c:txPr>
              <a:bodyPr/>
              <a:lstStyle/>
              <a:p>
                <a:pPr>
                  <a:defRPr lang="en-ZA" sz="1000" b="1"/>
                </a:pPr>
                <a:endParaRPr lang="en-US"/>
              </a:p>
            </c:txPr>
            <c:showVal val="1"/>
          </c:dLbls>
          <c:cat>
            <c:strRef>
              <c:f>Sheet1!$A$2:$A$7</c:f>
              <c:strCache>
                <c:ptCount val="6"/>
                <c:pt idx="0">
                  <c:v>Total 2007 (n=60)</c:v>
                </c:pt>
                <c:pt idx="1">
                  <c:v>Total 2008 (n=59)</c:v>
                </c:pt>
                <c:pt idx="2">
                  <c:v>Total 2009 (n=36)</c:v>
                </c:pt>
                <c:pt idx="3">
                  <c:v>Total 2010 (n=15)</c:v>
                </c:pt>
                <c:pt idx="4">
                  <c:v>Operational Suppliers (n=10)</c:v>
                </c:pt>
                <c:pt idx="5">
                  <c:v>Project Providers (n=5)</c:v>
                </c:pt>
              </c:strCache>
            </c:strRef>
          </c:cat>
          <c:val>
            <c:numRef>
              <c:f>Sheet1!$E$2:$E$7</c:f>
              <c:numCache>
                <c:formatCode>0</c:formatCode>
                <c:ptCount val="6"/>
                <c:pt idx="0" formatCode="General">
                  <c:v>8</c:v>
                </c:pt>
                <c:pt idx="1">
                  <c:v>5.0847457627118704</c:v>
                </c:pt>
              </c:numCache>
            </c:numRef>
          </c:val>
        </c:ser>
        <c:ser>
          <c:idx val="4"/>
          <c:order val="4"/>
          <c:tx>
            <c:strRef>
              <c:f>Sheet1!$F$1</c:f>
              <c:strCache>
                <c:ptCount val="1"/>
                <c:pt idx="0">
                  <c:v>Strongly Disagree</c:v>
                </c:pt>
              </c:strCache>
            </c:strRef>
          </c:tx>
          <c:spPr>
            <a:solidFill>
              <a:srgbClr val="FF0000"/>
            </a:solidFill>
            <a:ln>
              <a:solidFill>
                <a:schemeClr val="tx1"/>
              </a:solidFill>
            </a:ln>
          </c:spPr>
          <c:dLbls>
            <c:txPr>
              <a:bodyPr/>
              <a:lstStyle/>
              <a:p>
                <a:pPr>
                  <a:defRPr lang="en-ZA" sz="1000" b="1"/>
                </a:pPr>
                <a:endParaRPr lang="en-US"/>
              </a:p>
            </c:txPr>
            <c:showVal val="1"/>
          </c:dLbls>
          <c:cat>
            <c:strRef>
              <c:f>Sheet1!$A$2:$A$7</c:f>
              <c:strCache>
                <c:ptCount val="6"/>
                <c:pt idx="0">
                  <c:v>Total 2007 (n=60)</c:v>
                </c:pt>
                <c:pt idx="1">
                  <c:v>Total 2008 (n=59)</c:v>
                </c:pt>
                <c:pt idx="2">
                  <c:v>Total 2009 (n=36)</c:v>
                </c:pt>
                <c:pt idx="3">
                  <c:v>Total 2010 (n=15)</c:v>
                </c:pt>
                <c:pt idx="4">
                  <c:v>Operational Suppliers (n=10)</c:v>
                </c:pt>
                <c:pt idx="5">
                  <c:v>Project Providers (n=5)</c:v>
                </c:pt>
              </c:strCache>
            </c:strRef>
          </c:cat>
          <c:val>
            <c:numRef>
              <c:f>Sheet1!$F$2:$F$7</c:f>
              <c:numCache>
                <c:formatCode>0</c:formatCode>
                <c:ptCount val="6"/>
                <c:pt idx="0" formatCode="General">
                  <c:v>19</c:v>
                </c:pt>
                <c:pt idx="1">
                  <c:v>13.559322033898306</c:v>
                </c:pt>
              </c:numCache>
            </c:numRef>
          </c:val>
        </c:ser>
        <c:ser>
          <c:idx val="5"/>
          <c:order val="5"/>
          <c:tx>
            <c:strRef>
              <c:f>Sheet1!$G$1</c:f>
              <c:strCache>
                <c:ptCount val="1"/>
                <c:pt idx="0">
                  <c:v>N/A or Don’t Know</c:v>
                </c:pt>
              </c:strCache>
            </c:strRef>
          </c:tx>
          <c:spPr>
            <a:solidFill>
              <a:srgbClr val="C00000"/>
            </a:solidFill>
            <a:ln>
              <a:solidFill>
                <a:schemeClr val="tx1"/>
              </a:solidFill>
            </a:ln>
          </c:spPr>
          <c:dLbls>
            <c:txPr>
              <a:bodyPr/>
              <a:lstStyle/>
              <a:p>
                <a:pPr>
                  <a:defRPr lang="en-ZA" sz="1000" b="1"/>
                </a:pPr>
                <a:endParaRPr lang="en-US"/>
              </a:p>
            </c:txPr>
            <c:showVal val="1"/>
          </c:dLbls>
          <c:cat>
            <c:strRef>
              <c:f>Sheet1!$A$2:$A$7</c:f>
              <c:strCache>
                <c:ptCount val="6"/>
                <c:pt idx="0">
                  <c:v>Total 2007 (n=60)</c:v>
                </c:pt>
                <c:pt idx="1">
                  <c:v>Total 2008 (n=59)</c:v>
                </c:pt>
                <c:pt idx="2">
                  <c:v>Total 2009 (n=36)</c:v>
                </c:pt>
                <c:pt idx="3">
                  <c:v>Total 2010 (n=15)</c:v>
                </c:pt>
                <c:pt idx="4">
                  <c:v>Operational Suppliers (n=10)</c:v>
                </c:pt>
                <c:pt idx="5">
                  <c:v>Project Providers (n=5)</c:v>
                </c:pt>
              </c:strCache>
            </c:strRef>
          </c:cat>
          <c:val>
            <c:numRef>
              <c:f>Sheet1!$G$2:$G$7</c:f>
              <c:numCache>
                <c:formatCode>General</c:formatCode>
                <c:ptCount val="6"/>
                <c:pt idx="0" formatCode="0">
                  <c:v>2</c:v>
                </c:pt>
                <c:pt idx="2" formatCode="0">
                  <c:v>2.7777777777778248</c:v>
                </c:pt>
              </c:numCache>
            </c:numRef>
          </c:val>
        </c:ser>
        <c:dLbls>
          <c:showVal val="1"/>
        </c:dLbls>
        <c:gapWidth val="75"/>
        <c:overlap val="100"/>
        <c:axId val="202728960"/>
        <c:axId val="202730496"/>
      </c:barChart>
      <c:catAx>
        <c:axId val="202728960"/>
        <c:scaling>
          <c:orientation val="minMax"/>
        </c:scaling>
        <c:axPos val="b"/>
        <c:majorTickMark val="none"/>
        <c:tickLblPos val="nextTo"/>
        <c:txPr>
          <a:bodyPr/>
          <a:lstStyle/>
          <a:p>
            <a:pPr>
              <a:defRPr lang="en-ZA" sz="800" b="0" i="0"/>
            </a:pPr>
            <a:endParaRPr lang="en-US"/>
          </a:p>
        </c:txPr>
        <c:crossAx val="202730496"/>
        <c:crosses val="autoZero"/>
        <c:auto val="1"/>
        <c:lblAlgn val="ctr"/>
        <c:lblOffset val="100"/>
      </c:catAx>
      <c:valAx>
        <c:axId val="202730496"/>
        <c:scaling>
          <c:orientation val="minMax"/>
          <c:max val="100"/>
        </c:scaling>
        <c:axPos val="l"/>
        <c:majorGridlines/>
        <c:numFmt formatCode="General" sourceLinked="1"/>
        <c:majorTickMark val="none"/>
        <c:tickLblPos val="nextTo"/>
        <c:spPr>
          <a:ln w="9525">
            <a:noFill/>
          </a:ln>
        </c:spPr>
        <c:txPr>
          <a:bodyPr/>
          <a:lstStyle/>
          <a:p>
            <a:pPr>
              <a:defRPr lang="en-ZA" sz="1000" b="1"/>
            </a:pPr>
            <a:endParaRPr lang="en-US"/>
          </a:p>
        </c:txPr>
        <c:crossAx val="202728960"/>
        <c:crosses val="autoZero"/>
        <c:crossBetween val="between"/>
      </c:valAx>
    </c:plotArea>
    <c:legend>
      <c:legendPos val="b"/>
      <c:layout>
        <c:manualLayout>
          <c:xMode val="edge"/>
          <c:yMode val="edge"/>
          <c:x val="6.9362402812856092E-2"/>
          <c:y val="0.8138765831574265"/>
          <c:w val="0.8483489327984971"/>
          <c:h val="0.12004460441895429"/>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38.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I Understand What The BANKSETA Objectives Are</a:t>
            </a:r>
            <a:endParaRPr lang="en-US" sz="1100" b="1" i="0" u="none" strike="noStrike" baseline="0" dirty="0" smtClean="0"/>
          </a:p>
        </c:rich>
      </c:tx>
      <c:layout>
        <c:manualLayout>
          <c:xMode val="edge"/>
          <c:yMode val="edge"/>
          <c:x val="0.11626429950973109"/>
          <c:y val="3.8461538461538464E-2"/>
        </c:manualLayout>
      </c:layout>
    </c:title>
    <c:plotArea>
      <c:layout>
        <c:manualLayout>
          <c:layoutTarget val="inner"/>
          <c:xMode val="edge"/>
          <c:yMode val="edge"/>
          <c:x val="8.0756393282701747E-2"/>
          <c:y val="0.15259615384615988"/>
          <c:w val="0.84480785420690363"/>
          <c:h val="0.50198314153038559"/>
        </c:manualLayout>
      </c:layout>
      <c:barChart>
        <c:barDir val="col"/>
        <c:grouping val="stacked"/>
        <c:ser>
          <c:idx val="0"/>
          <c:order val="0"/>
          <c:tx>
            <c:strRef>
              <c:f>Sheet1!$B$1</c:f>
              <c:strCache>
                <c:ptCount val="1"/>
                <c:pt idx="0">
                  <c:v>Strongly Agree</c:v>
                </c:pt>
              </c:strCache>
            </c:strRef>
          </c:tx>
          <c:spPr>
            <a:solidFill>
              <a:srgbClr val="00B0F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Sheet1!$A$2:$A$4</c:f>
              <c:strCache>
                <c:ptCount val="3"/>
                <c:pt idx="0">
                  <c:v>Total 2010 (n=15)</c:v>
                </c:pt>
                <c:pt idx="1">
                  <c:v>Operational Suppliers (n=10)</c:v>
                </c:pt>
                <c:pt idx="2">
                  <c:v>Project Providers (n=5)</c:v>
                </c:pt>
              </c:strCache>
            </c:strRef>
          </c:cat>
          <c:val>
            <c:numRef>
              <c:f>Sheet1!$B$2:$B$4</c:f>
              <c:numCache>
                <c:formatCode>0</c:formatCode>
                <c:ptCount val="3"/>
                <c:pt idx="0">
                  <c:v>67</c:v>
                </c:pt>
                <c:pt idx="1">
                  <c:v>70</c:v>
                </c:pt>
                <c:pt idx="2">
                  <c:v>60</c:v>
                </c:pt>
              </c:numCache>
            </c:numRef>
          </c:val>
        </c:ser>
        <c:ser>
          <c:idx val="1"/>
          <c:order val="1"/>
          <c:tx>
            <c:strRef>
              <c:f>Sheet1!$C$1</c:f>
              <c:strCache>
                <c:ptCount val="1"/>
                <c:pt idx="0">
                  <c:v>Agree</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Sheet1!$A$2:$A$4</c:f>
              <c:strCache>
                <c:ptCount val="3"/>
                <c:pt idx="0">
                  <c:v>Total 2010 (n=15)</c:v>
                </c:pt>
                <c:pt idx="1">
                  <c:v>Operational Suppliers (n=10)</c:v>
                </c:pt>
                <c:pt idx="2">
                  <c:v>Project Providers (n=5)</c:v>
                </c:pt>
              </c:strCache>
            </c:strRef>
          </c:cat>
          <c:val>
            <c:numRef>
              <c:f>Sheet1!$C$2:$C$4</c:f>
              <c:numCache>
                <c:formatCode>0</c:formatCode>
                <c:ptCount val="3"/>
                <c:pt idx="0">
                  <c:v>20</c:v>
                </c:pt>
                <c:pt idx="1">
                  <c:v>10</c:v>
                </c:pt>
                <c:pt idx="2">
                  <c:v>40</c:v>
                </c:pt>
              </c:numCache>
            </c:numRef>
          </c:val>
        </c:ser>
        <c:ser>
          <c:idx val="2"/>
          <c:order val="2"/>
          <c:tx>
            <c:strRef>
              <c:f>Sheet1!$D$1</c:f>
              <c:strCache>
                <c:ptCount val="1"/>
                <c:pt idx="0">
                  <c:v>Indifferent</c:v>
                </c:pt>
              </c:strCache>
            </c:strRef>
          </c:tx>
          <c:spPr>
            <a:solidFill>
              <a:srgbClr val="FFFF00"/>
            </a:solidFill>
            <a:ln>
              <a:solidFill>
                <a:schemeClr val="tx1"/>
              </a:solidFill>
            </a:ln>
          </c:spPr>
          <c:dLbls>
            <c:txPr>
              <a:bodyPr/>
              <a:lstStyle/>
              <a:p>
                <a:pPr>
                  <a:defRPr lang="en-ZA" sz="1000" b="1"/>
                </a:pPr>
                <a:endParaRPr lang="en-US"/>
              </a:p>
            </c:txPr>
            <c:showVal val="1"/>
          </c:dLbls>
          <c:cat>
            <c:strRef>
              <c:f>Sheet1!$A$2:$A$4</c:f>
              <c:strCache>
                <c:ptCount val="3"/>
                <c:pt idx="0">
                  <c:v>Total 2010 (n=15)</c:v>
                </c:pt>
                <c:pt idx="1">
                  <c:v>Operational Suppliers (n=10)</c:v>
                </c:pt>
                <c:pt idx="2">
                  <c:v>Project Providers (n=5)</c:v>
                </c:pt>
              </c:strCache>
            </c:strRef>
          </c:cat>
          <c:val>
            <c:numRef>
              <c:f>Sheet1!$D$2:$D$4</c:f>
              <c:numCache>
                <c:formatCode>0</c:formatCode>
                <c:ptCount val="3"/>
                <c:pt idx="0">
                  <c:v>7</c:v>
                </c:pt>
                <c:pt idx="1">
                  <c:v>10</c:v>
                </c:pt>
              </c:numCache>
            </c:numRef>
          </c:val>
        </c:ser>
        <c:ser>
          <c:idx val="3"/>
          <c:order val="3"/>
          <c:tx>
            <c:strRef>
              <c:f>Sheet1!$E$1</c:f>
              <c:strCache>
                <c:ptCount val="1"/>
                <c:pt idx="0">
                  <c:v>Disagree</c:v>
                </c:pt>
              </c:strCache>
            </c:strRef>
          </c:tx>
          <c:spPr>
            <a:solidFill>
              <a:srgbClr val="FFC000"/>
            </a:solidFill>
            <a:ln>
              <a:solidFill>
                <a:schemeClr val="tx1"/>
              </a:solidFill>
            </a:ln>
          </c:spPr>
          <c:dLbls>
            <c:dLbl>
              <c:idx val="2"/>
              <c:delete val="1"/>
            </c:dLbl>
            <c:dLbl>
              <c:idx val="3"/>
              <c:delete val="1"/>
            </c:dLbl>
            <c:txPr>
              <a:bodyPr/>
              <a:lstStyle/>
              <a:p>
                <a:pPr>
                  <a:defRPr lang="en-ZA" sz="1000" b="1"/>
                </a:pPr>
                <a:endParaRPr lang="en-US"/>
              </a:p>
            </c:txPr>
            <c:showVal val="1"/>
          </c:dLbls>
          <c:cat>
            <c:strRef>
              <c:f>Sheet1!$A$2:$A$4</c:f>
              <c:strCache>
                <c:ptCount val="3"/>
                <c:pt idx="0">
                  <c:v>Total 2010 (n=15)</c:v>
                </c:pt>
                <c:pt idx="1">
                  <c:v>Operational Suppliers (n=10)</c:v>
                </c:pt>
                <c:pt idx="2">
                  <c:v>Project Providers (n=5)</c:v>
                </c:pt>
              </c:strCache>
            </c:strRef>
          </c:cat>
          <c:val>
            <c:numRef>
              <c:f>Sheet1!$E$2:$E$4</c:f>
              <c:numCache>
                <c:formatCode>General</c:formatCode>
                <c:ptCount val="3"/>
              </c:numCache>
            </c:numRef>
          </c:val>
        </c:ser>
        <c:ser>
          <c:idx val="4"/>
          <c:order val="4"/>
          <c:tx>
            <c:strRef>
              <c:f>Sheet1!$F$1</c:f>
              <c:strCache>
                <c:ptCount val="1"/>
                <c:pt idx="0">
                  <c:v>Strongly Disagree</c:v>
                </c:pt>
              </c:strCache>
            </c:strRef>
          </c:tx>
          <c:spPr>
            <a:solidFill>
              <a:srgbClr val="FF0000"/>
            </a:solidFill>
            <a:ln>
              <a:solidFill>
                <a:schemeClr val="tx1"/>
              </a:solidFill>
            </a:ln>
          </c:spPr>
          <c:dLbls>
            <c:txPr>
              <a:bodyPr/>
              <a:lstStyle/>
              <a:p>
                <a:pPr>
                  <a:defRPr lang="en-ZA" sz="1000" b="1"/>
                </a:pPr>
                <a:endParaRPr lang="en-US"/>
              </a:p>
            </c:txPr>
            <c:showVal val="1"/>
          </c:dLbls>
          <c:cat>
            <c:strRef>
              <c:f>Sheet1!$A$2:$A$4</c:f>
              <c:strCache>
                <c:ptCount val="3"/>
                <c:pt idx="0">
                  <c:v>Total 2010 (n=15)</c:v>
                </c:pt>
                <c:pt idx="1">
                  <c:v>Operational Suppliers (n=10)</c:v>
                </c:pt>
                <c:pt idx="2">
                  <c:v>Project Providers (n=5)</c:v>
                </c:pt>
              </c:strCache>
            </c:strRef>
          </c:cat>
          <c:val>
            <c:numRef>
              <c:f>Sheet1!$F$2:$F$4</c:f>
              <c:numCache>
                <c:formatCode>General</c:formatCode>
                <c:ptCount val="3"/>
              </c:numCache>
            </c:numRef>
          </c:val>
        </c:ser>
        <c:ser>
          <c:idx val="5"/>
          <c:order val="5"/>
          <c:tx>
            <c:strRef>
              <c:f>Sheet1!$G$1</c:f>
              <c:strCache>
                <c:ptCount val="1"/>
                <c:pt idx="0">
                  <c:v>N/A or Don’t Know</c:v>
                </c:pt>
              </c:strCache>
            </c:strRef>
          </c:tx>
          <c:spPr>
            <a:solidFill>
              <a:srgbClr val="C00000"/>
            </a:solidFill>
            <a:ln>
              <a:solidFill>
                <a:schemeClr val="tx1"/>
              </a:solidFill>
            </a:ln>
          </c:spPr>
          <c:dLbls>
            <c:txPr>
              <a:bodyPr/>
              <a:lstStyle/>
              <a:p>
                <a:pPr>
                  <a:defRPr lang="en-ZA" sz="1000" b="1"/>
                </a:pPr>
                <a:endParaRPr lang="en-US"/>
              </a:p>
            </c:txPr>
            <c:showVal val="1"/>
          </c:dLbls>
          <c:cat>
            <c:strRef>
              <c:f>Sheet1!$A$2:$A$4</c:f>
              <c:strCache>
                <c:ptCount val="3"/>
                <c:pt idx="0">
                  <c:v>Total 2010 (n=15)</c:v>
                </c:pt>
                <c:pt idx="1">
                  <c:v>Operational Suppliers (n=10)</c:v>
                </c:pt>
                <c:pt idx="2">
                  <c:v>Project Providers (n=5)</c:v>
                </c:pt>
              </c:strCache>
            </c:strRef>
          </c:cat>
          <c:val>
            <c:numRef>
              <c:f>Sheet1!$G$2:$G$4</c:f>
              <c:numCache>
                <c:formatCode>0</c:formatCode>
                <c:ptCount val="3"/>
                <c:pt idx="0">
                  <c:v>7</c:v>
                </c:pt>
                <c:pt idx="1">
                  <c:v>10</c:v>
                </c:pt>
              </c:numCache>
            </c:numRef>
          </c:val>
        </c:ser>
        <c:dLbls>
          <c:showVal val="1"/>
        </c:dLbls>
        <c:gapWidth val="75"/>
        <c:overlap val="100"/>
        <c:axId val="207140736"/>
        <c:axId val="207142272"/>
      </c:barChart>
      <c:catAx>
        <c:axId val="207140736"/>
        <c:scaling>
          <c:orientation val="minMax"/>
        </c:scaling>
        <c:axPos val="b"/>
        <c:majorTickMark val="none"/>
        <c:tickLblPos val="nextTo"/>
        <c:txPr>
          <a:bodyPr/>
          <a:lstStyle/>
          <a:p>
            <a:pPr>
              <a:defRPr lang="en-ZA" sz="1000" b="0"/>
            </a:pPr>
            <a:endParaRPr lang="en-US"/>
          </a:p>
        </c:txPr>
        <c:crossAx val="207142272"/>
        <c:crosses val="autoZero"/>
        <c:auto val="1"/>
        <c:lblAlgn val="ctr"/>
        <c:lblOffset val="100"/>
      </c:catAx>
      <c:valAx>
        <c:axId val="207142272"/>
        <c:scaling>
          <c:orientation val="minMax"/>
          <c:max val="100"/>
        </c:scaling>
        <c:axPos val="l"/>
        <c:majorGridlines/>
        <c:numFmt formatCode="0" sourceLinked="1"/>
        <c:majorTickMark val="none"/>
        <c:tickLblPos val="nextTo"/>
        <c:spPr>
          <a:ln w="9525">
            <a:noFill/>
          </a:ln>
        </c:spPr>
        <c:txPr>
          <a:bodyPr/>
          <a:lstStyle/>
          <a:p>
            <a:pPr>
              <a:defRPr lang="en-ZA" sz="1000" b="1"/>
            </a:pPr>
            <a:endParaRPr lang="en-US"/>
          </a:p>
        </c:txPr>
        <c:crossAx val="207140736"/>
        <c:crosses val="autoZero"/>
        <c:crossBetween val="between"/>
      </c:valAx>
    </c:plotArea>
    <c:legend>
      <c:legendPos val="b"/>
      <c:layout>
        <c:manualLayout>
          <c:xMode val="edge"/>
          <c:yMode val="edge"/>
          <c:x val="8.8230327341158057E-2"/>
          <c:y val="0.80207399555824754"/>
          <c:w val="0.87979547367900202"/>
          <c:h val="0.143438824954573"/>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39.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I Want To Be Associated With The BANKSETA Brand</a:t>
            </a:r>
            <a:endParaRPr lang="en-US" sz="1100" b="1" i="0" u="none" strike="noStrike" baseline="0" dirty="0" smtClean="0"/>
          </a:p>
        </c:rich>
      </c:tx>
      <c:layout>
        <c:manualLayout>
          <c:xMode val="edge"/>
          <c:yMode val="edge"/>
          <c:x val="0.11626429950973109"/>
          <c:y val="3.8461538461538464E-2"/>
        </c:manualLayout>
      </c:layout>
    </c:title>
    <c:plotArea>
      <c:layout>
        <c:manualLayout>
          <c:layoutTarget val="inner"/>
          <c:xMode val="edge"/>
          <c:yMode val="edge"/>
          <c:x val="8.0756393282701747E-2"/>
          <c:y val="0.15259615384615996"/>
          <c:w val="0.84480785420690363"/>
          <c:h val="0.50198314153038559"/>
        </c:manualLayout>
      </c:layout>
      <c:barChart>
        <c:barDir val="col"/>
        <c:grouping val="stacked"/>
        <c:ser>
          <c:idx val="0"/>
          <c:order val="0"/>
          <c:tx>
            <c:strRef>
              <c:f>Sheet1!$B$1</c:f>
              <c:strCache>
                <c:ptCount val="1"/>
                <c:pt idx="0">
                  <c:v>Strongly Agree</c:v>
                </c:pt>
              </c:strCache>
            </c:strRef>
          </c:tx>
          <c:spPr>
            <a:solidFill>
              <a:srgbClr val="00B0F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Sheet1!$A$2:$A$4</c:f>
              <c:strCache>
                <c:ptCount val="3"/>
                <c:pt idx="0">
                  <c:v>Total 2010 (n=15)</c:v>
                </c:pt>
                <c:pt idx="1">
                  <c:v>Operational Suppliers (n=10)</c:v>
                </c:pt>
                <c:pt idx="2">
                  <c:v>Project Providers (n=5)</c:v>
                </c:pt>
              </c:strCache>
            </c:strRef>
          </c:cat>
          <c:val>
            <c:numRef>
              <c:f>Sheet1!$B$2:$B$4</c:f>
              <c:numCache>
                <c:formatCode>0</c:formatCode>
                <c:ptCount val="3"/>
                <c:pt idx="0">
                  <c:v>80</c:v>
                </c:pt>
                <c:pt idx="1">
                  <c:v>90</c:v>
                </c:pt>
                <c:pt idx="2">
                  <c:v>60</c:v>
                </c:pt>
              </c:numCache>
            </c:numRef>
          </c:val>
        </c:ser>
        <c:ser>
          <c:idx val="1"/>
          <c:order val="1"/>
          <c:tx>
            <c:strRef>
              <c:f>Sheet1!$C$1</c:f>
              <c:strCache>
                <c:ptCount val="1"/>
                <c:pt idx="0">
                  <c:v>Agree</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Sheet1!$A$2:$A$4</c:f>
              <c:strCache>
                <c:ptCount val="3"/>
                <c:pt idx="0">
                  <c:v>Total 2010 (n=15)</c:v>
                </c:pt>
                <c:pt idx="1">
                  <c:v>Operational Suppliers (n=10)</c:v>
                </c:pt>
                <c:pt idx="2">
                  <c:v>Project Providers (n=5)</c:v>
                </c:pt>
              </c:strCache>
            </c:strRef>
          </c:cat>
          <c:val>
            <c:numRef>
              <c:f>Sheet1!$C$2:$C$4</c:f>
              <c:numCache>
                <c:formatCode>General</c:formatCode>
                <c:ptCount val="3"/>
                <c:pt idx="0" formatCode="0">
                  <c:v>13</c:v>
                </c:pt>
                <c:pt idx="2" formatCode="0">
                  <c:v>40</c:v>
                </c:pt>
              </c:numCache>
            </c:numRef>
          </c:val>
        </c:ser>
        <c:ser>
          <c:idx val="2"/>
          <c:order val="2"/>
          <c:tx>
            <c:strRef>
              <c:f>Sheet1!$D$1</c:f>
              <c:strCache>
                <c:ptCount val="1"/>
                <c:pt idx="0">
                  <c:v>Indifferent</c:v>
                </c:pt>
              </c:strCache>
            </c:strRef>
          </c:tx>
          <c:spPr>
            <a:solidFill>
              <a:srgbClr val="FFFF00"/>
            </a:solidFill>
            <a:ln>
              <a:solidFill>
                <a:schemeClr val="tx1"/>
              </a:solidFill>
            </a:ln>
          </c:spPr>
          <c:dLbls>
            <c:txPr>
              <a:bodyPr/>
              <a:lstStyle/>
              <a:p>
                <a:pPr>
                  <a:defRPr lang="en-ZA" sz="1000" b="1"/>
                </a:pPr>
                <a:endParaRPr lang="en-US"/>
              </a:p>
            </c:txPr>
            <c:showVal val="1"/>
          </c:dLbls>
          <c:cat>
            <c:strRef>
              <c:f>Sheet1!$A$2:$A$4</c:f>
              <c:strCache>
                <c:ptCount val="3"/>
                <c:pt idx="0">
                  <c:v>Total 2010 (n=15)</c:v>
                </c:pt>
                <c:pt idx="1">
                  <c:v>Operational Suppliers (n=10)</c:v>
                </c:pt>
                <c:pt idx="2">
                  <c:v>Project Providers (n=5)</c:v>
                </c:pt>
              </c:strCache>
            </c:strRef>
          </c:cat>
          <c:val>
            <c:numRef>
              <c:f>Sheet1!$D$2:$D$4</c:f>
              <c:numCache>
                <c:formatCode>0</c:formatCode>
                <c:ptCount val="3"/>
                <c:pt idx="0">
                  <c:v>7</c:v>
                </c:pt>
                <c:pt idx="1">
                  <c:v>10</c:v>
                </c:pt>
              </c:numCache>
            </c:numRef>
          </c:val>
        </c:ser>
        <c:ser>
          <c:idx val="3"/>
          <c:order val="3"/>
          <c:tx>
            <c:strRef>
              <c:f>Sheet1!$E$1</c:f>
              <c:strCache>
                <c:ptCount val="1"/>
                <c:pt idx="0">
                  <c:v>Disagree</c:v>
                </c:pt>
              </c:strCache>
            </c:strRef>
          </c:tx>
          <c:spPr>
            <a:solidFill>
              <a:srgbClr val="FFC000"/>
            </a:solidFill>
            <a:ln>
              <a:solidFill>
                <a:schemeClr val="tx1"/>
              </a:solidFill>
            </a:ln>
          </c:spPr>
          <c:dLbls>
            <c:dLbl>
              <c:idx val="2"/>
              <c:delete val="1"/>
            </c:dLbl>
            <c:dLbl>
              <c:idx val="3"/>
              <c:delete val="1"/>
            </c:dLbl>
            <c:txPr>
              <a:bodyPr/>
              <a:lstStyle/>
              <a:p>
                <a:pPr>
                  <a:defRPr lang="en-ZA" sz="1000" b="1"/>
                </a:pPr>
                <a:endParaRPr lang="en-US"/>
              </a:p>
            </c:txPr>
            <c:showVal val="1"/>
          </c:dLbls>
          <c:cat>
            <c:strRef>
              <c:f>Sheet1!$A$2:$A$4</c:f>
              <c:strCache>
                <c:ptCount val="3"/>
                <c:pt idx="0">
                  <c:v>Total 2010 (n=15)</c:v>
                </c:pt>
                <c:pt idx="1">
                  <c:v>Operational Suppliers (n=10)</c:v>
                </c:pt>
                <c:pt idx="2">
                  <c:v>Project Providers (n=5)</c:v>
                </c:pt>
              </c:strCache>
            </c:strRef>
          </c:cat>
          <c:val>
            <c:numRef>
              <c:f>Sheet1!$E$2:$E$4</c:f>
              <c:numCache>
                <c:formatCode>General</c:formatCode>
                <c:ptCount val="3"/>
              </c:numCache>
            </c:numRef>
          </c:val>
        </c:ser>
        <c:ser>
          <c:idx val="4"/>
          <c:order val="4"/>
          <c:tx>
            <c:strRef>
              <c:f>Sheet1!$F$1</c:f>
              <c:strCache>
                <c:ptCount val="1"/>
                <c:pt idx="0">
                  <c:v>Strongly Disagree</c:v>
                </c:pt>
              </c:strCache>
            </c:strRef>
          </c:tx>
          <c:spPr>
            <a:solidFill>
              <a:srgbClr val="FF0000"/>
            </a:solidFill>
            <a:ln>
              <a:solidFill>
                <a:schemeClr val="tx1"/>
              </a:solidFill>
            </a:ln>
          </c:spPr>
          <c:dLbls>
            <c:txPr>
              <a:bodyPr/>
              <a:lstStyle/>
              <a:p>
                <a:pPr>
                  <a:defRPr lang="en-ZA" sz="1000" b="1"/>
                </a:pPr>
                <a:endParaRPr lang="en-US"/>
              </a:p>
            </c:txPr>
            <c:showVal val="1"/>
          </c:dLbls>
          <c:cat>
            <c:strRef>
              <c:f>Sheet1!$A$2:$A$4</c:f>
              <c:strCache>
                <c:ptCount val="3"/>
                <c:pt idx="0">
                  <c:v>Total 2010 (n=15)</c:v>
                </c:pt>
                <c:pt idx="1">
                  <c:v>Operational Suppliers (n=10)</c:v>
                </c:pt>
                <c:pt idx="2">
                  <c:v>Project Providers (n=5)</c:v>
                </c:pt>
              </c:strCache>
            </c:strRef>
          </c:cat>
          <c:val>
            <c:numRef>
              <c:f>Sheet1!$F$2:$F$4</c:f>
              <c:numCache>
                <c:formatCode>General</c:formatCode>
                <c:ptCount val="3"/>
              </c:numCache>
            </c:numRef>
          </c:val>
        </c:ser>
        <c:ser>
          <c:idx val="5"/>
          <c:order val="5"/>
          <c:tx>
            <c:strRef>
              <c:f>Sheet1!$G$1</c:f>
              <c:strCache>
                <c:ptCount val="1"/>
                <c:pt idx="0">
                  <c:v>N/A or Don’t Know</c:v>
                </c:pt>
              </c:strCache>
            </c:strRef>
          </c:tx>
          <c:spPr>
            <a:solidFill>
              <a:srgbClr val="C00000"/>
            </a:solidFill>
            <a:ln>
              <a:solidFill>
                <a:schemeClr val="tx1"/>
              </a:solidFill>
            </a:ln>
          </c:spPr>
          <c:dLbls>
            <c:txPr>
              <a:bodyPr/>
              <a:lstStyle/>
              <a:p>
                <a:pPr>
                  <a:defRPr lang="en-ZA" sz="1000" b="1"/>
                </a:pPr>
                <a:endParaRPr lang="en-US"/>
              </a:p>
            </c:txPr>
            <c:showVal val="1"/>
          </c:dLbls>
          <c:cat>
            <c:strRef>
              <c:f>Sheet1!$A$2:$A$4</c:f>
              <c:strCache>
                <c:ptCount val="3"/>
                <c:pt idx="0">
                  <c:v>Total 2010 (n=15)</c:v>
                </c:pt>
                <c:pt idx="1">
                  <c:v>Operational Suppliers (n=10)</c:v>
                </c:pt>
                <c:pt idx="2">
                  <c:v>Project Providers (n=5)</c:v>
                </c:pt>
              </c:strCache>
            </c:strRef>
          </c:cat>
          <c:val>
            <c:numRef>
              <c:f>Sheet1!$G$2:$G$4</c:f>
              <c:numCache>
                <c:formatCode>General</c:formatCode>
                <c:ptCount val="3"/>
              </c:numCache>
            </c:numRef>
          </c:val>
        </c:ser>
        <c:dLbls>
          <c:showVal val="1"/>
        </c:dLbls>
        <c:gapWidth val="75"/>
        <c:overlap val="100"/>
        <c:axId val="207105024"/>
        <c:axId val="207274752"/>
      </c:barChart>
      <c:catAx>
        <c:axId val="207105024"/>
        <c:scaling>
          <c:orientation val="minMax"/>
        </c:scaling>
        <c:axPos val="b"/>
        <c:majorTickMark val="none"/>
        <c:tickLblPos val="nextTo"/>
        <c:txPr>
          <a:bodyPr/>
          <a:lstStyle/>
          <a:p>
            <a:pPr>
              <a:defRPr lang="en-ZA" sz="1000" b="0"/>
            </a:pPr>
            <a:endParaRPr lang="en-US"/>
          </a:p>
        </c:txPr>
        <c:crossAx val="207274752"/>
        <c:crosses val="autoZero"/>
        <c:auto val="1"/>
        <c:lblAlgn val="ctr"/>
        <c:lblOffset val="100"/>
      </c:catAx>
      <c:valAx>
        <c:axId val="207274752"/>
        <c:scaling>
          <c:orientation val="minMax"/>
          <c:max val="100"/>
        </c:scaling>
        <c:axPos val="l"/>
        <c:majorGridlines/>
        <c:numFmt formatCode="0" sourceLinked="1"/>
        <c:majorTickMark val="none"/>
        <c:tickLblPos val="nextTo"/>
        <c:spPr>
          <a:ln w="9525">
            <a:noFill/>
          </a:ln>
        </c:spPr>
        <c:txPr>
          <a:bodyPr/>
          <a:lstStyle/>
          <a:p>
            <a:pPr>
              <a:defRPr lang="en-ZA" sz="1000" b="1"/>
            </a:pPr>
            <a:endParaRPr lang="en-US"/>
          </a:p>
        </c:txPr>
        <c:crossAx val="207105024"/>
        <c:crosses val="autoZero"/>
        <c:crossBetween val="between"/>
      </c:valAx>
    </c:plotArea>
    <c:legend>
      <c:legendPos val="b"/>
      <c:layout>
        <c:manualLayout>
          <c:xMode val="edge"/>
          <c:yMode val="edge"/>
          <c:x val="0.10709825186946"/>
          <c:y val="0.80207399555824754"/>
          <c:w val="0.84834893279851631"/>
          <c:h val="0.13382344033918836"/>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a:pPr>
            <a:r>
              <a:rPr lang="en-US" dirty="0" smtClean="0"/>
              <a:t>Employers (SDF's) (n=83)</a:t>
            </a:r>
            <a:endParaRPr lang="en-US" dirty="0"/>
          </a:p>
        </c:rich>
      </c:tx>
      <c:layout>
        <c:manualLayout>
          <c:xMode val="edge"/>
          <c:yMode val="edge"/>
          <c:x val="0.46935140077157783"/>
          <c:y val="1.9496395554362823E-2"/>
        </c:manualLayout>
      </c:layout>
    </c:title>
    <c:plotArea>
      <c:layout>
        <c:manualLayout>
          <c:layoutTarget val="inner"/>
          <c:xMode val="edge"/>
          <c:yMode val="edge"/>
          <c:x val="7.6791892632351116E-2"/>
          <c:y val="9.9709423381239393E-2"/>
          <c:w val="0.85911443018273881"/>
          <c:h val="0.5292288614763887"/>
        </c:manualLayout>
      </c:layout>
      <c:barChart>
        <c:barDir val="col"/>
        <c:grouping val="clustered"/>
        <c:ser>
          <c:idx val="0"/>
          <c:order val="0"/>
          <c:tx>
            <c:strRef>
              <c:f>Sheet1!$A$2</c:f>
              <c:strCache>
                <c:ptCount val="1"/>
                <c:pt idx="0">
                  <c:v>2009 Performance</c:v>
                </c:pt>
              </c:strCache>
            </c:strRef>
          </c:tx>
          <c:spPr>
            <a:solidFill>
              <a:srgbClr val="009DD9"/>
            </a:solidFill>
            <a:ln w="28575">
              <a:solidFill>
                <a:sysClr val="windowText" lastClr="000000"/>
              </a:solidFill>
            </a:ln>
            <a:effectLst>
              <a:outerShdw blurRad="40000" dist="23000" dir="5400000" rotWithShape="0">
                <a:srgbClr val="000000">
                  <a:alpha val="35000"/>
                </a:srgbClr>
              </a:outerShdw>
            </a:effectLst>
            <a:scene3d>
              <a:camera prst="orthographicFront"/>
              <a:lightRig rig="threePt" dir="t"/>
            </a:scene3d>
            <a:sp3d/>
          </c:spPr>
          <c:dLbls>
            <c:txPr>
              <a:bodyPr/>
              <a:lstStyle/>
              <a:p>
                <a:pPr>
                  <a:defRPr b="1"/>
                </a:pPr>
                <a:endParaRPr lang="en-US"/>
              </a:p>
            </c:txPr>
            <c:dLblPos val="ctr"/>
            <c:showVal val="1"/>
          </c:dLbls>
          <c:cat>
            <c:strRef>
              <c:f>Sheet1!$B$1:$J$1</c:f>
              <c:strCache>
                <c:ptCount val="9"/>
                <c:pt idx="0">
                  <c:v>Speed of response</c:v>
                </c:pt>
                <c:pt idx="1">
                  <c:v>Helpfulness</c:v>
                </c:pt>
                <c:pt idx="2">
                  <c:v>Industry knowledge</c:v>
                </c:pt>
                <c:pt idx="3">
                  <c:v>Reliability</c:v>
                </c:pt>
                <c:pt idx="4">
                  <c:v>Overall service</c:v>
                </c:pt>
                <c:pt idx="5">
                  <c:v>Understanding of your business / organisation / service offering</c:v>
                </c:pt>
                <c:pt idx="6">
                  <c:v>Effectiveness</c:v>
                </c:pt>
                <c:pt idx="7">
                  <c:v>Ability to contribute to your business</c:v>
                </c:pt>
                <c:pt idx="8">
                  <c:v>Timeliness</c:v>
                </c:pt>
              </c:strCache>
            </c:strRef>
          </c:cat>
          <c:val>
            <c:numRef>
              <c:f>Sheet1!$B$2:$J$2</c:f>
              <c:numCache>
                <c:formatCode>0.0</c:formatCode>
                <c:ptCount val="9"/>
                <c:pt idx="0">
                  <c:v>4.1086956521739095</c:v>
                </c:pt>
                <c:pt idx="1">
                  <c:v>4.4086021505376412</c:v>
                </c:pt>
                <c:pt idx="2">
                  <c:v>4.2643678160919478</c:v>
                </c:pt>
                <c:pt idx="3">
                  <c:v>4.2391304347826129</c:v>
                </c:pt>
                <c:pt idx="4">
                  <c:v>4.2978723404255295</c:v>
                </c:pt>
                <c:pt idx="5">
                  <c:v>3.8241758241758221</c:v>
                </c:pt>
                <c:pt idx="6">
                  <c:v>4.1208791208791204</c:v>
                </c:pt>
                <c:pt idx="7">
                  <c:v>3.9565217391304346</c:v>
                </c:pt>
                <c:pt idx="8">
                  <c:v>4.193548387096774</c:v>
                </c:pt>
              </c:numCache>
            </c:numRef>
          </c:val>
        </c:ser>
        <c:ser>
          <c:idx val="1"/>
          <c:order val="1"/>
          <c:tx>
            <c:strRef>
              <c:f>Sheet1!$A$3</c:f>
              <c:strCache>
                <c:ptCount val="1"/>
                <c:pt idx="0">
                  <c:v>2010 Performance</c:v>
                </c:pt>
              </c:strCache>
            </c:strRef>
          </c:tx>
          <c:spPr>
            <a:solidFill>
              <a:srgbClr val="7CCA62">
                <a:lumMod val="75000"/>
              </a:srgbClr>
            </a:solidFill>
            <a:ln w="28575">
              <a:solidFill>
                <a:sysClr val="windowText" lastClr="000000"/>
              </a:solidFill>
            </a:ln>
            <a:effectLst>
              <a:outerShdw blurRad="50800" dist="38100" dir="5400000" algn="t" rotWithShape="0">
                <a:prstClr val="black">
                  <a:alpha val="40000"/>
                </a:prstClr>
              </a:outerShdw>
            </a:effectLst>
          </c:spPr>
          <c:dLbls>
            <c:dLblPos val="ctr"/>
            <c:showVal val="1"/>
          </c:dLbls>
          <c:cat>
            <c:strRef>
              <c:f>Sheet1!$B$1:$J$1</c:f>
              <c:strCache>
                <c:ptCount val="9"/>
                <c:pt idx="0">
                  <c:v>Speed of response</c:v>
                </c:pt>
                <c:pt idx="1">
                  <c:v>Helpfulness</c:v>
                </c:pt>
                <c:pt idx="2">
                  <c:v>Industry knowledge</c:v>
                </c:pt>
                <c:pt idx="3">
                  <c:v>Reliability</c:v>
                </c:pt>
                <c:pt idx="4">
                  <c:v>Overall service</c:v>
                </c:pt>
                <c:pt idx="5">
                  <c:v>Understanding of your business / organisation / service offering</c:v>
                </c:pt>
                <c:pt idx="6">
                  <c:v>Effectiveness</c:v>
                </c:pt>
                <c:pt idx="7">
                  <c:v>Ability to contribute to your business</c:v>
                </c:pt>
                <c:pt idx="8">
                  <c:v>Timeliness</c:v>
                </c:pt>
              </c:strCache>
            </c:strRef>
          </c:cat>
          <c:val>
            <c:numRef>
              <c:f>Sheet1!$B$3:$J$3</c:f>
              <c:numCache>
                <c:formatCode>0.0</c:formatCode>
                <c:ptCount val="9"/>
                <c:pt idx="0">
                  <c:v>4.1686746987951775</c:v>
                </c:pt>
                <c:pt idx="1">
                  <c:v>4.5</c:v>
                </c:pt>
                <c:pt idx="2">
                  <c:v>4.2048192771084256</c:v>
                </c:pt>
                <c:pt idx="3">
                  <c:v>4.3</c:v>
                </c:pt>
                <c:pt idx="4">
                  <c:v>4.2891566265060241</c:v>
                </c:pt>
                <c:pt idx="5">
                  <c:v>4.0243902439024355</c:v>
                </c:pt>
                <c:pt idx="6">
                  <c:v>4.1927710843373491</c:v>
                </c:pt>
                <c:pt idx="7">
                  <c:v>4</c:v>
                </c:pt>
                <c:pt idx="8">
                  <c:v>4.1463414634146423</c:v>
                </c:pt>
              </c:numCache>
            </c:numRef>
          </c:val>
        </c:ser>
        <c:axId val="103793408"/>
        <c:axId val="103794944"/>
      </c:barChart>
      <c:lineChart>
        <c:grouping val="standard"/>
        <c:ser>
          <c:idx val="2"/>
          <c:order val="2"/>
          <c:tx>
            <c:strRef>
              <c:f>Sheet1!$A$4</c:f>
              <c:strCache>
                <c:ptCount val="1"/>
                <c:pt idx="0">
                  <c:v>2010 Importance</c:v>
                </c:pt>
              </c:strCache>
            </c:strRef>
          </c:tx>
          <c:spPr>
            <a:ln>
              <a:solidFill>
                <a:sysClr val="windowText" lastClr="000000"/>
              </a:solidFill>
            </a:ln>
          </c:spPr>
          <c:marker>
            <c:symbol val="none"/>
          </c:marker>
          <c:dLbls>
            <c:dLblPos val="t"/>
            <c:showVal val="1"/>
          </c:dLbls>
          <c:cat>
            <c:strRef>
              <c:f>Sheet1!$B$1:$J$1</c:f>
              <c:strCache>
                <c:ptCount val="9"/>
                <c:pt idx="0">
                  <c:v>Speed of response</c:v>
                </c:pt>
                <c:pt idx="1">
                  <c:v>Helpfulness</c:v>
                </c:pt>
                <c:pt idx="2">
                  <c:v>Industry knowledge</c:v>
                </c:pt>
                <c:pt idx="3">
                  <c:v>Reliability</c:v>
                </c:pt>
                <c:pt idx="4">
                  <c:v>Overall service</c:v>
                </c:pt>
                <c:pt idx="5">
                  <c:v>Understanding of your business / organisation / service offering</c:v>
                </c:pt>
                <c:pt idx="6">
                  <c:v>Effectiveness</c:v>
                </c:pt>
                <c:pt idx="7">
                  <c:v>Ability to contribute to your business</c:v>
                </c:pt>
                <c:pt idx="8">
                  <c:v>Timeliness</c:v>
                </c:pt>
              </c:strCache>
            </c:strRef>
          </c:cat>
          <c:val>
            <c:numRef>
              <c:f>Sheet1!$B$4:$J$4</c:f>
              <c:numCache>
                <c:formatCode>0.0</c:formatCode>
                <c:ptCount val="9"/>
                <c:pt idx="0">
                  <c:v>8.7831325301204828</c:v>
                </c:pt>
                <c:pt idx="1">
                  <c:v>8.7590361445783227</c:v>
                </c:pt>
                <c:pt idx="2">
                  <c:v>8.7317073170731625</c:v>
                </c:pt>
                <c:pt idx="3">
                  <c:v>8.6746987951807188</c:v>
                </c:pt>
                <c:pt idx="4">
                  <c:v>8.5903614457831168</c:v>
                </c:pt>
                <c:pt idx="5">
                  <c:v>8.5903614457831168</c:v>
                </c:pt>
                <c:pt idx="6">
                  <c:v>8.5060240963855467</c:v>
                </c:pt>
                <c:pt idx="7">
                  <c:v>8.4698795180723039</c:v>
                </c:pt>
                <c:pt idx="8">
                  <c:v>8.2439024390243905</c:v>
                </c:pt>
              </c:numCache>
            </c:numRef>
          </c:val>
        </c:ser>
        <c:marker val="1"/>
        <c:axId val="126630144"/>
        <c:axId val="126628224"/>
      </c:lineChart>
      <c:catAx>
        <c:axId val="103793408"/>
        <c:scaling>
          <c:orientation val="minMax"/>
        </c:scaling>
        <c:axPos val="b"/>
        <c:numFmt formatCode="General" sourceLinked="1"/>
        <c:majorTickMark val="none"/>
        <c:tickLblPos val="nextTo"/>
        <c:crossAx val="103794944"/>
        <c:crosses val="autoZero"/>
        <c:auto val="1"/>
        <c:lblAlgn val="ctr"/>
        <c:lblOffset val="100"/>
      </c:catAx>
      <c:valAx>
        <c:axId val="103794944"/>
        <c:scaling>
          <c:orientation val="minMax"/>
          <c:max val="5"/>
          <c:min val="2.5"/>
        </c:scaling>
        <c:axPos val="l"/>
        <c:majorGridlines/>
        <c:title>
          <c:tx>
            <c:rich>
              <a:bodyPr rot="-5400000" vert="horz"/>
              <a:lstStyle/>
              <a:p>
                <a:pPr>
                  <a:defRPr/>
                </a:pPr>
                <a:r>
                  <a:rPr lang="en-ZA" dirty="0" smtClean="0"/>
                  <a:t>Performance </a:t>
                </a:r>
                <a:endParaRPr lang="en-ZA" dirty="0"/>
              </a:p>
            </c:rich>
          </c:tx>
        </c:title>
        <c:numFmt formatCode="0.0" sourceLinked="1"/>
        <c:majorTickMark val="none"/>
        <c:tickLblPos val="nextTo"/>
        <c:spPr>
          <a:ln w="9525">
            <a:noFill/>
          </a:ln>
        </c:spPr>
        <c:crossAx val="103793408"/>
        <c:crosses val="autoZero"/>
        <c:crossBetween val="between"/>
      </c:valAx>
      <c:valAx>
        <c:axId val="126628224"/>
        <c:scaling>
          <c:orientation val="minMax"/>
          <c:max val="10"/>
          <c:min val="0"/>
        </c:scaling>
        <c:axPos val="r"/>
        <c:title>
          <c:tx>
            <c:rich>
              <a:bodyPr rot="-5400000" vert="horz"/>
              <a:lstStyle/>
              <a:p>
                <a:pPr>
                  <a:defRPr/>
                </a:pPr>
                <a:r>
                  <a:rPr lang="en-ZA" dirty="0" smtClean="0"/>
                  <a:t>Importance</a:t>
                </a:r>
                <a:endParaRPr lang="en-ZA" dirty="0"/>
              </a:p>
            </c:rich>
          </c:tx>
        </c:title>
        <c:numFmt formatCode="#,##0" sourceLinked="0"/>
        <c:tickLblPos val="nextTo"/>
        <c:crossAx val="126630144"/>
        <c:crosses val="max"/>
        <c:crossBetween val="between"/>
        <c:majorUnit val="1"/>
        <c:minorUnit val="1"/>
      </c:valAx>
      <c:catAx>
        <c:axId val="126630144"/>
        <c:scaling>
          <c:orientation val="minMax"/>
        </c:scaling>
        <c:delete val="1"/>
        <c:axPos val="b"/>
        <c:tickLblPos val="none"/>
        <c:crossAx val="126628224"/>
        <c:crosses val="autoZero"/>
        <c:auto val="1"/>
        <c:lblAlgn val="ctr"/>
        <c:lblOffset val="100"/>
      </c:catAx>
    </c:plotArea>
    <c:legend>
      <c:legendPos val="b"/>
    </c:legend>
    <c:plotVisOnly val="1"/>
    <c:dispBlanksAs val="gap"/>
  </c:chart>
  <c:spPr>
    <a:ln>
      <a:noFill/>
    </a:ln>
  </c:spPr>
  <c:txPr>
    <a:bodyPr/>
    <a:lstStyle/>
    <a:p>
      <a:pPr>
        <a:defRPr sz="1000"/>
      </a:pPr>
      <a:endParaRPr lang="en-US"/>
    </a:p>
  </c:txPr>
  <c:externalData r:id="rId2"/>
</c:chartSpace>
</file>

<file path=ppt/charts/chart140.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I Understand What The BANKSETA Brand Stands For</a:t>
            </a:r>
            <a:endParaRPr lang="en-US" sz="1100" b="1" i="0" u="none" strike="noStrike" baseline="0" dirty="0" smtClean="0"/>
          </a:p>
        </c:rich>
      </c:tx>
      <c:layout>
        <c:manualLayout>
          <c:xMode val="edge"/>
          <c:yMode val="edge"/>
          <c:x val="0.15714480265438521"/>
          <c:y val="6.4102564102564534E-3"/>
        </c:manualLayout>
      </c:layout>
    </c:title>
    <c:plotArea>
      <c:layout>
        <c:manualLayout>
          <c:layoutTarget val="inner"/>
          <c:xMode val="edge"/>
          <c:yMode val="edge"/>
          <c:x val="8.0756393282701747E-2"/>
          <c:y val="0.15259615384615993"/>
          <c:w val="0.84480785420690363"/>
          <c:h val="0.50198314153038559"/>
        </c:manualLayout>
      </c:layout>
      <c:barChart>
        <c:barDir val="col"/>
        <c:grouping val="stacked"/>
        <c:ser>
          <c:idx val="0"/>
          <c:order val="0"/>
          <c:tx>
            <c:strRef>
              <c:f>Sheet1!$B$1</c:f>
              <c:strCache>
                <c:ptCount val="1"/>
                <c:pt idx="0">
                  <c:v>Strongly Agree</c:v>
                </c:pt>
              </c:strCache>
            </c:strRef>
          </c:tx>
          <c:spPr>
            <a:solidFill>
              <a:srgbClr val="00B0F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Sheet1!$A$2:$A$4</c:f>
              <c:strCache>
                <c:ptCount val="3"/>
                <c:pt idx="0">
                  <c:v>Total 2010 (n=15)</c:v>
                </c:pt>
                <c:pt idx="1">
                  <c:v>Operational Suppliers (n=10)</c:v>
                </c:pt>
                <c:pt idx="2">
                  <c:v>Project Providers (n=5)</c:v>
                </c:pt>
              </c:strCache>
            </c:strRef>
          </c:cat>
          <c:val>
            <c:numRef>
              <c:f>Sheet1!$B$2:$B$4</c:f>
              <c:numCache>
                <c:formatCode>0</c:formatCode>
                <c:ptCount val="3"/>
                <c:pt idx="0">
                  <c:v>53.333333333333336</c:v>
                </c:pt>
                <c:pt idx="1">
                  <c:v>60</c:v>
                </c:pt>
                <c:pt idx="2">
                  <c:v>40</c:v>
                </c:pt>
              </c:numCache>
            </c:numRef>
          </c:val>
        </c:ser>
        <c:ser>
          <c:idx val="1"/>
          <c:order val="1"/>
          <c:tx>
            <c:strRef>
              <c:f>Sheet1!$C$1</c:f>
              <c:strCache>
                <c:ptCount val="1"/>
                <c:pt idx="0">
                  <c:v>Agree</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Sheet1!$A$2:$A$4</c:f>
              <c:strCache>
                <c:ptCount val="3"/>
                <c:pt idx="0">
                  <c:v>Total 2010 (n=15)</c:v>
                </c:pt>
                <c:pt idx="1">
                  <c:v>Operational Suppliers (n=10)</c:v>
                </c:pt>
                <c:pt idx="2">
                  <c:v>Project Providers (n=5)</c:v>
                </c:pt>
              </c:strCache>
            </c:strRef>
          </c:cat>
          <c:val>
            <c:numRef>
              <c:f>Sheet1!$C$2:$C$4</c:f>
              <c:numCache>
                <c:formatCode>0</c:formatCode>
                <c:ptCount val="3"/>
                <c:pt idx="0">
                  <c:v>26.666666666666668</c:v>
                </c:pt>
                <c:pt idx="1">
                  <c:v>10</c:v>
                </c:pt>
                <c:pt idx="2">
                  <c:v>60</c:v>
                </c:pt>
              </c:numCache>
            </c:numRef>
          </c:val>
        </c:ser>
        <c:ser>
          <c:idx val="2"/>
          <c:order val="2"/>
          <c:tx>
            <c:strRef>
              <c:f>Sheet1!$D$1</c:f>
              <c:strCache>
                <c:ptCount val="1"/>
                <c:pt idx="0">
                  <c:v>Indifferent</c:v>
                </c:pt>
              </c:strCache>
            </c:strRef>
          </c:tx>
          <c:spPr>
            <a:solidFill>
              <a:srgbClr val="FFFF00"/>
            </a:solidFill>
            <a:ln>
              <a:solidFill>
                <a:schemeClr val="tx1"/>
              </a:solidFill>
            </a:ln>
          </c:spPr>
          <c:dLbls>
            <c:txPr>
              <a:bodyPr/>
              <a:lstStyle/>
              <a:p>
                <a:pPr>
                  <a:defRPr lang="en-ZA" sz="1000" b="1"/>
                </a:pPr>
                <a:endParaRPr lang="en-US"/>
              </a:p>
            </c:txPr>
            <c:showVal val="1"/>
          </c:dLbls>
          <c:cat>
            <c:strRef>
              <c:f>Sheet1!$A$2:$A$4</c:f>
              <c:strCache>
                <c:ptCount val="3"/>
                <c:pt idx="0">
                  <c:v>Total 2010 (n=15)</c:v>
                </c:pt>
                <c:pt idx="1">
                  <c:v>Operational Suppliers (n=10)</c:v>
                </c:pt>
                <c:pt idx="2">
                  <c:v>Project Providers (n=5)</c:v>
                </c:pt>
              </c:strCache>
            </c:strRef>
          </c:cat>
          <c:val>
            <c:numRef>
              <c:f>Sheet1!$D$2:$D$4</c:f>
              <c:numCache>
                <c:formatCode>General</c:formatCode>
                <c:ptCount val="3"/>
              </c:numCache>
            </c:numRef>
          </c:val>
        </c:ser>
        <c:ser>
          <c:idx val="3"/>
          <c:order val="3"/>
          <c:tx>
            <c:strRef>
              <c:f>Sheet1!$E$1</c:f>
              <c:strCache>
                <c:ptCount val="1"/>
                <c:pt idx="0">
                  <c:v>Disagree</c:v>
                </c:pt>
              </c:strCache>
            </c:strRef>
          </c:tx>
          <c:spPr>
            <a:solidFill>
              <a:srgbClr val="FFC000"/>
            </a:solidFill>
            <a:ln>
              <a:solidFill>
                <a:schemeClr val="tx1"/>
              </a:solidFill>
            </a:ln>
          </c:spPr>
          <c:dLbls>
            <c:dLbl>
              <c:idx val="2"/>
              <c:delete val="1"/>
            </c:dLbl>
            <c:dLbl>
              <c:idx val="3"/>
              <c:delete val="1"/>
            </c:dLbl>
            <c:txPr>
              <a:bodyPr/>
              <a:lstStyle/>
              <a:p>
                <a:pPr>
                  <a:defRPr lang="en-ZA" sz="1000" b="1"/>
                </a:pPr>
                <a:endParaRPr lang="en-US"/>
              </a:p>
            </c:txPr>
            <c:showVal val="1"/>
          </c:dLbls>
          <c:cat>
            <c:strRef>
              <c:f>Sheet1!$A$2:$A$4</c:f>
              <c:strCache>
                <c:ptCount val="3"/>
                <c:pt idx="0">
                  <c:v>Total 2010 (n=15)</c:v>
                </c:pt>
                <c:pt idx="1">
                  <c:v>Operational Suppliers (n=10)</c:v>
                </c:pt>
                <c:pt idx="2">
                  <c:v>Project Providers (n=5)</c:v>
                </c:pt>
              </c:strCache>
            </c:strRef>
          </c:cat>
          <c:val>
            <c:numRef>
              <c:f>Sheet1!$E$2:$E$4</c:f>
              <c:numCache>
                <c:formatCode>0</c:formatCode>
                <c:ptCount val="3"/>
                <c:pt idx="0">
                  <c:v>6.666666666666667</c:v>
                </c:pt>
                <c:pt idx="1">
                  <c:v>10</c:v>
                </c:pt>
              </c:numCache>
            </c:numRef>
          </c:val>
        </c:ser>
        <c:ser>
          <c:idx val="4"/>
          <c:order val="4"/>
          <c:tx>
            <c:strRef>
              <c:f>Sheet1!$F$1</c:f>
              <c:strCache>
                <c:ptCount val="1"/>
                <c:pt idx="0">
                  <c:v>Strongly Disagree</c:v>
                </c:pt>
              </c:strCache>
            </c:strRef>
          </c:tx>
          <c:spPr>
            <a:solidFill>
              <a:srgbClr val="FF0000"/>
            </a:solidFill>
            <a:ln>
              <a:solidFill>
                <a:schemeClr val="tx1"/>
              </a:solidFill>
            </a:ln>
          </c:spPr>
          <c:dLbls>
            <c:txPr>
              <a:bodyPr/>
              <a:lstStyle/>
              <a:p>
                <a:pPr>
                  <a:defRPr lang="en-ZA" sz="1000" b="1"/>
                </a:pPr>
                <a:endParaRPr lang="en-US"/>
              </a:p>
            </c:txPr>
            <c:showVal val="1"/>
          </c:dLbls>
          <c:cat>
            <c:strRef>
              <c:f>Sheet1!$A$2:$A$4</c:f>
              <c:strCache>
                <c:ptCount val="3"/>
                <c:pt idx="0">
                  <c:v>Total 2010 (n=15)</c:v>
                </c:pt>
                <c:pt idx="1">
                  <c:v>Operational Suppliers (n=10)</c:v>
                </c:pt>
                <c:pt idx="2">
                  <c:v>Project Providers (n=5)</c:v>
                </c:pt>
              </c:strCache>
            </c:strRef>
          </c:cat>
          <c:val>
            <c:numRef>
              <c:f>Sheet1!$F$2:$F$4</c:f>
              <c:numCache>
                <c:formatCode>General</c:formatCode>
                <c:ptCount val="3"/>
              </c:numCache>
            </c:numRef>
          </c:val>
        </c:ser>
        <c:ser>
          <c:idx val="5"/>
          <c:order val="5"/>
          <c:tx>
            <c:strRef>
              <c:f>Sheet1!$G$1</c:f>
              <c:strCache>
                <c:ptCount val="1"/>
                <c:pt idx="0">
                  <c:v>N/A or Don’t Know</c:v>
                </c:pt>
              </c:strCache>
            </c:strRef>
          </c:tx>
          <c:spPr>
            <a:solidFill>
              <a:srgbClr val="C00000"/>
            </a:solidFill>
            <a:ln>
              <a:solidFill>
                <a:schemeClr val="tx1"/>
              </a:solidFill>
            </a:ln>
          </c:spPr>
          <c:dLbls>
            <c:txPr>
              <a:bodyPr/>
              <a:lstStyle/>
              <a:p>
                <a:pPr>
                  <a:defRPr lang="en-ZA" sz="1000" b="1"/>
                </a:pPr>
                <a:endParaRPr lang="en-US"/>
              </a:p>
            </c:txPr>
            <c:showVal val="1"/>
          </c:dLbls>
          <c:cat>
            <c:strRef>
              <c:f>Sheet1!$A$2:$A$4</c:f>
              <c:strCache>
                <c:ptCount val="3"/>
                <c:pt idx="0">
                  <c:v>Total 2010 (n=15)</c:v>
                </c:pt>
                <c:pt idx="1">
                  <c:v>Operational Suppliers (n=10)</c:v>
                </c:pt>
                <c:pt idx="2">
                  <c:v>Project Providers (n=5)</c:v>
                </c:pt>
              </c:strCache>
            </c:strRef>
          </c:cat>
          <c:val>
            <c:numRef>
              <c:f>Sheet1!$G$2:$G$4</c:f>
              <c:numCache>
                <c:formatCode>0</c:formatCode>
                <c:ptCount val="3"/>
                <c:pt idx="0">
                  <c:v>13.333333333333334</c:v>
                </c:pt>
                <c:pt idx="1">
                  <c:v>20</c:v>
                </c:pt>
              </c:numCache>
            </c:numRef>
          </c:val>
        </c:ser>
        <c:dLbls>
          <c:showVal val="1"/>
        </c:dLbls>
        <c:gapWidth val="75"/>
        <c:overlap val="100"/>
        <c:axId val="207328768"/>
        <c:axId val="207330304"/>
      </c:barChart>
      <c:catAx>
        <c:axId val="207328768"/>
        <c:scaling>
          <c:orientation val="minMax"/>
        </c:scaling>
        <c:axPos val="b"/>
        <c:majorTickMark val="none"/>
        <c:tickLblPos val="nextTo"/>
        <c:txPr>
          <a:bodyPr/>
          <a:lstStyle/>
          <a:p>
            <a:pPr>
              <a:defRPr lang="en-ZA" sz="1000" b="0"/>
            </a:pPr>
            <a:endParaRPr lang="en-US"/>
          </a:p>
        </c:txPr>
        <c:crossAx val="207330304"/>
        <c:crosses val="autoZero"/>
        <c:auto val="1"/>
        <c:lblAlgn val="ctr"/>
        <c:lblOffset val="100"/>
      </c:catAx>
      <c:valAx>
        <c:axId val="207330304"/>
        <c:scaling>
          <c:orientation val="minMax"/>
          <c:max val="100"/>
        </c:scaling>
        <c:axPos val="l"/>
        <c:majorGridlines/>
        <c:numFmt formatCode="0" sourceLinked="1"/>
        <c:majorTickMark val="none"/>
        <c:tickLblPos val="nextTo"/>
        <c:spPr>
          <a:ln w="9525">
            <a:noFill/>
          </a:ln>
        </c:spPr>
        <c:txPr>
          <a:bodyPr/>
          <a:lstStyle/>
          <a:p>
            <a:pPr>
              <a:defRPr lang="en-ZA" sz="1000" b="1"/>
            </a:pPr>
            <a:endParaRPr lang="en-US"/>
          </a:p>
        </c:txPr>
        <c:crossAx val="207328768"/>
        <c:crosses val="autoZero"/>
        <c:crossBetween val="between"/>
      </c:valAx>
    </c:plotArea>
    <c:legend>
      <c:legendPos val="b"/>
      <c:layout>
        <c:manualLayout>
          <c:xMode val="edge"/>
          <c:yMode val="edge"/>
          <c:x val="0.10709825186946"/>
          <c:y val="0.80207399555824754"/>
          <c:w val="0.84834893279851609"/>
          <c:h val="0.16266959418534221"/>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41.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I Understand My Role In Assisting The BANKSETA To Achieve Its Objectives</a:t>
            </a:r>
            <a:endParaRPr lang="en-US" sz="1100" b="1" i="0" u="none" strike="noStrike" baseline="0" dirty="0" smtClean="0"/>
          </a:p>
        </c:rich>
      </c:tx>
      <c:layout>
        <c:manualLayout>
          <c:xMode val="edge"/>
          <c:yMode val="edge"/>
          <c:x val="0.19488065171098887"/>
          <c:y val="1.6033572027350503E-2"/>
        </c:manualLayout>
      </c:layout>
    </c:title>
    <c:plotArea>
      <c:layout>
        <c:manualLayout>
          <c:layoutTarget val="inner"/>
          <c:xMode val="edge"/>
          <c:yMode val="edge"/>
          <c:x val="8.0756393282701747E-2"/>
          <c:y val="0.15259615384615999"/>
          <c:w val="0.84480785420690363"/>
          <c:h val="0.50198314153038559"/>
        </c:manualLayout>
      </c:layout>
      <c:barChart>
        <c:barDir val="col"/>
        <c:grouping val="stacked"/>
        <c:ser>
          <c:idx val="0"/>
          <c:order val="0"/>
          <c:tx>
            <c:strRef>
              <c:f>Sheet1!$B$1</c:f>
              <c:strCache>
                <c:ptCount val="1"/>
                <c:pt idx="0">
                  <c:v>Strongly Agree</c:v>
                </c:pt>
              </c:strCache>
            </c:strRef>
          </c:tx>
          <c:spPr>
            <a:solidFill>
              <a:srgbClr val="00B0F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Sheet1!$A$2:$A$4</c:f>
              <c:strCache>
                <c:ptCount val="3"/>
                <c:pt idx="0">
                  <c:v>Total 2010 (n=15)</c:v>
                </c:pt>
                <c:pt idx="1">
                  <c:v>Operational Suppliers (n=10)</c:v>
                </c:pt>
                <c:pt idx="2">
                  <c:v>Project Providers (n=5)</c:v>
                </c:pt>
              </c:strCache>
            </c:strRef>
          </c:cat>
          <c:val>
            <c:numRef>
              <c:f>Sheet1!$B$2:$B$4</c:f>
              <c:numCache>
                <c:formatCode>0</c:formatCode>
                <c:ptCount val="3"/>
                <c:pt idx="0">
                  <c:v>60</c:v>
                </c:pt>
                <c:pt idx="1">
                  <c:v>70</c:v>
                </c:pt>
                <c:pt idx="2">
                  <c:v>40</c:v>
                </c:pt>
              </c:numCache>
            </c:numRef>
          </c:val>
        </c:ser>
        <c:ser>
          <c:idx val="1"/>
          <c:order val="1"/>
          <c:tx>
            <c:strRef>
              <c:f>Sheet1!$C$1</c:f>
              <c:strCache>
                <c:ptCount val="1"/>
                <c:pt idx="0">
                  <c:v>Agree</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Sheet1!$A$2:$A$4</c:f>
              <c:strCache>
                <c:ptCount val="3"/>
                <c:pt idx="0">
                  <c:v>Total 2010 (n=15)</c:v>
                </c:pt>
                <c:pt idx="1">
                  <c:v>Operational Suppliers (n=10)</c:v>
                </c:pt>
                <c:pt idx="2">
                  <c:v>Project Providers (n=5)</c:v>
                </c:pt>
              </c:strCache>
            </c:strRef>
          </c:cat>
          <c:val>
            <c:numRef>
              <c:f>Sheet1!$C$2:$C$4</c:f>
              <c:numCache>
                <c:formatCode>0</c:formatCode>
                <c:ptCount val="3"/>
                <c:pt idx="0">
                  <c:v>26.666666666666668</c:v>
                </c:pt>
                <c:pt idx="1">
                  <c:v>10</c:v>
                </c:pt>
                <c:pt idx="2">
                  <c:v>60</c:v>
                </c:pt>
              </c:numCache>
            </c:numRef>
          </c:val>
        </c:ser>
        <c:ser>
          <c:idx val="2"/>
          <c:order val="2"/>
          <c:tx>
            <c:strRef>
              <c:f>Sheet1!$D$1</c:f>
              <c:strCache>
                <c:ptCount val="1"/>
                <c:pt idx="0">
                  <c:v>Indifferent</c:v>
                </c:pt>
              </c:strCache>
            </c:strRef>
          </c:tx>
          <c:spPr>
            <a:solidFill>
              <a:srgbClr val="FFFF00"/>
            </a:solidFill>
            <a:ln>
              <a:solidFill>
                <a:schemeClr val="tx1"/>
              </a:solidFill>
            </a:ln>
          </c:spPr>
          <c:dLbls>
            <c:txPr>
              <a:bodyPr/>
              <a:lstStyle/>
              <a:p>
                <a:pPr>
                  <a:defRPr lang="en-ZA" sz="1000" b="1"/>
                </a:pPr>
                <a:endParaRPr lang="en-US"/>
              </a:p>
            </c:txPr>
            <c:showVal val="1"/>
          </c:dLbls>
          <c:cat>
            <c:strRef>
              <c:f>Sheet1!$A$2:$A$4</c:f>
              <c:strCache>
                <c:ptCount val="3"/>
                <c:pt idx="0">
                  <c:v>Total 2010 (n=15)</c:v>
                </c:pt>
                <c:pt idx="1">
                  <c:v>Operational Suppliers (n=10)</c:v>
                </c:pt>
                <c:pt idx="2">
                  <c:v>Project Providers (n=5)</c:v>
                </c:pt>
              </c:strCache>
            </c:strRef>
          </c:cat>
          <c:val>
            <c:numRef>
              <c:f>Sheet1!$D$2:$D$4</c:f>
              <c:numCache>
                <c:formatCode>General</c:formatCode>
                <c:ptCount val="3"/>
              </c:numCache>
            </c:numRef>
          </c:val>
        </c:ser>
        <c:ser>
          <c:idx val="3"/>
          <c:order val="3"/>
          <c:tx>
            <c:strRef>
              <c:f>Sheet1!$E$1</c:f>
              <c:strCache>
                <c:ptCount val="1"/>
                <c:pt idx="0">
                  <c:v>Disagree</c:v>
                </c:pt>
              </c:strCache>
            </c:strRef>
          </c:tx>
          <c:spPr>
            <a:solidFill>
              <a:srgbClr val="FFC000"/>
            </a:solidFill>
            <a:ln>
              <a:solidFill>
                <a:schemeClr val="tx1"/>
              </a:solidFill>
            </a:ln>
          </c:spPr>
          <c:dLbls>
            <c:dLbl>
              <c:idx val="2"/>
              <c:delete val="1"/>
            </c:dLbl>
            <c:dLbl>
              <c:idx val="3"/>
              <c:delete val="1"/>
            </c:dLbl>
            <c:txPr>
              <a:bodyPr/>
              <a:lstStyle/>
              <a:p>
                <a:pPr>
                  <a:defRPr lang="en-ZA" sz="1000" b="1"/>
                </a:pPr>
                <a:endParaRPr lang="en-US"/>
              </a:p>
            </c:txPr>
            <c:showVal val="1"/>
          </c:dLbls>
          <c:cat>
            <c:strRef>
              <c:f>Sheet1!$A$2:$A$4</c:f>
              <c:strCache>
                <c:ptCount val="3"/>
                <c:pt idx="0">
                  <c:v>Total 2010 (n=15)</c:v>
                </c:pt>
                <c:pt idx="1">
                  <c:v>Operational Suppliers (n=10)</c:v>
                </c:pt>
                <c:pt idx="2">
                  <c:v>Project Providers (n=5)</c:v>
                </c:pt>
              </c:strCache>
            </c:strRef>
          </c:cat>
          <c:val>
            <c:numRef>
              <c:f>Sheet1!$E$2:$E$4</c:f>
              <c:numCache>
                <c:formatCode>0</c:formatCode>
                <c:ptCount val="3"/>
                <c:pt idx="0">
                  <c:v>6.666666666666667</c:v>
                </c:pt>
                <c:pt idx="1">
                  <c:v>10</c:v>
                </c:pt>
              </c:numCache>
            </c:numRef>
          </c:val>
        </c:ser>
        <c:ser>
          <c:idx val="4"/>
          <c:order val="4"/>
          <c:tx>
            <c:strRef>
              <c:f>Sheet1!$F$1</c:f>
              <c:strCache>
                <c:ptCount val="1"/>
                <c:pt idx="0">
                  <c:v>Strongly Disagree</c:v>
                </c:pt>
              </c:strCache>
            </c:strRef>
          </c:tx>
          <c:spPr>
            <a:solidFill>
              <a:srgbClr val="FF0000"/>
            </a:solidFill>
            <a:ln>
              <a:solidFill>
                <a:schemeClr val="tx1"/>
              </a:solidFill>
            </a:ln>
          </c:spPr>
          <c:dLbls>
            <c:txPr>
              <a:bodyPr/>
              <a:lstStyle/>
              <a:p>
                <a:pPr>
                  <a:defRPr lang="en-ZA" sz="1000" b="1"/>
                </a:pPr>
                <a:endParaRPr lang="en-US"/>
              </a:p>
            </c:txPr>
            <c:showVal val="1"/>
          </c:dLbls>
          <c:cat>
            <c:strRef>
              <c:f>Sheet1!$A$2:$A$4</c:f>
              <c:strCache>
                <c:ptCount val="3"/>
                <c:pt idx="0">
                  <c:v>Total 2010 (n=15)</c:v>
                </c:pt>
                <c:pt idx="1">
                  <c:v>Operational Suppliers (n=10)</c:v>
                </c:pt>
                <c:pt idx="2">
                  <c:v>Project Providers (n=5)</c:v>
                </c:pt>
              </c:strCache>
            </c:strRef>
          </c:cat>
          <c:val>
            <c:numRef>
              <c:f>Sheet1!$F$2:$F$4</c:f>
              <c:numCache>
                <c:formatCode>General</c:formatCode>
                <c:ptCount val="3"/>
              </c:numCache>
            </c:numRef>
          </c:val>
        </c:ser>
        <c:ser>
          <c:idx val="5"/>
          <c:order val="5"/>
          <c:tx>
            <c:strRef>
              <c:f>Sheet1!$G$1</c:f>
              <c:strCache>
                <c:ptCount val="1"/>
                <c:pt idx="0">
                  <c:v>N/A or Don’t Know</c:v>
                </c:pt>
              </c:strCache>
            </c:strRef>
          </c:tx>
          <c:spPr>
            <a:solidFill>
              <a:srgbClr val="C00000"/>
            </a:solidFill>
            <a:ln>
              <a:solidFill>
                <a:schemeClr val="tx1"/>
              </a:solidFill>
            </a:ln>
          </c:spPr>
          <c:dLbls>
            <c:txPr>
              <a:bodyPr/>
              <a:lstStyle/>
              <a:p>
                <a:pPr>
                  <a:defRPr lang="en-ZA" sz="1000" b="1"/>
                </a:pPr>
                <a:endParaRPr lang="en-US"/>
              </a:p>
            </c:txPr>
            <c:showVal val="1"/>
          </c:dLbls>
          <c:cat>
            <c:strRef>
              <c:f>Sheet1!$A$2:$A$4</c:f>
              <c:strCache>
                <c:ptCount val="3"/>
                <c:pt idx="0">
                  <c:v>Total 2010 (n=15)</c:v>
                </c:pt>
                <c:pt idx="1">
                  <c:v>Operational Suppliers (n=10)</c:v>
                </c:pt>
                <c:pt idx="2">
                  <c:v>Project Providers (n=5)</c:v>
                </c:pt>
              </c:strCache>
            </c:strRef>
          </c:cat>
          <c:val>
            <c:numRef>
              <c:f>Sheet1!$G$2:$G$4</c:f>
              <c:numCache>
                <c:formatCode>0</c:formatCode>
                <c:ptCount val="3"/>
                <c:pt idx="0">
                  <c:v>6.666666666666667</c:v>
                </c:pt>
                <c:pt idx="1">
                  <c:v>10</c:v>
                </c:pt>
              </c:numCache>
            </c:numRef>
          </c:val>
        </c:ser>
        <c:dLbls>
          <c:showVal val="1"/>
        </c:dLbls>
        <c:gapWidth val="75"/>
        <c:overlap val="100"/>
        <c:axId val="224377472"/>
        <c:axId val="224493952"/>
      </c:barChart>
      <c:catAx>
        <c:axId val="224377472"/>
        <c:scaling>
          <c:orientation val="minMax"/>
        </c:scaling>
        <c:axPos val="b"/>
        <c:majorTickMark val="none"/>
        <c:tickLblPos val="nextTo"/>
        <c:txPr>
          <a:bodyPr/>
          <a:lstStyle/>
          <a:p>
            <a:pPr>
              <a:defRPr lang="en-ZA" sz="1000" b="0"/>
            </a:pPr>
            <a:endParaRPr lang="en-US"/>
          </a:p>
        </c:txPr>
        <c:crossAx val="224493952"/>
        <c:crosses val="autoZero"/>
        <c:auto val="1"/>
        <c:lblAlgn val="ctr"/>
        <c:lblOffset val="100"/>
      </c:catAx>
      <c:valAx>
        <c:axId val="224493952"/>
        <c:scaling>
          <c:orientation val="minMax"/>
          <c:max val="100"/>
        </c:scaling>
        <c:axPos val="l"/>
        <c:majorGridlines/>
        <c:numFmt formatCode="0" sourceLinked="1"/>
        <c:majorTickMark val="none"/>
        <c:tickLblPos val="nextTo"/>
        <c:spPr>
          <a:ln w="9525">
            <a:noFill/>
          </a:ln>
        </c:spPr>
        <c:txPr>
          <a:bodyPr/>
          <a:lstStyle/>
          <a:p>
            <a:pPr>
              <a:defRPr lang="en-ZA" sz="1000" b="1"/>
            </a:pPr>
            <a:endParaRPr lang="en-US"/>
          </a:p>
        </c:txPr>
        <c:crossAx val="224377472"/>
        <c:crosses val="autoZero"/>
        <c:crossBetween val="between"/>
      </c:valAx>
    </c:plotArea>
    <c:legend>
      <c:legendPos val="b"/>
      <c:layout>
        <c:manualLayout>
          <c:xMode val="edge"/>
          <c:yMode val="edge"/>
          <c:x val="0.10709825186946002"/>
          <c:y val="0.79884507781963665"/>
          <c:w val="0.81690239191798675"/>
          <c:h val="0.16588106372019271"/>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42.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The BANKSETA Brand Is Well Known</a:t>
            </a:r>
            <a:endParaRPr lang="en-US" sz="1100" b="1" i="0" u="none" strike="noStrike" baseline="0" dirty="0" smtClean="0"/>
          </a:p>
        </c:rich>
      </c:tx>
      <c:layout>
        <c:manualLayout>
          <c:xMode val="edge"/>
          <c:yMode val="edge"/>
          <c:x val="0.17601272718268721"/>
          <c:y val="3.5256410256410256E-2"/>
        </c:manualLayout>
      </c:layout>
    </c:title>
    <c:plotArea>
      <c:layout>
        <c:manualLayout>
          <c:layoutTarget val="inner"/>
          <c:xMode val="edge"/>
          <c:yMode val="edge"/>
          <c:x val="8.0756393282701747E-2"/>
          <c:y val="0.15259615384615996"/>
          <c:w val="0.84480785420690363"/>
          <c:h val="0.50198314153038559"/>
        </c:manualLayout>
      </c:layout>
      <c:barChart>
        <c:barDir val="col"/>
        <c:grouping val="stacked"/>
        <c:ser>
          <c:idx val="0"/>
          <c:order val="0"/>
          <c:tx>
            <c:strRef>
              <c:f>Sheet1!$B$1</c:f>
              <c:strCache>
                <c:ptCount val="1"/>
                <c:pt idx="0">
                  <c:v>Strongly Agree</c:v>
                </c:pt>
              </c:strCache>
            </c:strRef>
          </c:tx>
          <c:spPr>
            <a:solidFill>
              <a:srgbClr val="00B0F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Sheet1!$A$2:$A$4</c:f>
              <c:strCache>
                <c:ptCount val="3"/>
                <c:pt idx="0">
                  <c:v>Total 2010 (n=15)</c:v>
                </c:pt>
                <c:pt idx="1">
                  <c:v>Operational Suppliers (n=10)</c:v>
                </c:pt>
                <c:pt idx="2">
                  <c:v>Project Providers (n=5)</c:v>
                </c:pt>
              </c:strCache>
            </c:strRef>
          </c:cat>
          <c:val>
            <c:numRef>
              <c:f>Sheet1!$B$2:$B$4</c:f>
              <c:numCache>
                <c:formatCode>0</c:formatCode>
                <c:ptCount val="3"/>
                <c:pt idx="0">
                  <c:v>66.666666666666657</c:v>
                </c:pt>
                <c:pt idx="1">
                  <c:v>70</c:v>
                </c:pt>
                <c:pt idx="2">
                  <c:v>60</c:v>
                </c:pt>
              </c:numCache>
            </c:numRef>
          </c:val>
        </c:ser>
        <c:ser>
          <c:idx val="1"/>
          <c:order val="1"/>
          <c:tx>
            <c:strRef>
              <c:f>Sheet1!$C$1</c:f>
              <c:strCache>
                <c:ptCount val="1"/>
                <c:pt idx="0">
                  <c:v>Agree</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Sheet1!$A$2:$A$4</c:f>
              <c:strCache>
                <c:ptCount val="3"/>
                <c:pt idx="0">
                  <c:v>Total 2010 (n=15)</c:v>
                </c:pt>
                <c:pt idx="1">
                  <c:v>Operational Suppliers (n=10)</c:v>
                </c:pt>
                <c:pt idx="2">
                  <c:v>Project Providers (n=5)</c:v>
                </c:pt>
              </c:strCache>
            </c:strRef>
          </c:cat>
          <c:val>
            <c:numRef>
              <c:f>Sheet1!$C$2:$C$4</c:f>
              <c:numCache>
                <c:formatCode>0</c:formatCode>
                <c:ptCount val="3"/>
                <c:pt idx="0">
                  <c:v>26.666666666666668</c:v>
                </c:pt>
                <c:pt idx="1">
                  <c:v>20</c:v>
                </c:pt>
                <c:pt idx="2">
                  <c:v>40</c:v>
                </c:pt>
              </c:numCache>
            </c:numRef>
          </c:val>
        </c:ser>
        <c:ser>
          <c:idx val="2"/>
          <c:order val="2"/>
          <c:tx>
            <c:strRef>
              <c:f>Sheet1!$D$1</c:f>
              <c:strCache>
                <c:ptCount val="1"/>
                <c:pt idx="0">
                  <c:v>Indifferent</c:v>
                </c:pt>
              </c:strCache>
            </c:strRef>
          </c:tx>
          <c:spPr>
            <a:solidFill>
              <a:srgbClr val="FFFF00"/>
            </a:solidFill>
            <a:ln>
              <a:solidFill>
                <a:schemeClr val="tx1"/>
              </a:solidFill>
            </a:ln>
          </c:spPr>
          <c:dLbls>
            <c:txPr>
              <a:bodyPr/>
              <a:lstStyle/>
              <a:p>
                <a:pPr>
                  <a:defRPr lang="en-ZA" sz="1000" b="1"/>
                </a:pPr>
                <a:endParaRPr lang="en-US"/>
              </a:p>
            </c:txPr>
            <c:showVal val="1"/>
          </c:dLbls>
          <c:cat>
            <c:strRef>
              <c:f>Sheet1!$A$2:$A$4</c:f>
              <c:strCache>
                <c:ptCount val="3"/>
                <c:pt idx="0">
                  <c:v>Total 2010 (n=15)</c:v>
                </c:pt>
                <c:pt idx="1">
                  <c:v>Operational Suppliers (n=10)</c:v>
                </c:pt>
                <c:pt idx="2">
                  <c:v>Project Providers (n=5)</c:v>
                </c:pt>
              </c:strCache>
            </c:strRef>
          </c:cat>
          <c:val>
            <c:numRef>
              <c:f>Sheet1!$D$2:$D$4</c:f>
              <c:numCache>
                <c:formatCode>General</c:formatCode>
                <c:ptCount val="3"/>
              </c:numCache>
            </c:numRef>
          </c:val>
        </c:ser>
        <c:ser>
          <c:idx val="3"/>
          <c:order val="3"/>
          <c:tx>
            <c:strRef>
              <c:f>Sheet1!$E$1</c:f>
              <c:strCache>
                <c:ptCount val="1"/>
                <c:pt idx="0">
                  <c:v>Disagree</c:v>
                </c:pt>
              </c:strCache>
            </c:strRef>
          </c:tx>
          <c:spPr>
            <a:solidFill>
              <a:srgbClr val="FFC000"/>
            </a:solidFill>
            <a:ln>
              <a:solidFill>
                <a:schemeClr val="tx1"/>
              </a:solidFill>
            </a:ln>
          </c:spPr>
          <c:dLbls>
            <c:dLbl>
              <c:idx val="2"/>
              <c:delete val="1"/>
            </c:dLbl>
            <c:dLbl>
              <c:idx val="3"/>
              <c:delete val="1"/>
            </c:dLbl>
            <c:txPr>
              <a:bodyPr/>
              <a:lstStyle/>
              <a:p>
                <a:pPr>
                  <a:defRPr lang="en-ZA" sz="1000" b="1"/>
                </a:pPr>
                <a:endParaRPr lang="en-US"/>
              </a:p>
            </c:txPr>
            <c:showVal val="1"/>
          </c:dLbls>
          <c:cat>
            <c:strRef>
              <c:f>Sheet1!$A$2:$A$4</c:f>
              <c:strCache>
                <c:ptCount val="3"/>
                <c:pt idx="0">
                  <c:v>Total 2010 (n=15)</c:v>
                </c:pt>
                <c:pt idx="1">
                  <c:v>Operational Suppliers (n=10)</c:v>
                </c:pt>
                <c:pt idx="2">
                  <c:v>Project Providers (n=5)</c:v>
                </c:pt>
              </c:strCache>
            </c:strRef>
          </c:cat>
          <c:val>
            <c:numRef>
              <c:f>Sheet1!$E$2:$E$4</c:f>
              <c:numCache>
                <c:formatCode>0</c:formatCode>
                <c:ptCount val="3"/>
                <c:pt idx="0">
                  <c:v>6.666666666666667</c:v>
                </c:pt>
                <c:pt idx="1">
                  <c:v>10</c:v>
                </c:pt>
              </c:numCache>
            </c:numRef>
          </c:val>
        </c:ser>
        <c:ser>
          <c:idx val="4"/>
          <c:order val="4"/>
          <c:tx>
            <c:strRef>
              <c:f>Sheet1!$F$1</c:f>
              <c:strCache>
                <c:ptCount val="1"/>
                <c:pt idx="0">
                  <c:v>Strongly Disagree</c:v>
                </c:pt>
              </c:strCache>
            </c:strRef>
          </c:tx>
          <c:spPr>
            <a:solidFill>
              <a:srgbClr val="FF0000"/>
            </a:solidFill>
            <a:ln>
              <a:solidFill>
                <a:schemeClr val="tx1"/>
              </a:solidFill>
            </a:ln>
          </c:spPr>
          <c:dLbls>
            <c:txPr>
              <a:bodyPr/>
              <a:lstStyle/>
              <a:p>
                <a:pPr>
                  <a:defRPr lang="en-ZA" sz="1000" b="1"/>
                </a:pPr>
                <a:endParaRPr lang="en-US"/>
              </a:p>
            </c:txPr>
            <c:showVal val="1"/>
          </c:dLbls>
          <c:cat>
            <c:strRef>
              <c:f>Sheet1!$A$2:$A$4</c:f>
              <c:strCache>
                <c:ptCount val="3"/>
                <c:pt idx="0">
                  <c:v>Total 2010 (n=15)</c:v>
                </c:pt>
                <c:pt idx="1">
                  <c:v>Operational Suppliers (n=10)</c:v>
                </c:pt>
                <c:pt idx="2">
                  <c:v>Project Providers (n=5)</c:v>
                </c:pt>
              </c:strCache>
            </c:strRef>
          </c:cat>
          <c:val>
            <c:numRef>
              <c:f>Sheet1!$F$2:$F$4</c:f>
              <c:numCache>
                <c:formatCode>General</c:formatCode>
                <c:ptCount val="3"/>
              </c:numCache>
            </c:numRef>
          </c:val>
        </c:ser>
        <c:ser>
          <c:idx val="5"/>
          <c:order val="5"/>
          <c:tx>
            <c:strRef>
              <c:f>Sheet1!$G$1</c:f>
              <c:strCache>
                <c:ptCount val="1"/>
                <c:pt idx="0">
                  <c:v>N/A or Don’t Know</c:v>
                </c:pt>
              </c:strCache>
            </c:strRef>
          </c:tx>
          <c:spPr>
            <a:solidFill>
              <a:srgbClr val="C00000"/>
            </a:solidFill>
            <a:ln>
              <a:solidFill>
                <a:schemeClr val="tx1"/>
              </a:solidFill>
            </a:ln>
          </c:spPr>
          <c:dLbls>
            <c:txPr>
              <a:bodyPr/>
              <a:lstStyle/>
              <a:p>
                <a:pPr>
                  <a:defRPr lang="en-ZA" sz="1000" b="1"/>
                </a:pPr>
                <a:endParaRPr lang="en-US"/>
              </a:p>
            </c:txPr>
            <c:showVal val="1"/>
          </c:dLbls>
          <c:cat>
            <c:strRef>
              <c:f>Sheet1!$A$2:$A$4</c:f>
              <c:strCache>
                <c:ptCount val="3"/>
                <c:pt idx="0">
                  <c:v>Total 2010 (n=15)</c:v>
                </c:pt>
                <c:pt idx="1">
                  <c:v>Operational Suppliers (n=10)</c:v>
                </c:pt>
                <c:pt idx="2">
                  <c:v>Project Providers (n=5)</c:v>
                </c:pt>
              </c:strCache>
            </c:strRef>
          </c:cat>
          <c:val>
            <c:numRef>
              <c:f>Sheet1!$G$2:$G$4</c:f>
              <c:numCache>
                <c:formatCode>General</c:formatCode>
                <c:ptCount val="3"/>
              </c:numCache>
            </c:numRef>
          </c:val>
        </c:ser>
        <c:dLbls>
          <c:showVal val="1"/>
        </c:dLbls>
        <c:gapWidth val="75"/>
        <c:overlap val="100"/>
        <c:axId val="224543872"/>
        <c:axId val="224545408"/>
      </c:barChart>
      <c:catAx>
        <c:axId val="224543872"/>
        <c:scaling>
          <c:orientation val="minMax"/>
        </c:scaling>
        <c:axPos val="b"/>
        <c:majorTickMark val="none"/>
        <c:tickLblPos val="nextTo"/>
        <c:txPr>
          <a:bodyPr/>
          <a:lstStyle/>
          <a:p>
            <a:pPr>
              <a:defRPr lang="en-ZA" sz="1000" b="0"/>
            </a:pPr>
            <a:endParaRPr lang="en-US"/>
          </a:p>
        </c:txPr>
        <c:crossAx val="224545408"/>
        <c:crosses val="autoZero"/>
        <c:auto val="1"/>
        <c:lblAlgn val="ctr"/>
        <c:lblOffset val="100"/>
      </c:catAx>
      <c:valAx>
        <c:axId val="224545408"/>
        <c:scaling>
          <c:orientation val="minMax"/>
          <c:max val="100"/>
        </c:scaling>
        <c:axPos val="l"/>
        <c:majorGridlines/>
        <c:numFmt formatCode="0" sourceLinked="1"/>
        <c:majorTickMark val="none"/>
        <c:tickLblPos val="nextTo"/>
        <c:spPr>
          <a:ln w="9525">
            <a:noFill/>
          </a:ln>
        </c:spPr>
        <c:txPr>
          <a:bodyPr/>
          <a:lstStyle/>
          <a:p>
            <a:pPr>
              <a:defRPr lang="en-ZA" sz="1000" b="1"/>
            </a:pPr>
            <a:endParaRPr lang="en-US"/>
          </a:p>
        </c:txPr>
        <c:crossAx val="224543872"/>
        <c:crosses val="autoZero"/>
        <c:crossBetween val="between"/>
      </c:valAx>
    </c:plotArea>
    <c:legend>
      <c:legendPos val="b"/>
      <c:layout>
        <c:manualLayout>
          <c:xMode val="edge"/>
          <c:yMode val="edge"/>
          <c:x val="3.1626553756252174E-2"/>
          <c:y val="0.81809963658389329"/>
          <c:w val="0.94268855544000463"/>
          <c:h val="0.13382344033918836"/>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4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Have You Ever Dealt Directly With The BANKSETA?</a:t>
            </a:r>
          </a:p>
        </c:rich>
      </c:tx>
      <c:layout>
        <c:manualLayout>
          <c:xMode val="edge"/>
          <c:yMode val="edge"/>
          <c:x val="0.20745926806319342"/>
          <c:y val="1.9230769230769666E-2"/>
        </c:manualLayout>
      </c:layout>
    </c:title>
    <c:plotArea>
      <c:layout>
        <c:manualLayout>
          <c:layoutTarget val="inner"/>
          <c:xMode val="edge"/>
          <c:yMode val="edge"/>
          <c:x val="8.0756393282701747E-2"/>
          <c:y val="0.1525961538461601"/>
          <c:w val="0.84480785420690363"/>
          <c:h val="0.50198314153038559"/>
        </c:manualLayout>
      </c:layout>
      <c:barChart>
        <c:barDir val="col"/>
        <c:grouping val="stacked"/>
        <c:ser>
          <c:idx val="0"/>
          <c:order val="0"/>
          <c:tx>
            <c:strRef>
              <c:f>Sheet1!$B$1</c:f>
              <c:strCache>
                <c:ptCount val="1"/>
                <c:pt idx="0">
                  <c:v>Yes</c:v>
                </c:pt>
              </c:strCache>
            </c:strRef>
          </c:tx>
          <c:spPr>
            <a:solidFill>
              <a:srgbClr val="00B0F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Sheet1!$A$2:$A$5</c:f>
              <c:strCache>
                <c:ptCount val="4"/>
                <c:pt idx="0">
                  <c:v>Total 2007 (n=80)</c:v>
                </c:pt>
                <c:pt idx="1">
                  <c:v>Total 2008 (n=59)</c:v>
                </c:pt>
                <c:pt idx="2">
                  <c:v>Total 2009 (n=36)</c:v>
                </c:pt>
                <c:pt idx="3">
                  <c:v>Total 2010 (n=101)</c:v>
                </c:pt>
              </c:strCache>
            </c:strRef>
          </c:cat>
          <c:val>
            <c:numRef>
              <c:f>Sheet1!$B$2:$B$5</c:f>
              <c:numCache>
                <c:formatCode>0</c:formatCode>
                <c:ptCount val="4"/>
                <c:pt idx="0">
                  <c:v>18.75</c:v>
                </c:pt>
                <c:pt idx="1">
                  <c:v>7.5</c:v>
                </c:pt>
                <c:pt idx="2">
                  <c:v>13.75</c:v>
                </c:pt>
                <c:pt idx="3">
                  <c:v>24</c:v>
                </c:pt>
              </c:numCache>
            </c:numRef>
          </c:val>
        </c:ser>
        <c:ser>
          <c:idx val="1"/>
          <c:order val="1"/>
          <c:tx>
            <c:strRef>
              <c:f>Sheet1!$C$1</c:f>
              <c:strCache>
                <c:ptCount val="1"/>
                <c:pt idx="0">
                  <c:v>No</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Sheet1!$A$2:$A$5</c:f>
              <c:strCache>
                <c:ptCount val="4"/>
                <c:pt idx="0">
                  <c:v>Total 2007 (n=80)</c:v>
                </c:pt>
                <c:pt idx="1">
                  <c:v>Total 2008 (n=59)</c:v>
                </c:pt>
                <c:pt idx="2">
                  <c:v>Total 2009 (n=36)</c:v>
                </c:pt>
                <c:pt idx="3">
                  <c:v>Total 2010 (n=101)</c:v>
                </c:pt>
              </c:strCache>
            </c:strRef>
          </c:cat>
          <c:val>
            <c:numRef>
              <c:f>Sheet1!$C$2:$C$5</c:f>
              <c:numCache>
                <c:formatCode>0</c:formatCode>
                <c:ptCount val="4"/>
                <c:pt idx="0">
                  <c:v>81.25</c:v>
                </c:pt>
                <c:pt idx="1">
                  <c:v>92.5</c:v>
                </c:pt>
                <c:pt idx="2">
                  <c:v>86.25</c:v>
                </c:pt>
                <c:pt idx="3">
                  <c:v>76</c:v>
                </c:pt>
              </c:numCache>
            </c:numRef>
          </c:val>
        </c:ser>
        <c:dLbls>
          <c:showVal val="1"/>
        </c:dLbls>
        <c:gapWidth val="75"/>
        <c:overlap val="100"/>
        <c:axId val="224637696"/>
        <c:axId val="224639232"/>
      </c:barChart>
      <c:catAx>
        <c:axId val="224637696"/>
        <c:scaling>
          <c:orientation val="minMax"/>
        </c:scaling>
        <c:axPos val="b"/>
        <c:majorTickMark val="none"/>
        <c:tickLblPos val="nextTo"/>
        <c:txPr>
          <a:bodyPr/>
          <a:lstStyle/>
          <a:p>
            <a:pPr>
              <a:defRPr lang="en-ZA" sz="1000" b="0"/>
            </a:pPr>
            <a:endParaRPr lang="en-US"/>
          </a:p>
        </c:txPr>
        <c:crossAx val="224639232"/>
        <c:crosses val="autoZero"/>
        <c:auto val="1"/>
        <c:lblAlgn val="ctr"/>
        <c:lblOffset val="100"/>
      </c:catAx>
      <c:valAx>
        <c:axId val="224639232"/>
        <c:scaling>
          <c:orientation val="minMax"/>
          <c:max val="100"/>
        </c:scaling>
        <c:axPos val="l"/>
        <c:majorGridlines/>
        <c:numFmt formatCode="0" sourceLinked="1"/>
        <c:majorTickMark val="none"/>
        <c:tickLblPos val="nextTo"/>
        <c:spPr>
          <a:ln w="9525">
            <a:noFill/>
          </a:ln>
        </c:spPr>
        <c:txPr>
          <a:bodyPr/>
          <a:lstStyle/>
          <a:p>
            <a:pPr>
              <a:defRPr lang="en-ZA" sz="1000" b="1"/>
            </a:pPr>
            <a:endParaRPr lang="en-US"/>
          </a:p>
        </c:txPr>
        <c:crossAx val="224637696"/>
        <c:crosses val="autoZero"/>
        <c:crossBetween val="between"/>
      </c:valAx>
    </c:plotArea>
    <c:legend>
      <c:legendPos val="b"/>
      <c:layout>
        <c:manualLayout>
          <c:xMode val="edge"/>
          <c:yMode val="edge"/>
          <c:x val="0.39326177388204203"/>
          <c:y val="0.85335604684029853"/>
          <c:w val="0.2823111969494474"/>
          <c:h val="5.6900363416111453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44.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On A Scale Of 1 To 10 Where 1 = Not At All Satisfied And 10 = Extremely Satisfied, How Satisfied Are You With The Programme You Participated In?</a:t>
            </a:r>
            <a:endParaRPr lang="en-US" sz="1100" b="1" i="0" kern="1200" baseline="0" dirty="0" smtClean="0">
              <a:solidFill>
                <a:srgbClr val="000000"/>
              </a:solidFill>
            </a:endParaRPr>
          </a:p>
        </c:rich>
      </c:tx>
      <c:layout>
        <c:manualLayout>
          <c:xMode val="edge"/>
          <c:yMode val="edge"/>
          <c:x val="0.12450166074373625"/>
          <c:y val="3.8461538461538464E-2"/>
        </c:manualLayout>
      </c:layout>
    </c:title>
    <c:plotArea>
      <c:layout>
        <c:manualLayout>
          <c:layoutTarget val="inner"/>
          <c:xMode val="edge"/>
          <c:yMode val="edge"/>
          <c:x val="8.0756393282701747E-2"/>
          <c:y val="0.17182692307692321"/>
          <c:w val="0.84873179569369872"/>
          <c:h val="0.57890621845347756"/>
        </c:manualLayout>
      </c:layout>
      <c:barChart>
        <c:barDir val="col"/>
        <c:grouping val="clustered"/>
        <c:ser>
          <c:idx val="0"/>
          <c:order val="0"/>
          <c:tx>
            <c:strRef>
              <c:f>Sheet1!$B$1</c:f>
              <c:strCache>
                <c:ptCount val="1"/>
                <c:pt idx="0">
                  <c:v>Column2</c:v>
                </c:pt>
              </c:strCache>
            </c:strRef>
          </c:tx>
          <c:spPr>
            <a:solidFill>
              <a:srgbClr val="0070C0"/>
            </a:solidFill>
            <a:ln w="12700">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Sheet1!$A$2:$A$5</c:f>
              <c:strCache>
                <c:ptCount val="4"/>
                <c:pt idx="0">
                  <c:v>Total 2007 (n=80)</c:v>
                </c:pt>
                <c:pt idx="1">
                  <c:v>Total 2008 (n=80)</c:v>
                </c:pt>
                <c:pt idx="2">
                  <c:v>Total 2009 (n=80)</c:v>
                </c:pt>
                <c:pt idx="3">
                  <c:v>Total 2010 (n=101)</c:v>
                </c:pt>
              </c:strCache>
            </c:strRef>
          </c:cat>
          <c:val>
            <c:numRef>
              <c:f>Sheet1!$B$2:$B$5</c:f>
              <c:numCache>
                <c:formatCode>0.0</c:formatCode>
                <c:ptCount val="4"/>
                <c:pt idx="0">
                  <c:v>7.9</c:v>
                </c:pt>
                <c:pt idx="1">
                  <c:v>7.7</c:v>
                </c:pt>
                <c:pt idx="2">
                  <c:v>8.3000000000000007</c:v>
                </c:pt>
                <c:pt idx="3">
                  <c:v>8.4</c:v>
                </c:pt>
              </c:numCache>
            </c:numRef>
          </c:val>
        </c:ser>
        <c:dLbls>
          <c:showVal val="1"/>
        </c:dLbls>
        <c:gapWidth val="75"/>
        <c:axId val="224807936"/>
        <c:axId val="224813824"/>
      </c:barChart>
      <c:catAx>
        <c:axId val="224807936"/>
        <c:scaling>
          <c:orientation val="minMax"/>
        </c:scaling>
        <c:axPos val="b"/>
        <c:majorTickMark val="none"/>
        <c:tickLblPos val="nextTo"/>
        <c:txPr>
          <a:bodyPr/>
          <a:lstStyle/>
          <a:p>
            <a:pPr>
              <a:defRPr lang="en-ZA" sz="1000" b="0"/>
            </a:pPr>
            <a:endParaRPr lang="en-US"/>
          </a:p>
        </c:txPr>
        <c:crossAx val="224813824"/>
        <c:crosses val="autoZero"/>
        <c:auto val="1"/>
        <c:lblAlgn val="ctr"/>
        <c:lblOffset val="100"/>
      </c:catAx>
      <c:valAx>
        <c:axId val="224813824"/>
        <c:scaling>
          <c:orientation val="minMax"/>
          <c:max val="10"/>
          <c:min val="0"/>
        </c:scaling>
        <c:axPos val="l"/>
        <c:majorGridlines/>
        <c:numFmt formatCode="0.0" sourceLinked="1"/>
        <c:majorTickMark val="none"/>
        <c:tickLblPos val="nextTo"/>
        <c:spPr>
          <a:ln w="9525">
            <a:noFill/>
          </a:ln>
        </c:spPr>
        <c:txPr>
          <a:bodyPr/>
          <a:lstStyle/>
          <a:p>
            <a:pPr>
              <a:defRPr lang="en-ZA" sz="1000" b="1"/>
            </a:pPr>
            <a:endParaRPr lang="en-US"/>
          </a:p>
        </c:txPr>
        <c:crossAx val="224807936"/>
        <c:crosses val="autoZero"/>
        <c:crossBetween val="between"/>
      </c:valAx>
    </c:plotArea>
    <c:plotVisOnly val="1"/>
  </c:chart>
  <c:spPr>
    <a:ln>
      <a:noFill/>
    </a:ln>
  </c:spPr>
  <c:txPr>
    <a:bodyPr/>
    <a:lstStyle/>
    <a:p>
      <a:pPr>
        <a:defRPr sz="1800"/>
      </a:pPr>
      <a:endParaRPr lang="en-US"/>
    </a:p>
  </c:txPr>
  <c:externalData r:id="rId2"/>
</c:chartSpace>
</file>

<file path=ppt/charts/chart145.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a:pPr>
            <a:r>
              <a:rPr lang="en-GB" dirty="0"/>
              <a:t>In Terms Of Your Expectations Of The </a:t>
            </a:r>
            <a:r>
              <a:rPr lang="en-GB" dirty="0" smtClean="0"/>
              <a:t>BANKSETA-sponsored </a:t>
            </a:r>
            <a:r>
              <a:rPr lang="en-GB" dirty="0"/>
              <a:t>Programme That You Attended, Which Of The Following Would Best Describe Your Views</a:t>
            </a:r>
            <a:endParaRPr lang="en-US" dirty="0"/>
          </a:p>
        </c:rich>
      </c:tx>
      <c:layout>
        <c:manualLayout>
          <c:xMode val="edge"/>
          <c:yMode val="edge"/>
          <c:x val="0.166349154272383"/>
          <c:y val="1.9516163071116695E-2"/>
        </c:manualLayout>
      </c:layout>
    </c:title>
    <c:plotArea>
      <c:layout>
        <c:manualLayout>
          <c:layoutTarget val="inner"/>
          <c:xMode val="edge"/>
          <c:yMode val="edge"/>
          <c:x val="0.13739389283656644"/>
          <c:y val="0.17182692307692321"/>
          <c:w val="0.81778652668416463"/>
          <c:h val="0.52121391076113843"/>
        </c:manualLayout>
      </c:layout>
      <c:barChart>
        <c:barDir val="col"/>
        <c:grouping val="stacked"/>
        <c:ser>
          <c:idx val="0"/>
          <c:order val="0"/>
          <c:tx>
            <c:strRef>
              <c:f>Sheet1!$B$1</c:f>
              <c:strCache>
                <c:ptCount val="1"/>
                <c:pt idx="0">
                  <c:v>The programme exceeded my expectations to improve my career opportunities in general</c:v>
                </c:pt>
              </c:strCache>
            </c:strRef>
          </c:tx>
          <c:spPr>
            <a:solidFill>
              <a:srgbClr val="0070C0"/>
            </a:solidFill>
            <a:ln w="12700">
              <a:solidFill>
                <a:schemeClr val="tx1"/>
              </a:solidFill>
            </a:ln>
            <a:effectLst/>
            <a:scene3d>
              <a:camera prst="orthographicFront"/>
              <a:lightRig rig="threePt" dir="t"/>
            </a:scene3d>
            <a:sp3d/>
          </c:spPr>
          <c:cat>
            <c:strRef>
              <c:f>Sheet1!$A$2:$A$3</c:f>
              <c:strCache>
                <c:ptCount val="2"/>
                <c:pt idx="0">
                  <c:v>Total 2009 (n=80)</c:v>
                </c:pt>
                <c:pt idx="1">
                  <c:v>Total 2010 (n=101)</c:v>
                </c:pt>
              </c:strCache>
            </c:strRef>
          </c:cat>
          <c:val>
            <c:numRef>
              <c:f>Sheet1!$B$2:$B$3</c:f>
              <c:numCache>
                <c:formatCode>0</c:formatCode>
                <c:ptCount val="2"/>
                <c:pt idx="0">
                  <c:v>30</c:v>
                </c:pt>
                <c:pt idx="1">
                  <c:v>38</c:v>
                </c:pt>
              </c:numCache>
            </c:numRef>
          </c:val>
        </c:ser>
        <c:ser>
          <c:idx val="1"/>
          <c:order val="1"/>
          <c:tx>
            <c:strRef>
              <c:f>Sheet1!$C$1</c:f>
              <c:strCache>
                <c:ptCount val="1"/>
                <c:pt idx="0">
                  <c:v>The programme met my expectations to improve my career opportunities in general</c:v>
                </c:pt>
              </c:strCache>
            </c:strRef>
          </c:tx>
          <c:spPr>
            <a:solidFill>
              <a:srgbClr val="00B0F0"/>
            </a:solidFill>
            <a:ln w="9525">
              <a:solidFill>
                <a:schemeClr val="tx1"/>
              </a:solidFill>
            </a:ln>
            <a:effectLst/>
          </c:spPr>
          <c:cat>
            <c:strRef>
              <c:f>Sheet1!$A$2:$A$3</c:f>
              <c:strCache>
                <c:ptCount val="2"/>
                <c:pt idx="0">
                  <c:v>Total 2009 (n=80)</c:v>
                </c:pt>
                <c:pt idx="1">
                  <c:v>Total 2010 (n=101)</c:v>
                </c:pt>
              </c:strCache>
            </c:strRef>
          </c:cat>
          <c:val>
            <c:numRef>
              <c:f>Sheet1!$C$2:$C$3</c:f>
              <c:numCache>
                <c:formatCode>0</c:formatCode>
                <c:ptCount val="2"/>
                <c:pt idx="0">
                  <c:v>56.25</c:v>
                </c:pt>
                <c:pt idx="1">
                  <c:v>49</c:v>
                </c:pt>
              </c:numCache>
            </c:numRef>
          </c:val>
        </c:ser>
        <c:ser>
          <c:idx val="2"/>
          <c:order val="2"/>
          <c:tx>
            <c:strRef>
              <c:f>Sheet1!$D$1</c:f>
              <c:strCache>
                <c:ptCount val="1"/>
                <c:pt idx="0">
                  <c:v>The programme fell short of my expectations to improve my career opportunities in general</c:v>
                </c:pt>
              </c:strCache>
            </c:strRef>
          </c:tx>
          <c:spPr>
            <a:solidFill>
              <a:srgbClr val="92D050"/>
            </a:solidFill>
            <a:ln>
              <a:solidFill>
                <a:schemeClr val="tx1"/>
              </a:solidFill>
            </a:ln>
          </c:spPr>
          <c:cat>
            <c:strRef>
              <c:f>Sheet1!$A$2:$A$3</c:f>
              <c:strCache>
                <c:ptCount val="2"/>
                <c:pt idx="0">
                  <c:v>Total 2009 (n=80)</c:v>
                </c:pt>
                <c:pt idx="1">
                  <c:v>Total 2010 (n=101)</c:v>
                </c:pt>
              </c:strCache>
            </c:strRef>
          </c:cat>
          <c:val>
            <c:numRef>
              <c:f>Sheet1!$D$2:$D$3</c:f>
              <c:numCache>
                <c:formatCode>0</c:formatCode>
                <c:ptCount val="2"/>
                <c:pt idx="0">
                  <c:v>13.75</c:v>
                </c:pt>
                <c:pt idx="1">
                  <c:v>14</c:v>
                </c:pt>
              </c:numCache>
            </c:numRef>
          </c:val>
        </c:ser>
        <c:dLbls>
          <c:showVal val="1"/>
        </c:dLbls>
        <c:gapWidth val="75"/>
        <c:overlap val="100"/>
        <c:axId val="224877568"/>
        <c:axId val="224887552"/>
      </c:barChart>
      <c:catAx>
        <c:axId val="224877568"/>
        <c:scaling>
          <c:orientation val="minMax"/>
        </c:scaling>
        <c:axPos val="b"/>
        <c:majorTickMark val="none"/>
        <c:tickLblPos val="nextTo"/>
        <c:crossAx val="224887552"/>
        <c:crosses val="autoZero"/>
        <c:auto val="1"/>
        <c:lblAlgn val="ctr"/>
        <c:lblOffset val="100"/>
      </c:catAx>
      <c:valAx>
        <c:axId val="224887552"/>
        <c:scaling>
          <c:orientation val="minMax"/>
          <c:max val="100"/>
        </c:scaling>
        <c:axPos val="l"/>
        <c:majorGridlines/>
        <c:numFmt formatCode="0" sourceLinked="1"/>
        <c:majorTickMark val="none"/>
        <c:tickLblPos val="nextTo"/>
        <c:spPr>
          <a:ln w="9525">
            <a:noFill/>
          </a:ln>
        </c:spPr>
        <c:crossAx val="224877568"/>
        <c:crosses val="autoZero"/>
        <c:crossBetween val="between"/>
      </c:valAx>
    </c:plotArea>
    <c:legend>
      <c:legendPos val="b"/>
      <c:layout>
        <c:manualLayout>
          <c:xMode val="edge"/>
          <c:yMode val="edge"/>
          <c:x val="0.18336140274132431"/>
          <c:y val="0.82440031258494162"/>
          <c:w val="0.71190969184407671"/>
          <c:h val="0.16162533269679571"/>
        </c:manualLayout>
      </c:layout>
      <c:spPr>
        <a:ln>
          <a:solidFill>
            <a:schemeClr val="tx1"/>
          </a:solidFill>
        </a:ln>
      </c:spPr>
    </c:legend>
    <c:plotVisOnly val="1"/>
  </c:chart>
  <c:spPr>
    <a:ln>
      <a:noFill/>
    </a:ln>
  </c:spPr>
  <c:txPr>
    <a:bodyPr/>
    <a:lstStyle/>
    <a:p>
      <a:pPr>
        <a:defRPr sz="1050"/>
      </a:pPr>
      <a:endParaRPr lang="en-US"/>
    </a:p>
  </c:txPr>
  <c:externalData r:id="rId2"/>
</c:chartSpace>
</file>

<file path=ppt/charts/chart146.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Average Rating Of Importance Of Attributes Using A Scale Where </a:t>
            </a:r>
            <a:r>
              <a:rPr lang="en-GB" sz="1100" b="1" i="0" u="none" strike="noStrike" baseline="0" dirty="0" smtClean="0"/>
              <a:t>1 = Not At All Important And 10 = Extremely Important</a:t>
            </a:r>
            <a:endParaRPr lang="en-US" sz="1100" b="1" i="0" kern="1200" baseline="0" dirty="0" smtClean="0">
              <a:solidFill>
                <a:srgbClr val="000000"/>
              </a:solidFill>
            </a:endParaRPr>
          </a:p>
        </c:rich>
      </c:tx>
      <c:layout>
        <c:manualLayout>
          <c:xMode val="edge"/>
          <c:yMode val="edge"/>
          <c:x val="0.14420615186259675"/>
          <c:y val="6.061633743150547E-2"/>
        </c:manualLayout>
      </c:layout>
    </c:title>
    <c:plotArea>
      <c:layout>
        <c:manualLayout>
          <c:layoutTarget val="inner"/>
          <c:xMode val="edge"/>
          <c:yMode val="edge"/>
          <c:x val="8.0756393282701747E-2"/>
          <c:y val="0.1922947460514815"/>
          <c:w val="0.86053115071142428"/>
          <c:h val="0.44811438043928731"/>
        </c:manualLayout>
      </c:layout>
      <c:barChart>
        <c:barDir val="col"/>
        <c:grouping val="clustered"/>
        <c:ser>
          <c:idx val="0"/>
          <c:order val="0"/>
          <c:tx>
            <c:strRef>
              <c:f>Sheet1!$B$1</c:f>
              <c:strCache>
                <c:ptCount val="1"/>
                <c:pt idx="0">
                  <c:v>Gaining skills to improve my future employment prospects</c:v>
                </c:pt>
              </c:strCache>
            </c:strRef>
          </c:tx>
          <c:spPr>
            <a:solidFill>
              <a:srgbClr val="0070C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Sheet1!$A$2:$A$3</c:f>
              <c:strCache>
                <c:ptCount val="2"/>
                <c:pt idx="0">
                  <c:v>Total 2009 (n=80)</c:v>
                </c:pt>
                <c:pt idx="1">
                  <c:v>Total 2010 (n=101)</c:v>
                </c:pt>
              </c:strCache>
            </c:strRef>
          </c:cat>
          <c:val>
            <c:numRef>
              <c:f>Sheet1!$B$2:$B$3</c:f>
              <c:numCache>
                <c:formatCode>0.0</c:formatCode>
                <c:ptCount val="2"/>
                <c:pt idx="0">
                  <c:v>9.2125000000000004</c:v>
                </c:pt>
                <c:pt idx="1">
                  <c:v>9.3000000000000007</c:v>
                </c:pt>
              </c:numCache>
            </c:numRef>
          </c:val>
        </c:ser>
        <c:ser>
          <c:idx val="1"/>
          <c:order val="1"/>
          <c:tx>
            <c:strRef>
              <c:f>Sheet1!$C$1</c:f>
              <c:strCache>
                <c:ptCount val="1"/>
                <c:pt idx="0">
                  <c:v>Gaining a suitable qualifications from the programme</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Sheet1!$A$2:$A$3</c:f>
              <c:strCache>
                <c:ptCount val="2"/>
                <c:pt idx="0">
                  <c:v>Total 2009 (n=80)</c:v>
                </c:pt>
                <c:pt idx="1">
                  <c:v>Total 2010 (n=101)</c:v>
                </c:pt>
              </c:strCache>
            </c:strRef>
          </c:cat>
          <c:val>
            <c:numRef>
              <c:f>Sheet1!$C$2:$C$3</c:f>
              <c:numCache>
                <c:formatCode>0.0</c:formatCode>
                <c:ptCount val="2"/>
                <c:pt idx="0">
                  <c:v>9.1625000000000068</c:v>
                </c:pt>
                <c:pt idx="1">
                  <c:v>9.3000000000000007</c:v>
                </c:pt>
              </c:numCache>
            </c:numRef>
          </c:val>
        </c:ser>
        <c:ser>
          <c:idx val="2"/>
          <c:order val="2"/>
          <c:tx>
            <c:strRef>
              <c:f>Sheet1!$D$1</c:f>
              <c:strCache>
                <c:ptCount val="1"/>
                <c:pt idx="0">
                  <c:v>Effectiveness of training</c:v>
                </c:pt>
              </c:strCache>
            </c:strRef>
          </c:tx>
          <c:spPr>
            <a:solidFill>
              <a:srgbClr val="92D050"/>
            </a:solidFill>
            <a:ln>
              <a:solidFill>
                <a:schemeClr val="tx1"/>
              </a:solidFill>
            </a:ln>
          </c:spPr>
          <c:dLbls>
            <c:txPr>
              <a:bodyPr/>
              <a:lstStyle/>
              <a:p>
                <a:pPr>
                  <a:defRPr lang="en-ZA" sz="1000" b="1"/>
                </a:pPr>
                <a:endParaRPr lang="en-US"/>
              </a:p>
            </c:txPr>
            <c:showVal val="1"/>
          </c:dLbls>
          <c:cat>
            <c:strRef>
              <c:f>Sheet1!$A$2:$A$3</c:f>
              <c:strCache>
                <c:ptCount val="2"/>
                <c:pt idx="0">
                  <c:v>Total 2009 (n=80)</c:v>
                </c:pt>
                <c:pt idx="1">
                  <c:v>Total 2010 (n=101)</c:v>
                </c:pt>
              </c:strCache>
            </c:strRef>
          </c:cat>
          <c:val>
            <c:numRef>
              <c:f>Sheet1!$D$2:$D$3</c:f>
              <c:numCache>
                <c:formatCode>0.0</c:formatCode>
                <c:ptCount val="2"/>
                <c:pt idx="0">
                  <c:v>8.8875000000000028</c:v>
                </c:pt>
                <c:pt idx="1">
                  <c:v>9.2000000000000011</c:v>
                </c:pt>
              </c:numCache>
            </c:numRef>
          </c:val>
        </c:ser>
        <c:ser>
          <c:idx val="3"/>
          <c:order val="3"/>
          <c:tx>
            <c:strRef>
              <c:f>Sheet1!$E$1</c:f>
              <c:strCache>
                <c:ptCount val="1"/>
                <c:pt idx="0">
                  <c:v>Interactions with the instructors / facilitators </c:v>
                </c:pt>
              </c:strCache>
            </c:strRef>
          </c:tx>
          <c:spPr>
            <a:solidFill>
              <a:srgbClr val="FFFF00"/>
            </a:solidFill>
            <a:ln>
              <a:solidFill>
                <a:schemeClr val="tx1"/>
              </a:solidFill>
            </a:ln>
          </c:spPr>
          <c:dLbls>
            <c:txPr>
              <a:bodyPr/>
              <a:lstStyle/>
              <a:p>
                <a:pPr>
                  <a:defRPr lang="en-ZA" sz="1000" b="1"/>
                </a:pPr>
                <a:endParaRPr lang="en-US"/>
              </a:p>
            </c:txPr>
            <c:showVal val="1"/>
          </c:dLbls>
          <c:cat>
            <c:strRef>
              <c:f>Sheet1!$A$2:$A$3</c:f>
              <c:strCache>
                <c:ptCount val="2"/>
                <c:pt idx="0">
                  <c:v>Total 2009 (n=80)</c:v>
                </c:pt>
                <c:pt idx="1">
                  <c:v>Total 2010 (n=101)</c:v>
                </c:pt>
              </c:strCache>
            </c:strRef>
          </c:cat>
          <c:val>
            <c:numRef>
              <c:f>Sheet1!$E$2:$E$3</c:f>
              <c:numCache>
                <c:formatCode>0.0</c:formatCode>
                <c:ptCount val="2"/>
                <c:pt idx="0">
                  <c:v>9.0750000000000028</c:v>
                </c:pt>
                <c:pt idx="1">
                  <c:v>9.1</c:v>
                </c:pt>
              </c:numCache>
            </c:numRef>
          </c:val>
        </c:ser>
        <c:ser>
          <c:idx val="4"/>
          <c:order val="4"/>
          <c:tx>
            <c:strRef>
              <c:f>Sheet1!$F$1</c:f>
              <c:strCache>
                <c:ptCount val="1"/>
                <c:pt idx="0">
                  <c:v>Exposure to a coach and mentor from the banking sector</c:v>
                </c:pt>
              </c:strCache>
            </c:strRef>
          </c:tx>
          <c:spPr>
            <a:solidFill>
              <a:srgbClr val="FFC000"/>
            </a:solidFill>
            <a:ln>
              <a:solidFill>
                <a:schemeClr val="tx1"/>
              </a:solidFill>
            </a:ln>
          </c:spPr>
          <c:dLbls>
            <c:txPr>
              <a:bodyPr/>
              <a:lstStyle/>
              <a:p>
                <a:pPr>
                  <a:defRPr lang="en-ZA" sz="1000" b="1"/>
                </a:pPr>
                <a:endParaRPr lang="en-US"/>
              </a:p>
            </c:txPr>
            <c:showVal val="1"/>
          </c:dLbls>
          <c:cat>
            <c:strRef>
              <c:f>Sheet1!$A$2:$A$3</c:f>
              <c:strCache>
                <c:ptCount val="2"/>
                <c:pt idx="0">
                  <c:v>Total 2009 (n=80)</c:v>
                </c:pt>
                <c:pt idx="1">
                  <c:v>Total 2010 (n=101)</c:v>
                </c:pt>
              </c:strCache>
            </c:strRef>
          </c:cat>
          <c:val>
            <c:numRef>
              <c:f>Sheet1!$F$2:$F$3</c:f>
              <c:numCache>
                <c:formatCode>0.0</c:formatCode>
                <c:ptCount val="2"/>
                <c:pt idx="0">
                  <c:v>8.6750000000000007</c:v>
                </c:pt>
                <c:pt idx="1">
                  <c:v>9</c:v>
                </c:pt>
              </c:numCache>
            </c:numRef>
          </c:val>
        </c:ser>
        <c:ser>
          <c:idx val="5"/>
          <c:order val="5"/>
          <c:tx>
            <c:strRef>
              <c:f>Sheet1!$G$1</c:f>
              <c:strCache>
                <c:ptCount val="1"/>
                <c:pt idx="0">
                  <c:v>Interactions with fellow learners</c:v>
                </c:pt>
              </c:strCache>
            </c:strRef>
          </c:tx>
          <c:spPr>
            <a:solidFill>
              <a:srgbClr val="FF0000"/>
            </a:solidFill>
            <a:ln>
              <a:solidFill>
                <a:schemeClr val="tx1"/>
              </a:solidFill>
            </a:ln>
          </c:spPr>
          <c:dLbls>
            <c:txPr>
              <a:bodyPr/>
              <a:lstStyle/>
              <a:p>
                <a:pPr>
                  <a:defRPr lang="en-ZA" sz="1000" b="1"/>
                </a:pPr>
                <a:endParaRPr lang="en-US"/>
              </a:p>
            </c:txPr>
            <c:showVal val="1"/>
          </c:dLbls>
          <c:cat>
            <c:strRef>
              <c:f>Sheet1!$A$2:$A$3</c:f>
              <c:strCache>
                <c:ptCount val="2"/>
                <c:pt idx="0">
                  <c:v>Total 2009 (n=80)</c:v>
                </c:pt>
                <c:pt idx="1">
                  <c:v>Total 2010 (n=101)</c:v>
                </c:pt>
              </c:strCache>
            </c:strRef>
          </c:cat>
          <c:val>
            <c:numRef>
              <c:f>Sheet1!$G$2:$G$3</c:f>
              <c:numCache>
                <c:formatCode>0.0</c:formatCode>
                <c:ptCount val="2"/>
                <c:pt idx="0">
                  <c:v>8.6625000000000068</c:v>
                </c:pt>
                <c:pt idx="1">
                  <c:v>9</c:v>
                </c:pt>
              </c:numCache>
            </c:numRef>
          </c:val>
        </c:ser>
        <c:ser>
          <c:idx val="6"/>
          <c:order val="6"/>
          <c:tx>
            <c:strRef>
              <c:f>Sheet1!$H$1</c:f>
              <c:strCache>
                <c:ptCount val="1"/>
                <c:pt idx="0">
                  <c:v>Appropriateness of training content</c:v>
                </c:pt>
              </c:strCache>
            </c:strRef>
          </c:tx>
          <c:spPr>
            <a:solidFill>
              <a:srgbClr val="C00000"/>
            </a:solidFill>
            <a:ln>
              <a:solidFill>
                <a:schemeClr val="tx1"/>
              </a:solidFill>
            </a:ln>
          </c:spPr>
          <c:dLbls>
            <c:txPr>
              <a:bodyPr/>
              <a:lstStyle/>
              <a:p>
                <a:pPr>
                  <a:defRPr lang="en-ZA" sz="1000" b="1"/>
                </a:pPr>
                <a:endParaRPr lang="en-US"/>
              </a:p>
            </c:txPr>
            <c:showVal val="1"/>
          </c:dLbls>
          <c:cat>
            <c:strRef>
              <c:f>Sheet1!$A$2:$A$3</c:f>
              <c:strCache>
                <c:ptCount val="2"/>
                <c:pt idx="0">
                  <c:v>Total 2009 (n=80)</c:v>
                </c:pt>
                <c:pt idx="1">
                  <c:v>Total 2010 (n=101)</c:v>
                </c:pt>
              </c:strCache>
            </c:strRef>
          </c:cat>
          <c:val>
            <c:numRef>
              <c:f>Sheet1!$H$2:$H$3</c:f>
              <c:numCache>
                <c:formatCode>0.0</c:formatCode>
                <c:ptCount val="2"/>
                <c:pt idx="0">
                  <c:v>8.7848101265822685</c:v>
                </c:pt>
                <c:pt idx="1">
                  <c:v>8.9</c:v>
                </c:pt>
              </c:numCache>
            </c:numRef>
          </c:val>
        </c:ser>
        <c:dLbls>
          <c:showVal val="1"/>
        </c:dLbls>
        <c:gapWidth val="90"/>
        <c:overlap val="-1"/>
        <c:axId val="144224640"/>
        <c:axId val="144226176"/>
      </c:barChart>
      <c:catAx>
        <c:axId val="144224640"/>
        <c:scaling>
          <c:orientation val="minMax"/>
        </c:scaling>
        <c:axPos val="b"/>
        <c:majorTickMark val="none"/>
        <c:tickLblPos val="nextTo"/>
        <c:txPr>
          <a:bodyPr/>
          <a:lstStyle/>
          <a:p>
            <a:pPr>
              <a:defRPr lang="en-ZA" sz="1000" b="1"/>
            </a:pPr>
            <a:endParaRPr lang="en-US"/>
          </a:p>
        </c:txPr>
        <c:crossAx val="144226176"/>
        <c:crosses val="autoZero"/>
        <c:auto val="1"/>
        <c:lblAlgn val="ctr"/>
        <c:lblOffset val="100"/>
      </c:catAx>
      <c:valAx>
        <c:axId val="144226176"/>
        <c:scaling>
          <c:orientation val="minMax"/>
          <c:max val="10"/>
          <c:min val="0"/>
        </c:scaling>
        <c:axPos val="l"/>
        <c:majorGridlines/>
        <c:numFmt formatCode="0.0" sourceLinked="1"/>
        <c:majorTickMark val="none"/>
        <c:tickLblPos val="nextTo"/>
        <c:spPr>
          <a:ln w="9525">
            <a:noFill/>
          </a:ln>
        </c:spPr>
        <c:txPr>
          <a:bodyPr/>
          <a:lstStyle/>
          <a:p>
            <a:pPr>
              <a:defRPr lang="en-ZA" sz="1000" b="1"/>
            </a:pPr>
            <a:endParaRPr lang="en-US"/>
          </a:p>
        </c:txPr>
        <c:crossAx val="144224640"/>
        <c:crosses val="autoZero"/>
        <c:crossBetween val="between"/>
      </c:valAx>
    </c:plotArea>
    <c:legend>
      <c:legendPos val="b"/>
      <c:layout>
        <c:manualLayout>
          <c:xMode val="edge"/>
          <c:yMode val="edge"/>
          <c:x val="2.6315789473684216E-2"/>
          <c:y val="0.7417951374499262"/>
          <c:w val="0.95467836257312133"/>
          <c:h val="0.22682829120044209"/>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47.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What Was Your Motivation For Participation In The Programme? </a:t>
            </a:r>
          </a:p>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0" i="1" kern="1200" baseline="0" dirty="0" smtClean="0">
                <a:solidFill>
                  <a:srgbClr val="000000"/>
                </a:solidFill>
              </a:rPr>
              <a:t>(multiple mention possible)</a:t>
            </a:r>
          </a:p>
        </c:rich>
      </c:tx>
      <c:layout>
        <c:manualLayout>
          <c:xMode val="edge"/>
          <c:yMode val="edge"/>
          <c:x val="0.17636989455265739"/>
          <c:y val="6.9388267256067532E-2"/>
        </c:manualLayout>
      </c:layout>
    </c:title>
    <c:plotArea>
      <c:layout>
        <c:manualLayout>
          <c:layoutTarget val="inner"/>
          <c:xMode val="edge"/>
          <c:yMode val="edge"/>
          <c:x val="7.6427913616061161E-2"/>
          <c:y val="0.24200234839066287"/>
          <c:w val="0.86053115071142428"/>
          <c:h val="0.41302666114104608"/>
        </c:manualLayout>
      </c:layout>
      <c:barChart>
        <c:barDir val="col"/>
        <c:grouping val="clustered"/>
        <c:ser>
          <c:idx val="0"/>
          <c:order val="0"/>
          <c:tx>
            <c:strRef>
              <c:f>Sheet1!$B$1</c:f>
              <c:strCache>
                <c:ptCount val="1"/>
                <c:pt idx="0">
                  <c:v>To improve career prospects in general </c:v>
                </c:pt>
              </c:strCache>
            </c:strRef>
          </c:tx>
          <c:spPr>
            <a:solidFill>
              <a:srgbClr val="0070C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Sheet1!$A$2:$A$3</c:f>
              <c:strCache>
                <c:ptCount val="2"/>
                <c:pt idx="0">
                  <c:v>Total 2009 (n=80)</c:v>
                </c:pt>
                <c:pt idx="1">
                  <c:v>Total 2010 (n=101)</c:v>
                </c:pt>
              </c:strCache>
            </c:strRef>
          </c:cat>
          <c:val>
            <c:numRef>
              <c:f>Sheet1!$B$2:$B$3</c:f>
              <c:numCache>
                <c:formatCode>0</c:formatCode>
                <c:ptCount val="2"/>
                <c:pt idx="0">
                  <c:v>72.5</c:v>
                </c:pt>
                <c:pt idx="1">
                  <c:v>59</c:v>
                </c:pt>
              </c:numCache>
            </c:numRef>
          </c:val>
        </c:ser>
        <c:ser>
          <c:idx val="1"/>
          <c:order val="1"/>
          <c:tx>
            <c:strRef>
              <c:f>Sheet1!$C$1</c:f>
              <c:strCache>
                <c:ptCount val="1"/>
                <c:pt idx="0">
                  <c:v>To acquire skills to improve future employment prospects</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Sheet1!$A$2:$A$3</c:f>
              <c:strCache>
                <c:ptCount val="2"/>
                <c:pt idx="0">
                  <c:v>Total 2009 (n=80)</c:v>
                </c:pt>
                <c:pt idx="1">
                  <c:v>Total 2010 (n=101)</c:v>
                </c:pt>
              </c:strCache>
            </c:strRef>
          </c:cat>
          <c:val>
            <c:numRef>
              <c:f>Sheet1!$C$2:$C$3</c:f>
              <c:numCache>
                <c:formatCode>0</c:formatCode>
                <c:ptCount val="2"/>
                <c:pt idx="0">
                  <c:v>63.75</c:v>
                </c:pt>
                <c:pt idx="1">
                  <c:v>58</c:v>
                </c:pt>
              </c:numCache>
            </c:numRef>
          </c:val>
        </c:ser>
        <c:ser>
          <c:idx val="2"/>
          <c:order val="2"/>
          <c:tx>
            <c:strRef>
              <c:f>Sheet1!$D$1</c:f>
              <c:strCache>
                <c:ptCount val="1"/>
                <c:pt idx="0">
                  <c:v>To improve work readiness competency</c:v>
                </c:pt>
              </c:strCache>
            </c:strRef>
          </c:tx>
          <c:spPr>
            <a:solidFill>
              <a:srgbClr val="92D050"/>
            </a:solidFill>
            <a:ln>
              <a:solidFill>
                <a:schemeClr val="tx1"/>
              </a:solidFill>
            </a:ln>
          </c:spPr>
          <c:dLbls>
            <c:txPr>
              <a:bodyPr/>
              <a:lstStyle/>
              <a:p>
                <a:pPr>
                  <a:defRPr lang="en-ZA" sz="1000" b="1"/>
                </a:pPr>
                <a:endParaRPr lang="en-US"/>
              </a:p>
            </c:txPr>
            <c:showVal val="1"/>
          </c:dLbls>
          <c:cat>
            <c:strRef>
              <c:f>Sheet1!$A$2:$A$3</c:f>
              <c:strCache>
                <c:ptCount val="2"/>
                <c:pt idx="0">
                  <c:v>Total 2009 (n=80)</c:v>
                </c:pt>
                <c:pt idx="1">
                  <c:v>Total 2010 (n=101)</c:v>
                </c:pt>
              </c:strCache>
            </c:strRef>
          </c:cat>
          <c:val>
            <c:numRef>
              <c:f>Sheet1!$D$2:$D$3</c:f>
              <c:numCache>
                <c:formatCode>0</c:formatCode>
                <c:ptCount val="2"/>
                <c:pt idx="0">
                  <c:v>46.25</c:v>
                </c:pt>
                <c:pt idx="1">
                  <c:v>33</c:v>
                </c:pt>
              </c:numCache>
            </c:numRef>
          </c:val>
        </c:ser>
        <c:ser>
          <c:idx val="3"/>
          <c:order val="3"/>
          <c:tx>
            <c:strRef>
              <c:f>Sheet1!$E$1</c:f>
              <c:strCache>
                <c:ptCount val="1"/>
                <c:pt idx="0">
                  <c:v>To gain knowledge of a particular subject area</c:v>
                </c:pt>
              </c:strCache>
            </c:strRef>
          </c:tx>
          <c:spPr>
            <a:solidFill>
              <a:srgbClr val="FFFF00"/>
            </a:solidFill>
            <a:ln>
              <a:solidFill>
                <a:schemeClr val="tx1"/>
              </a:solidFill>
            </a:ln>
          </c:spPr>
          <c:dLbls>
            <c:txPr>
              <a:bodyPr/>
              <a:lstStyle/>
              <a:p>
                <a:pPr>
                  <a:defRPr lang="en-ZA" sz="1000" b="1"/>
                </a:pPr>
                <a:endParaRPr lang="en-US"/>
              </a:p>
            </c:txPr>
            <c:showVal val="1"/>
          </c:dLbls>
          <c:cat>
            <c:strRef>
              <c:f>Sheet1!$A$2:$A$3</c:f>
              <c:strCache>
                <c:ptCount val="2"/>
                <c:pt idx="0">
                  <c:v>Total 2009 (n=80)</c:v>
                </c:pt>
                <c:pt idx="1">
                  <c:v>Total 2010 (n=101)</c:v>
                </c:pt>
              </c:strCache>
            </c:strRef>
          </c:cat>
          <c:val>
            <c:numRef>
              <c:f>Sheet1!$E$2:$E$3</c:f>
              <c:numCache>
                <c:formatCode>0</c:formatCode>
                <c:ptCount val="2"/>
                <c:pt idx="0">
                  <c:v>38.75</c:v>
                </c:pt>
                <c:pt idx="1">
                  <c:v>25</c:v>
                </c:pt>
              </c:numCache>
            </c:numRef>
          </c:val>
        </c:ser>
        <c:ser>
          <c:idx val="4"/>
          <c:order val="4"/>
          <c:tx>
            <c:strRef>
              <c:f>Sheet1!$F$1</c:f>
              <c:strCache>
                <c:ptCount val="1"/>
                <c:pt idx="0">
                  <c:v>Other</c:v>
                </c:pt>
              </c:strCache>
            </c:strRef>
          </c:tx>
          <c:spPr>
            <a:solidFill>
              <a:srgbClr val="FFC000"/>
            </a:solidFill>
            <a:ln>
              <a:solidFill>
                <a:schemeClr val="tx1"/>
              </a:solidFill>
            </a:ln>
          </c:spPr>
          <c:dLbls>
            <c:txPr>
              <a:bodyPr/>
              <a:lstStyle/>
              <a:p>
                <a:pPr>
                  <a:defRPr lang="en-ZA" sz="1000" b="1"/>
                </a:pPr>
                <a:endParaRPr lang="en-US"/>
              </a:p>
            </c:txPr>
            <c:showVal val="1"/>
          </c:dLbls>
          <c:cat>
            <c:strRef>
              <c:f>Sheet1!$A$2:$A$3</c:f>
              <c:strCache>
                <c:ptCount val="2"/>
                <c:pt idx="0">
                  <c:v>Total 2009 (n=80)</c:v>
                </c:pt>
                <c:pt idx="1">
                  <c:v>Total 2010 (n=101)</c:v>
                </c:pt>
              </c:strCache>
            </c:strRef>
          </c:cat>
          <c:val>
            <c:numRef>
              <c:f>Sheet1!$F$2:$F$3</c:f>
              <c:numCache>
                <c:formatCode>0</c:formatCode>
                <c:ptCount val="2"/>
                <c:pt idx="0">
                  <c:v>13.75</c:v>
                </c:pt>
                <c:pt idx="1">
                  <c:v>38</c:v>
                </c:pt>
              </c:numCache>
            </c:numRef>
          </c:val>
        </c:ser>
        <c:dLbls>
          <c:showVal val="1"/>
        </c:dLbls>
        <c:gapWidth val="90"/>
        <c:overlap val="-1"/>
        <c:axId val="224979968"/>
        <c:axId val="144319232"/>
      </c:barChart>
      <c:catAx>
        <c:axId val="224979968"/>
        <c:scaling>
          <c:orientation val="minMax"/>
        </c:scaling>
        <c:axPos val="b"/>
        <c:majorTickMark val="none"/>
        <c:tickLblPos val="nextTo"/>
        <c:txPr>
          <a:bodyPr/>
          <a:lstStyle/>
          <a:p>
            <a:pPr>
              <a:defRPr lang="en-ZA" sz="1000" b="0"/>
            </a:pPr>
            <a:endParaRPr lang="en-US"/>
          </a:p>
        </c:txPr>
        <c:crossAx val="144319232"/>
        <c:crosses val="autoZero"/>
        <c:auto val="1"/>
        <c:lblAlgn val="ctr"/>
        <c:lblOffset val="100"/>
      </c:catAx>
      <c:valAx>
        <c:axId val="144319232"/>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224979968"/>
        <c:crosses val="autoZero"/>
        <c:crossBetween val="between"/>
      </c:valAx>
    </c:plotArea>
    <c:legend>
      <c:legendPos val="b"/>
      <c:layout>
        <c:manualLayout>
          <c:xMode val="edge"/>
          <c:yMode val="edge"/>
          <c:x val="2.1929824561403542E-2"/>
          <c:y val="0.73887116084173687"/>
          <c:w val="0.95467836257312155"/>
          <c:h val="0.24144817424137818"/>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4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Please Indicate What Other Training / Development Option You Considered When Deciding Whether To Participate?</a:t>
            </a:r>
          </a:p>
        </c:rich>
      </c:tx>
      <c:layout>
        <c:manualLayout>
          <c:xMode val="edge"/>
          <c:yMode val="edge"/>
          <c:x val="0.11789036238891201"/>
          <c:y val="5.1844407606943872E-2"/>
        </c:manualLayout>
      </c:layout>
    </c:title>
    <c:plotArea>
      <c:layout>
        <c:manualLayout>
          <c:layoutTarget val="inner"/>
          <c:xMode val="edge"/>
          <c:yMode val="edge"/>
          <c:x val="7.6427913616061161E-2"/>
          <c:y val="0.20983860570060325"/>
          <c:w val="0.86053115071142428"/>
          <c:h val="0.41887461435741863"/>
        </c:manualLayout>
      </c:layout>
      <c:barChart>
        <c:barDir val="col"/>
        <c:grouping val="clustered"/>
        <c:ser>
          <c:idx val="0"/>
          <c:order val="0"/>
          <c:tx>
            <c:strRef>
              <c:f>Sheet1!$B$1</c:f>
              <c:strCache>
                <c:ptCount val="1"/>
                <c:pt idx="0">
                  <c:v>None</c:v>
                </c:pt>
              </c:strCache>
            </c:strRef>
          </c:tx>
          <c:spPr>
            <a:solidFill>
              <a:srgbClr val="0070C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Sheet1!$A$2:$A$3</c:f>
              <c:strCache>
                <c:ptCount val="2"/>
                <c:pt idx="0">
                  <c:v>Total 2009 (n=79)</c:v>
                </c:pt>
                <c:pt idx="1">
                  <c:v>Total 2010 (n=101)</c:v>
                </c:pt>
              </c:strCache>
            </c:strRef>
          </c:cat>
          <c:val>
            <c:numRef>
              <c:f>Sheet1!$B$2:$B$3</c:f>
              <c:numCache>
                <c:formatCode>0</c:formatCode>
                <c:ptCount val="2"/>
                <c:pt idx="0">
                  <c:v>62.025316455696135</c:v>
                </c:pt>
                <c:pt idx="1">
                  <c:v>66.33663366336647</c:v>
                </c:pt>
              </c:numCache>
            </c:numRef>
          </c:val>
        </c:ser>
        <c:ser>
          <c:idx val="1"/>
          <c:order val="1"/>
          <c:tx>
            <c:strRef>
              <c:f>Sheet1!$C$1</c:f>
              <c:strCache>
                <c:ptCount val="1"/>
                <c:pt idx="0">
                  <c:v>Formal qualifications / Other studies (sponsored by self)</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Sheet1!$A$2:$A$3</c:f>
              <c:strCache>
                <c:ptCount val="2"/>
                <c:pt idx="0">
                  <c:v>Total 2009 (n=79)</c:v>
                </c:pt>
                <c:pt idx="1">
                  <c:v>Total 2010 (n=101)</c:v>
                </c:pt>
              </c:strCache>
            </c:strRef>
          </c:cat>
          <c:val>
            <c:numRef>
              <c:f>Sheet1!$C$2:$C$3</c:f>
              <c:numCache>
                <c:formatCode>0</c:formatCode>
                <c:ptCount val="2"/>
                <c:pt idx="0">
                  <c:v>6.3291139240506329</c:v>
                </c:pt>
                <c:pt idx="1">
                  <c:v>12.871287128712869</c:v>
                </c:pt>
              </c:numCache>
            </c:numRef>
          </c:val>
        </c:ser>
        <c:ser>
          <c:idx val="2"/>
          <c:order val="2"/>
          <c:tx>
            <c:strRef>
              <c:f>Sheet1!$D$1</c:f>
              <c:strCache>
                <c:ptCount val="1"/>
                <c:pt idx="0">
                  <c:v>Short courses (sponsored by self)</c:v>
                </c:pt>
              </c:strCache>
            </c:strRef>
          </c:tx>
          <c:spPr>
            <a:solidFill>
              <a:srgbClr val="92D050"/>
            </a:solidFill>
            <a:ln>
              <a:solidFill>
                <a:schemeClr val="tx1"/>
              </a:solidFill>
            </a:ln>
          </c:spPr>
          <c:dLbls>
            <c:txPr>
              <a:bodyPr/>
              <a:lstStyle/>
              <a:p>
                <a:pPr>
                  <a:defRPr lang="en-ZA" sz="1000" b="1"/>
                </a:pPr>
                <a:endParaRPr lang="en-US"/>
              </a:p>
            </c:txPr>
            <c:showVal val="1"/>
          </c:dLbls>
          <c:cat>
            <c:strRef>
              <c:f>Sheet1!$A$2:$A$3</c:f>
              <c:strCache>
                <c:ptCount val="2"/>
                <c:pt idx="0">
                  <c:v>Total 2009 (n=79)</c:v>
                </c:pt>
                <c:pt idx="1">
                  <c:v>Total 2010 (n=101)</c:v>
                </c:pt>
              </c:strCache>
            </c:strRef>
          </c:cat>
          <c:val>
            <c:numRef>
              <c:f>Sheet1!$D$2:$D$3</c:f>
              <c:numCache>
                <c:formatCode>0</c:formatCode>
                <c:ptCount val="2"/>
                <c:pt idx="0">
                  <c:v>12.658227848101266</c:v>
                </c:pt>
                <c:pt idx="1">
                  <c:v>11.881188118811881</c:v>
                </c:pt>
              </c:numCache>
            </c:numRef>
          </c:val>
        </c:ser>
        <c:ser>
          <c:idx val="3"/>
          <c:order val="3"/>
          <c:tx>
            <c:strRef>
              <c:f>Sheet1!$E$1</c:f>
              <c:strCache>
                <c:ptCount val="1"/>
                <c:pt idx="0">
                  <c:v>Other</c:v>
                </c:pt>
              </c:strCache>
            </c:strRef>
          </c:tx>
          <c:spPr>
            <a:solidFill>
              <a:srgbClr val="FFFF00"/>
            </a:solidFill>
            <a:ln>
              <a:solidFill>
                <a:schemeClr val="tx1"/>
              </a:solidFill>
            </a:ln>
          </c:spPr>
          <c:dLbls>
            <c:txPr>
              <a:bodyPr/>
              <a:lstStyle/>
              <a:p>
                <a:pPr>
                  <a:defRPr lang="en-ZA" sz="1000" b="1"/>
                </a:pPr>
                <a:endParaRPr lang="en-US"/>
              </a:p>
            </c:txPr>
            <c:showVal val="1"/>
          </c:dLbls>
          <c:cat>
            <c:strRef>
              <c:f>Sheet1!$A$2:$A$3</c:f>
              <c:strCache>
                <c:ptCount val="2"/>
                <c:pt idx="0">
                  <c:v>Total 2009 (n=79)</c:v>
                </c:pt>
                <c:pt idx="1">
                  <c:v>Total 2010 (n=101)</c:v>
                </c:pt>
              </c:strCache>
            </c:strRef>
          </c:cat>
          <c:val>
            <c:numRef>
              <c:f>Sheet1!$E$2:$E$3</c:f>
              <c:numCache>
                <c:formatCode>0</c:formatCode>
                <c:ptCount val="2"/>
                <c:pt idx="0">
                  <c:v>18.987341772151847</c:v>
                </c:pt>
                <c:pt idx="1">
                  <c:v>8.9108910891089206</c:v>
                </c:pt>
              </c:numCache>
            </c:numRef>
          </c:val>
        </c:ser>
        <c:dLbls>
          <c:showVal val="1"/>
        </c:dLbls>
        <c:gapWidth val="90"/>
        <c:overlap val="-1"/>
        <c:axId val="225028736"/>
        <c:axId val="225214848"/>
      </c:barChart>
      <c:catAx>
        <c:axId val="225028736"/>
        <c:scaling>
          <c:orientation val="minMax"/>
        </c:scaling>
        <c:axPos val="b"/>
        <c:majorTickMark val="none"/>
        <c:tickLblPos val="nextTo"/>
        <c:txPr>
          <a:bodyPr/>
          <a:lstStyle/>
          <a:p>
            <a:pPr>
              <a:defRPr lang="en-ZA" sz="1000" b="0"/>
            </a:pPr>
            <a:endParaRPr lang="en-US"/>
          </a:p>
        </c:txPr>
        <c:crossAx val="225214848"/>
        <c:crosses val="autoZero"/>
        <c:auto val="1"/>
        <c:lblAlgn val="ctr"/>
        <c:lblOffset val="100"/>
      </c:catAx>
      <c:valAx>
        <c:axId val="225214848"/>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225028736"/>
        <c:crosses val="autoZero"/>
        <c:crossBetween val="between"/>
      </c:valAx>
    </c:plotArea>
    <c:legend>
      <c:legendPos val="b"/>
      <c:layout>
        <c:manualLayout>
          <c:xMode val="edge"/>
          <c:yMode val="edge"/>
          <c:x val="1.6081871345029392E-2"/>
          <c:y val="0.71255537136805269"/>
          <c:w val="0.95467836257311933"/>
          <c:h val="0.22682829120044209"/>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149.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a:pPr>
            <a:r>
              <a:rPr lang="en-US" dirty="0" smtClean="0"/>
              <a:t>Did You Ever Attend One Of These Sessions?</a:t>
            </a:r>
            <a:endParaRPr lang="en-US" dirty="0"/>
          </a:p>
        </c:rich>
      </c:tx>
      <c:layout>
        <c:manualLayout>
          <c:xMode val="edge"/>
          <c:yMode val="edge"/>
          <c:x val="0.12454414896251299"/>
          <c:y val="6.0897435897436791E-2"/>
        </c:manualLayout>
      </c:layout>
    </c:title>
    <c:plotArea>
      <c:layout>
        <c:manualLayout>
          <c:layoutTarget val="inner"/>
          <c:xMode val="edge"/>
          <c:yMode val="edge"/>
          <c:x val="8.0756393282701747E-2"/>
          <c:y val="0.20708333333333453"/>
          <c:w val="0.86053115071142428"/>
          <c:h val="0.58211134665859265"/>
        </c:manualLayout>
      </c:layout>
      <c:barChart>
        <c:barDir val="col"/>
        <c:grouping val="stacked"/>
        <c:ser>
          <c:idx val="0"/>
          <c:order val="0"/>
          <c:tx>
            <c:strRef>
              <c:f>Sheet1!$B$1</c:f>
              <c:strCache>
                <c:ptCount val="1"/>
                <c:pt idx="0">
                  <c:v>Yes</c:v>
                </c:pt>
              </c:strCache>
            </c:strRef>
          </c:tx>
          <c:spPr>
            <a:solidFill>
              <a:srgbClr val="00B0F0"/>
            </a:solidFill>
            <a:ln w="9525">
              <a:solidFill>
                <a:schemeClr val="tx1"/>
              </a:solidFill>
            </a:ln>
            <a:effectLst/>
            <a:scene3d>
              <a:camera prst="orthographicFront"/>
              <a:lightRig rig="threePt" dir="t"/>
            </a:scene3d>
            <a:sp3d/>
          </c:spPr>
          <c:cat>
            <c:strRef>
              <c:f>Sheet1!$A$2</c:f>
              <c:strCache>
                <c:ptCount val="1"/>
                <c:pt idx="0">
                  <c:v>Total 2010 (n=31)</c:v>
                </c:pt>
              </c:strCache>
            </c:strRef>
          </c:cat>
          <c:val>
            <c:numRef>
              <c:f>Sheet1!$B$2</c:f>
              <c:numCache>
                <c:formatCode>0</c:formatCode>
                <c:ptCount val="1"/>
                <c:pt idx="0">
                  <c:v>68</c:v>
                </c:pt>
              </c:numCache>
            </c:numRef>
          </c:val>
        </c:ser>
        <c:ser>
          <c:idx val="1"/>
          <c:order val="1"/>
          <c:tx>
            <c:strRef>
              <c:f>Sheet1!$C$1</c:f>
              <c:strCache>
                <c:ptCount val="1"/>
                <c:pt idx="0">
                  <c:v>No</c:v>
                </c:pt>
              </c:strCache>
            </c:strRef>
          </c:tx>
          <c:spPr>
            <a:solidFill>
              <a:srgbClr val="92D050"/>
            </a:solidFill>
            <a:ln w="9525">
              <a:solidFill>
                <a:schemeClr val="tx1"/>
              </a:solidFill>
            </a:ln>
            <a:effectLst/>
          </c:spPr>
          <c:cat>
            <c:strRef>
              <c:f>Sheet1!$A$2</c:f>
              <c:strCache>
                <c:ptCount val="1"/>
                <c:pt idx="0">
                  <c:v>Total 2010 (n=31)</c:v>
                </c:pt>
              </c:strCache>
            </c:strRef>
          </c:cat>
          <c:val>
            <c:numRef>
              <c:f>Sheet1!$C$2</c:f>
              <c:numCache>
                <c:formatCode>0</c:formatCode>
                <c:ptCount val="1"/>
                <c:pt idx="0">
                  <c:v>32</c:v>
                </c:pt>
              </c:numCache>
            </c:numRef>
          </c:val>
        </c:ser>
        <c:dLbls>
          <c:showVal val="1"/>
        </c:dLbls>
        <c:gapWidth val="75"/>
        <c:overlap val="100"/>
        <c:axId val="172777856"/>
        <c:axId val="172779392"/>
      </c:barChart>
      <c:catAx>
        <c:axId val="172777856"/>
        <c:scaling>
          <c:orientation val="minMax"/>
        </c:scaling>
        <c:axPos val="b"/>
        <c:numFmt formatCode="General" sourceLinked="1"/>
        <c:majorTickMark val="none"/>
        <c:tickLblPos val="nextTo"/>
        <c:crossAx val="172779392"/>
        <c:crosses val="autoZero"/>
        <c:auto val="1"/>
        <c:lblAlgn val="ctr"/>
        <c:lblOffset val="100"/>
      </c:catAx>
      <c:valAx>
        <c:axId val="172779392"/>
        <c:scaling>
          <c:orientation val="minMax"/>
          <c:max val="100"/>
        </c:scaling>
        <c:axPos val="l"/>
        <c:majorGridlines/>
        <c:numFmt formatCode="0" sourceLinked="1"/>
        <c:majorTickMark val="none"/>
        <c:tickLblPos val="nextTo"/>
        <c:spPr>
          <a:ln w="9525">
            <a:noFill/>
          </a:ln>
        </c:spPr>
        <c:crossAx val="172777856"/>
        <c:crosses val="autoZero"/>
        <c:crossBetween val="between"/>
      </c:valAx>
    </c:plotArea>
    <c:legend>
      <c:legendPos val="b"/>
      <c:layout>
        <c:manualLayout>
          <c:xMode val="edge"/>
          <c:yMode val="edge"/>
          <c:x val="0.44316050116376982"/>
          <c:y val="0.92607939632545988"/>
          <c:w val="0.18915069578566829"/>
          <c:h val="5.4689834443771512E-2"/>
        </c:manualLayout>
      </c:layout>
      <c:spPr>
        <a:ln>
          <a:solidFill>
            <a:schemeClr val="tx1"/>
          </a:solidFill>
        </a:ln>
      </c:spPr>
    </c:legend>
    <c:plotVisOnly val="1"/>
  </c:chart>
  <c:spPr>
    <a:ln>
      <a:noFill/>
    </a:ln>
  </c:spPr>
  <c:txPr>
    <a:bodyPr/>
    <a:lstStyle/>
    <a:p>
      <a:pPr>
        <a:defRPr sz="1000"/>
      </a:pPr>
      <a:endParaRPr lang="en-US"/>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a:pPr>
            <a:r>
              <a:rPr lang="en-US" dirty="0" smtClean="0"/>
              <a:t>ETQA (n=20)</a:t>
            </a:r>
            <a:endParaRPr lang="en-US" dirty="0"/>
          </a:p>
        </c:rich>
      </c:tx>
      <c:layout>
        <c:manualLayout>
          <c:xMode val="edge"/>
          <c:yMode val="edge"/>
          <c:x val="0.46935140077157783"/>
          <c:y val="1.9496395554362823E-2"/>
        </c:manualLayout>
      </c:layout>
    </c:title>
    <c:plotArea>
      <c:layout>
        <c:manualLayout>
          <c:layoutTarget val="inner"/>
          <c:xMode val="edge"/>
          <c:yMode val="edge"/>
          <c:x val="7.6791892632351116E-2"/>
          <c:y val="9.970942338123949E-2"/>
          <c:w val="0.85911443018273881"/>
          <c:h val="0.5292288614763887"/>
        </c:manualLayout>
      </c:layout>
      <c:barChart>
        <c:barDir val="col"/>
        <c:grouping val="clustered"/>
        <c:ser>
          <c:idx val="0"/>
          <c:order val="0"/>
          <c:tx>
            <c:strRef>
              <c:f>Sheet1!$A$2</c:f>
              <c:strCache>
                <c:ptCount val="1"/>
                <c:pt idx="0">
                  <c:v>2009 Performance</c:v>
                </c:pt>
              </c:strCache>
            </c:strRef>
          </c:tx>
          <c:spPr>
            <a:solidFill>
              <a:srgbClr val="009DD9"/>
            </a:solidFill>
            <a:ln w="28575">
              <a:solidFill>
                <a:sysClr val="windowText" lastClr="000000"/>
              </a:solidFill>
            </a:ln>
            <a:effectLst>
              <a:outerShdw blurRad="40000" dist="23000" dir="5400000" rotWithShape="0">
                <a:srgbClr val="000000">
                  <a:alpha val="35000"/>
                </a:srgbClr>
              </a:outerShdw>
            </a:effectLst>
            <a:scene3d>
              <a:camera prst="orthographicFront"/>
              <a:lightRig rig="threePt" dir="t"/>
            </a:scene3d>
            <a:sp3d/>
          </c:spPr>
          <c:dLbls>
            <c:txPr>
              <a:bodyPr/>
              <a:lstStyle/>
              <a:p>
                <a:pPr>
                  <a:defRPr b="1"/>
                </a:pPr>
                <a:endParaRPr lang="en-US"/>
              </a:p>
            </c:txPr>
            <c:dLblPos val="ctr"/>
            <c:showVal val="1"/>
          </c:dLbls>
          <c:cat>
            <c:strRef>
              <c:f>Sheet1!$B$1:$H$1</c:f>
              <c:strCache>
                <c:ptCount val="7"/>
                <c:pt idx="0">
                  <c:v>Reliability</c:v>
                </c:pt>
                <c:pt idx="1">
                  <c:v>Speed of response</c:v>
                </c:pt>
                <c:pt idx="2">
                  <c:v>Helpfulness</c:v>
                </c:pt>
                <c:pt idx="3">
                  <c:v>Effectiveness</c:v>
                </c:pt>
                <c:pt idx="4">
                  <c:v>Timeliness</c:v>
                </c:pt>
                <c:pt idx="5">
                  <c:v>Overall service</c:v>
                </c:pt>
                <c:pt idx="6">
                  <c:v>Industry knowledge</c:v>
                </c:pt>
              </c:strCache>
            </c:strRef>
          </c:cat>
          <c:val>
            <c:numRef>
              <c:f>Sheet1!$B$2:$H$2</c:f>
              <c:numCache>
                <c:formatCode>0.0</c:formatCode>
                <c:ptCount val="7"/>
                <c:pt idx="0">
                  <c:v>3.6875000000000022</c:v>
                </c:pt>
                <c:pt idx="1">
                  <c:v>3.1875000000000022</c:v>
                </c:pt>
                <c:pt idx="2">
                  <c:v>3.9375</c:v>
                </c:pt>
                <c:pt idx="3">
                  <c:v>3.5</c:v>
                </c:pt>
                <c:pt idx="4">
                  <c:v>3.3749999999999987</c:v>
                </c:pt>
                <c:pt idx="5">
                  <c:v>3.6875000000000022</c:v>
                </c:pt>
                <c:pt idx="6">
                  <c:v>3.9375</c:v>
                </c:pt>
              </c:numCache>
            </c:numRef>
          </c:val>
        </c:ser>
        <c:ser>
          <c:idx val="1"/>
          <c:order val="1"/>
          <c:tx>
            <c:strRef>
              <c:f>Sheet1!$A$3</c:f>
              <c:strCache>
                <c:ptCount val="1"/>
                <c:pt idx="0">
                  <c:v>2010 Performance</c:v>
                </c:pt>
              </c:strCache>
            </c:strRef>
          </c:tx>
          <c:spPr>
            <a:solidFill>
              <a:srgbClr val="7CCA62">
                <a:lumMod val="75000"/>
              </a:srgbClr>
            </a:solidFill>
            <a:ln w="28575">
              <a:solidFill>
                <a:sysClr val="windowText" lastClr="000000"/>
              </a:solidFill>
            </a:ln>
            <a:effectLst>
              <a:outerShdw blurRad="50800" dist="38100" dir="5400000" algn="t" rotWithShape="0">
                <a:prstClr val="black">
                  <a:alpha val="40000"/>
                </a:prstClr>
              </a:outerShdw>
            </a:effectLst>
          </c:spPr>
          <c:dLbls>
            <c:txPr>
              <a:bodyPr/>
              <a:lstStyle/>
              <a:p>
                <a:pPr>
                  <a:defRPr b="1"/>
                </a:pPr>
                <a:endParaRPr lang="en-US"/>
              </a:p>
            </c:txPr>
            <c:dLblPos val="ctr"/>
            <c:showVal val="1"/>
          </c:dLbls>
          <c:cat>
            <c:strRef>
              <c:f>Sheet1!$B$1:$H$1</c:f>
              <c:strCache>
                <c:ptCount val="7"/>
                <c:pt idx="0">
                  <c:v>Reliability</c:v>
                </c:pt>
                <c:pt idx="1">
                  <c:v>Speed of response</c:v>
                </c:pt>
                <c:pt idx="2">
                  <c:v>Helpfulness</c:v>
                </c:pt>
                <c:pt idx="3">
                  <c:v>Effectiveness</c:v>
                </c:pt>
                <c:pt idx="4">
                  <c:v>Timeliness</c:v>
                </c:pt>
                <c:pt idx="5">
                  <c:v>Overall service</c:v>
                </c:pt>
                <c:pt idx="6">
                  <c:v>Industry knowledge</c:v>
                </c:pt>
              </c:strCache>
            </c:strRef>
          </c:cat>
          <c:val>
            <c:numRef>
              <c:f>Sheet1!$B$3:$H$3</c:f>
              <c:numCache>
                <c:formatCode>0.0</c:formatCode>
                <c:ptCount val="7"/>
                <c:pt idx="0">
                  <c:v>4.2</c:v>
                </c:pt>
                <c:pt idx="1">
                  <c:v>3.7894736842105261</c:v>
                </c:pt>
                <c:pt idx="2">
                  <c:v>4.0999999999999996</c:v>
                </c:pt>
                <c:pt idx="3">
                  <c:v>4.1578947368421009</c:v>
                </c:pt>
                <c:pt idx="4">
                  <c:v>3.8421052631578947</c:v>
                </c:pt>
                <c:pt idx="5">
                  <c:v>4.2222222222222223</c:v>
                </c:pt>
                <c:pt idx="6">
                  <c:v>4.0999999999999996</c:v>
                </c:pt>
              </c:numCache>
            </c:numRef>
          </c:val>
        </c:ser>
        <c:axId val="138074368"/>
        <c:axId val="138113024"/>
      </c:barChart>
      <c:lineChart>
        <c:grouping val="standard"/>
        <c:ser>
          <c:idx val="2"/>
          <c:order val="2"/>
          <c:tx>
            <c:strRef>
              <c:f>Sheet1!$A$4</c:f>
              <c:strCache>
                <c:ptCount val="1"/>
                <c:pt idx="0">
                  <c:v>2010 Importance</c:v>
                </c:pt>
              </c:strCache>
            </c:strRef>
          </c:tx>
          <c:spPr>
            <a:ln>
              <a:solidFill>
                <a:sysClr val="windowText" lastClr="000000"/>
              </a:solidFill>
            </a:ln>
          </c:spPr>
          <c:marker>
            <c:symbol val="none"/>
          </c:marker>
          <c:dLbls>
            <c:dLblPos val="t"/>
            <c:showVal val="1"/>
          </c:dLbls>
          <c:cat>
            <c:strRef>
              <c:f>Sheet1!$B$1:$H$1</c:f>
              <c:strCache>
                <c:ptCount val="7"/>
                <c:pt idx="0">
                  <c:v>Reliability</c:v>
                </c:pt>
                <c:pt idx="1">
                  <c:v>Speed of response</c:v>
                </c:pt>
                <c:pt idx="2">
                  <c:v>Helpfulness</c:v>
                </c:pt>
                <c:pt idx="3">
                  <c:v>Effectiveness</c:v>
                </c:pt>
                <c:pt idx="4">
                  <c:v>Timeliness</c:v>
                </c:pt>
                <c:pt idx="5">
                  <c:v>Overall service</c:v>
                </c:pt>
                <c:pt idx="6">
                  <c:v>Industry knowledge</c:v>
                </c:pt>
              </c:strCache>
            </c:strRef>
          </c:cat>
          <c:val>
            <c:numRef>
              <c:f>Sheet1!$B$4:$H$4</c:f>
              <c:numCache>
                <c:formatCode>0.0</c:formatCode>
                <c:ptCount val="7"/>
                <c:pt idx="0">
                  <c:v>9.5500000000000007</c:v>
                </c:pt>
                <c:pt idx="1">
                  <c:v>9.5500000000000007</c:v>
                </c:pt>
                <c:pt idx="2">
                  <c:v>9.4500000000000028</c:v>
                </c:pt>
                <c:pt idx="3">
                  <c:v>9.4</c:v>
                </c:pt>
                <c:pt idx="4">
                  <c:v>9.3000000000000007</c:v>
                </c:pt>
                <c:pt idx="5">
                  <c:v>9.2105263157894743</c:v>
                </c:pt>
                <c:pt idx="6">
                  <c:v>9.2000000000000011</c:v>
                </c:pt>
              </c:numCache>
            </c:numRef>
          </c:val>
        </c:ser>
        <c:marker val="1"/>
        <c:axId val="138395648"/>
        <c:axId val="138114944"/>
      </c:lineChart>
      <c:catAx>
        <c:axId val="138074368"/>
        <c:scaling>
          <c:orientation val="minMax"/>
        </c:scaling>
        <c:axPos val="b"/>
        <c:numFmt formatCode="General" sourceLinked="1"/>
        <c:majorTickMark val="none"/>
        <c:tickLblPos val="nextTo"/>
        <c:crossAx val="138113024"/>
        <c:crosses val="autoZero"/>
        <c:auto val="1"/>
        <c:lblAlgn val="ctr"/>
        <c:lblOffset val="100"/>
      </c:catAx>
      <c:valAx>
        <c:axId val="138113024"/>
        <c:scaling>
          <c:orientation val="minMax"/>
          <c:max val="5"/>
          <c:min val="2"/>
        </c:scaling>
        <c:axPos val="l"/>
        <c:majorGridlines/>
        <c:title>
          <c:tx>
            <c:rich>
              <a:bodyPr rot="-5400000" vert="horz"/>
              <a:lstStyle/>
              <a:p>
                <a:pPr>
                  <a:defRPr/>
                </a:pPr>
                <a:r>
                  <a:rPr lang="en-ZA" dirty="0" smtClean="0"/>
                  <a:t>Performance </a:t>
                </a:r>
                <a:endParaRPr lang="en-ZA" dirty="0"/>
              </a:p>
            </c:rich>
          </c:tx>
        </c:title>
        <c:numFmt formatCode="0.0" sourceLinked="1"/>
        <c:majorTickMark val="none"/>
        <c:tickLblPos val="nextTo"/>
        <c:spPr>
          <a:ln w="9525">
            <a:noFill/>
          </a:ln>
        </c:spPr>
        <c:crossAx val="138074368"/>
        <c:crosses val="autoZero"/>
        <c:crossBetween val="between"/>
      </c:valAx>
      <c:valAx>
        <c:axId val="138114944"/>
        <c:scaling>
          <c:orientation val="minMax"/>
          <c:max val="10"/>
          <c:min val="0"/>
        </c:scaling>
        <c:axPos val="r"/>
        <c:title>
          <c:tx>
            <c:rich>
              <a:bodyPr rot="-5400000" vert="horz"/>
              <a:lstStyle/>
              <a:p>
                <a:pPr>
                  <a:defRPr/>
                </a:pPr>
                <a:r>
                  <a:rPr lang="en-ZA" dirty="0" smtClean="0"/>
                  <a:t>Importance</a:t>
                </a:r>
                <a:endParaRPr lang="en-ZA" dirty="0"/>
              </a:p>
            </c:rich>
          </c:tx>
        </c:title>
        <c:numFmt formatCode="0" sourceLinked="0"/>
        <c:tickLblPos val="nextTo"/>
        <c:crossAx val="138395648"/>
        <c:crosses val="max"/>
        <c:crossBetween val="between"/>
      </c:valAx>
      <c:catAx>
        <c:axId val="138395648"/>
        <c:scaling>
          <c:orientation val="minMax"/>
        </c:scaling>
        <c:delete val="1"/>
        <c:axPos val="b"/>
        <c:tickLblPos val="none"/>
        <c:crossAx val="138114944"/>
        <c:crosses val="autoZero"/>
        <c:auto val="1"/>
        <c:lblAlgn val="ctr"/>
        <c:lblOffset val="100"/>
      </c:catAx>
    </c:plotArea>
    <c:legend>
      <c:legendPos val="b"/>
    </c:legend>
    <c:plotVisOnly val="1"/>
    <c:dispBlanksAs val="gap"/>
  </c:chart>
  <c:spPr>
    <a:ln>
      <a:noFill/>
    </a:ln>
  </c:spPr>
  <c:txPr>
    <a:bodyPr/>
    <a:lstStyle/>
    <a:p>
      <a:pPr>
        <a:defRPr sz="1000"/>
      </a:pPr>
      <a:endParaRPr lang="en-US"/>
    </a:p>
  </c:txPr>
  <c:externalData r:id="rId2"/>
</c:chartSpace>
</file>

<file path=ppt/charts/chart150.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a:pPr>
            <a:r>
              <a:rPr lang="en-GB" dirty="0"/>
              <a:t>Are You Aware That The BANKSETA Schedules Quality Assurance Site Visits To Engage With Unemployed Learners On Learnerships? </a:t>
            </a:r>
            <a:endParaRPr lang="en-ZA" dirty="0"/>
          </a:p>
        </c:rich>
      </c:tx>
      <c:layout>
        <c:manualLayout>
          <c:xMode val="edge"/>
          <c:yMode val="edge"/>
          <c:x val="0.17761798643094182"/>
          <c:y val="0"/>
        </c:manualLayout>
      </c:layout>
    </c:title>
    <c:plotArea>
      <c:layout>
        <c:manualLayout>
          <c:layoutTarget val="inner"/>
          <c:xMode val="edge"/>
          <c:yMode val="edge"/>
          <c:x val="8.0756393282701747E-2"/>
          <c:y val="0.20708333333333453"/>
          <c:w val="0.86053115071142428"/>
          <c:h val="0.58211134665859265"/>
        </c:manualLayout>
      </c:layout>
      <c:barChart>
        <c:barDir val="col"/>
        <c:grouping val="stacked"/>
        <c:ser>
          <c:idx val="0"/>
          <c:order val="0"/>
          <c:tx>
            <c:strRef>
              <c:f>Sheet1!$B$1</c:f>
              <c:strCache>
                <c:ptCount val="1"/>
                <c:pt idx="0">
                  <c:v>Yes</c:v>
                </c:pt>
              </c:strCache>
            </c:strRef>
          </c:tx>
          <c:spPr>
            <a:solidFill>
              <a:srgbClr val="00B0F0"/>
            </a:solidFill>
            <a:ln w="9525">
              <a:solidFill>
                <a:schemeClr val="tx1"/>
              </a:solidFill>
            </a:ln>
            <a:effectLst/>
            <a:scene3d>
              <a:camera prst="orthographicFront"/>
              <a:lightRig rig="threePt" dir="t"/>
            </a:scene3d>
            <a:sp3d/>
          </c:spPr>
          <c:cat>
            <c:strRef>
              <c:f>Sheet1!$A$2</c:f>
              <c:strCache>
                <c:ptCount val="1"/>
                <c:pt idx="0">
                  <c:v>Total 2010 (n=101)</c:v>
                </c:pt>
              </c:strCache>
            </c:strRef>
          </c:cat>
          <c:val>
            <c:numRef>
              <c:f>Sheet1!$B$2</c:f>
              <c:numCache>
                <c:formatCode>0</c:formatCode>
                <c:ptCount val="1"/>
                <c:pt idx="0">
                  <c:v>31</c:v>
                </c:pt>
              </c:numCache>
            </c:numRef>
          </c:val>
        </c:ser>
        <c:ser>
          <c:idx val="1"/>
          <c:order val="1"/>
          <c:tx>
            <c:strRef>
              <c:f>Sheet1!$C$1</c:f>
              <c:strCache>
                <c:ptCount val="1"/>
                <c:pt idx="0">
                  <c:v>No</c:v>
                </c:pt>
              </c:strCache>
            </c:strRef>
          </c:tx>
          <c:spPr>
            <a:solidFill>
              <a:srgbClr val="92D050"/>
            </a:solidFill>
            <a:ln w="9525">
              <a:solidFill>
                <a:schemeClr val="tx1"/>
              </a:solidFill>
            </a:ln>
            <a:effectLst/>
          </c:spPr>
          <c:cat>
            <c:strRef>
              <c:f>Sheet1!$A$2</c:f>
              <c:strCache>
                <c:ptCount val="1"/>
                <c:pt idx="0">
                  <c:v>Total 2010 (n=101)</c:v>
                </c:pt>
              </c:strCache>
            </c:strRef>
          </c:cat>
          <c:val>
            <c:numRef>
              <c:f>Sheet1!$C$2</c:f>
              <c:numCache>
                <c:formatCode>0</c:formatCode>
                <c:ptCount val="1"/>
                <c:pt idx="0">
                  <c:v>69</c:v>
                </c:pt>
              </c:numCache>
            </c:numRef>
          </c:val>
        </c:ser>
        <c:dLbls>
          <c:showVal val="1"/>
        </c:dLbls>
        <c:gapWidth val="75"/>
        <c:overlap val="100"/>
        <c:axId val="225176576"/>
        <c:axId val="226755328"/>
      </c:barChart>
      <c:catAx>
        <c:axId val="225176576"/>
        <c:scaling>
          <c:orientation val="minMax"/>
        </c:scaling>
        <c:axPos val="b"/>
        <c:numFmt formatCode="General" sourceLinked="1"/>
        <c:majorTickMark val="none"/>
        <c:tickLblPos val="nextTo"/>
        <c:crossAx val="226755328"/>
        <c:crosses val="autoZero"/>
        <c:auto val="1"/>
        <c:lblAlgn val="ctr"/>
        <c:lblOffset val="100"/>
      </c:catAx>
      <c:valAx>
        <c:axId val="226755328"/>
        <c:scaling>
          <c:orientation val="minMax"/>
          <c:max val="100"/>
        </c:scaling>
        <c:axPos val="l"/>
        <c:majorGridlines/>
        <c:numFmt formatCode="0" sourceLinked="1"/>
        <c:majorTickMark val="none"/>
        <c:tickLblPos val="nextTo"/>
        <c:spPr>
          <a:ln w="9525">
            <a:noFill/>
          </a:ln>
        </c:spPr>
        <c:crossAx val="225176576"/>
        <c:crosses val="autoZero"/>
        <c:crossBetween val="between"/>
      </c:valAx>
    </c:plotArea>
    <c:legend>
      <c:legendPos val="b"/>
      <c:layout>
        <c:manualLayout>
          <c:xMode val="edge"/>
          <c:yMode val="edge"/>
          <c:x val="0.42534294062298844"/>
          <c:y val="0.92607939632545988"/>
          <c:w val="0.19333927598672809"/>
          <c:h val="5.4689834443771512E-2"/>
        </c:manualLayout>
      </c:layout>
      <c:spPr>
        <a:ln>
          <a:solidFill>
            <a:schemeClr val="tx1"/>
          </a:solidFill>
        </a:ln>
      </c:spPr>
    </c:legend>
    <c:plotVisOnly val="1"/>
  </c:chart>
  <c:spPr>
    <a:ln>
      <a:noFill/>
    </a:ln>
  </c:spPr>
  <c:txPr>
    <a:bodyPr/>
    <a:lstStyle/>
    <a:p>
      <a:pPr>
        <a:defRPr sz="1000"/>
      </a:pPr>
      <a:endParaRPr lang="en-US"/>
    </a:p>
  </c:txPr>
  <c:externalData r:id="rId2"/>
</c:chartSpace>
</file>

<file path=ppt/charts/chart151.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lang="en-ZA" sz="1100"/>
            </a:pPr>
            <a:r>
              <a:rPr lang="en-US" sz="1100" baseline="0" dirty="0" smtClean="0"/>
              <a:t>Please Rate The BANKSETA’S Professionalism In Addressing Your Questions In This Session  </a:t>
            </a:r>
            <a:endParaRPr lang="en-US" sz="1100" dirty="0"/>
          </a:p>
        </c:rich>
      </c:tx>
      <c:layout>
        <c:manualLayout>
          <c:xMode val="edge"/>
          <c:yMode val="edge"/>
          <c:x val="0.23512120657617591"/>
          <c:y val="8.4617275113338164E-2"/>
        </c:manualLayout>
      </c:layout>
    </c:title>
    <c:plotArea>
      <c:layout>
        <c:manualLayout>
          <c:layoutTarget val="inner"/>
          <c:xMode val="edge"/>
          <c:yMode val="edge"/>
          <c:x val="0.10961990062106389"/>
          <c:y val="0.25409522398745832"/>
          <c:w val="0.92100318212435839"/>
          <c:h val="0.47466881986657766"/>
        </c:manualLayout>
      </c:layout>
      <c:barChart>
        <c:barDir val="col"/>
        <c:grouping val="clustered"/>
        <c:ser>
          <c:idx val="0"/>
          <c:order val="0"/>
          <c:tx>
            <c:strRef>
              <c:f>Sheet1!$A$2</c:f>
              <c:strCache>
                <c:ptCount val="1"/>
                <c:pt idx="0">
                  <c:v>Poor</c:v>
                </c:pt>
              </c:strCache>
            </c:strRef>
          </c:tx>
          <c:spPr>
            <a:solidFill>
              <a:srgbClr val="00B0F0"/>
            </a:solidFill>
            <a:ln w="12700">
              <a:solidFill>
                <a:schemeClr val="tx1"/>
              </a:solidFill>
            </a:ln>
            <a:effectLst/>
            <a:scene3d>
              <a:camera prst="orthographicFront"/>
              <a:lightRig rig="threePt" dir="t"/>
            </a:scene3d>
            <a:sp3d/>
          </c:spPr>
          <c:dLbls>
            <c:dLbl>
              <c:idx val="11"/>
              <c:dLblPos val="ctr"/>
              <c:showVal val="1"/>
            </c:dLbl>
            <c:dLbl>
              <c:idx val="12"/>
              <c:dLblPos val="ctr"/>
              <c:showVal val="1"/>
            </c:dLbl>
            <c:txPr>
              <a:bodyPr/>
              <a:lstStyle/>
              <a:p>
                <a:pPr>
                  <a:defRPr lang="en-ZA"/>
                </a:pPr>
                <a:endParaRPr lang="en-US"/>
              </a:p>
            </c:txPr>
            <c:showVal val="1"/>
          </c:dLbls>
          <c:cat>
            <c:strRef>
              <c:f>Sheet1!$B$1</c:f>
              <c:strCache>
                <c:ptCount val="1"/>
                <c:pt idx="0">
                  <c:v>Total 2010 (n=21)</c:v>
                </c:pt>
              </c:strCache>
            </c:strRef>
          </c:cat>
          <c:val>
            <c:numRef>
              <c:f>Sheet1!$B$2</c:f>
              <c:numCache>
                <c:formatCode>General</c:formatCode>
                <c:ptCount val="1"/>
              </c:numCache>
            </c:numRef>
          </c:val>
        </c:ser>
        <c:ser>
          <c:idx val="1"/>
          <c:order val="1"/>
          <c:tx>
            <c:strRef>
              <c:f>Sheet1!$A$3</c:f>
              <c:strCache>
                <c:ptCount val="1"/>
                <c:pt idx="0">
                  <c:v>Below Average</c:v>
                </c:pt>
              </c:strCache>
            </c:strRef>
          </c:tx>
          <c:spPr>
            <a:solidFill>
              <a:srgbClr val="92D050"/>
            </a:solidFill>
            <a:ln w="9525">
              <a:solidFill>
                <a:schemeClr val="tx1"/>
              </a:solidFill>
            </a:ln>
            <a:effectLst/>
          </c:spPr>
          <c:cat>
            <c:strRef>
              <c:f>Sheet1!$B$1</c:f>
              <c:strCache>
                <c:ptCount val="1"/>
                <c:pt idx="0">
                  <c:v>Total 2010 (n=21)</c:v>
                </c:pt>
              </c:strCache>
            </c:strRef>
          </c:cat>
          <c:val>
            <c:numRef>
              <c:f>Sheet1!$B$3</c:f>
              <c:numCache>
                <c:formatCode>General</c:formatCode>
                <c:ptCount val="1"/>
              </c:numCache>
            </c:numRef>
          </c:val>
        </c:ser>
        <c:ser>
          <c:idx val="2"/>
          <c:order val="2"/>
          <c:tx>
            <c:strRef>
              <c:f>Sheet1!$A$4</c:f>
              <c:strCache>
                <c:ptCount val="1"/>
                <c:pt idx="0">
                  <c:v>Average</c:v>
                </c:pt>
              </c:strCache>
            </c:strRef>
          </c:tx>
          <c:spPr>
            <a:solidFill>
              <a:srgbClr val="FFFF00"/>
            </a:solidFill>
            <a:ln>
              <a:solidFill>
                <a:schemeClr val="tx1"/>
              </a:solidFill>
            </a:ln>
          </c:spPr>
          <c:cat>
            <c:strRef>
              <c:f>Sheet1!$B$1</c:f>
              <c:strCache>
                <c:ptCount val="1"/>
                <c:pt idx="0">
                  <c:v>Total 2010 (n=21)</c:v>
                </c:pt>
              </c:strCache>
            </c:strRef>
          </c:cat>
          <c:val>
            <c:numRef>
              <c:f>Sheet1!$B$4</c:f>
              <c:numCache>
                <c:formatCode>0</c:formatCode>
                <c:ptCount val="1"/>
                <c:pt idx="0">
                  <c:v>5</c:v>
                </c:pt>
              </c:numCache>
            </c:numRef>
          </c:val>
        </c:ser>
        <c:ser>
          <c:idx val="3"/>
          <c:order val="3"/>
          <c:tx>
            <c:strRef>
              <c:f>Sheet1!$A$5</c:f>
              <c:strCache>
                <c:ptCount val="1"/>
                <c:pt idx="0">
                  <c:v>Very good</c:v>
                </c:pt>
              </c:strCache>
            </c:strRef>
          </c:tx>
          <c:spPr>
            <a:solidFill>
              <a:srgbClr val="FFC000"/>
            </a:solidFill>
            <a:ln>
              <a:solidFill>
                <a:schemeClr val="tx1"/>
              </a:solidFill>
            </a:ln>
          </c:spPr>
          <c:cat>
            <c:strRef>
              <c:f>Sheet1!$B$1</c:f>
              <c:strCache>
                <c:ptCount val="1"/>
                <c:pt idx="0">
                  <c:v>Total 2010 (n=21)</c:v>
                </c:pt>
              </c:strCache>
            </c:strRef>
          </c:cat>
          <c:val>
            <c:numRef>
              <c:f>Sheet1!$B$5</c:f>
              <c:numCache>
                <c:formatCode>0</c:formatCode>
                <c:ptCount val="1"/>
                <c:pt idx="0">
                  <c:v>43</c:v>
                </c:pt>
              </c:numCache>
            </c:numRef>
          </c:val>
        </c:ser>
        <c:ser>
          <c:idx val="4"/>
          <c:order val="4"/>
          <c:tx>
            <c:strRef>
              <c:f>Sheet1!$A$6</c:f>
              <c:strCache>
                <c:ptCount val="1"/>
                <c:pt idx="0">
                  <c:v>Excellent</c:v>
                </c:pt>
              </c:strCache>
            </c:strRef>
          </c:tx>
          <c:spPr>
            <a:solidFill>
              <a:srgbClr val="FF0000"/>
            </a:solidFill>
            <a:ln>
              <a:solidFill>
                <a:schemeClr val="tx1"/>
              </a:solidFill>
            </a:ln>
          </c:spPr>
          <c:cat>
            <c:strRef>
              <c:f>Sheet1!$B$1</c:f>
              <c:strCache>
                <c:ptCount val="1"/>
                <c:pt idx="0">
                  <c:v>Total 2010 (n=21)</c:v>
                </c:pt>
              </c:strCache>
            </c:strRef>
          </c:cat>
          <c:val>
            <c:numRef>
              <c:f>Sheet1!$B$6</c:f>
              <c:numCache>
                <c:formatCode>0</c:formatCode>
                <c:ptCount val="1"/>
                <c:pt idx="0">
                  <c:v>52</c:v>
                </c:pt>
              </c:numCache>
            </c:numRef>
          </c:val>
        </c:ser>
        <c:ser>
          <c:idx val="5"/>
          <c:order val="5"/>
          <c:tx>
            <c:strRef>
              <c:f>Sheet1!$A$7</c:f>
              <c:strCache>
                <c:ptCount val="1"/>
                <c:pt idx="0">
                  <c:v>Don’t Know / N/A</c:v>
                </c:pt>
              </c:strCache>
            </c:strRef>
          </c:tx>
          <c:spPr>
            <a:solidFill>
              <a:srgbClr val="C00000"/>
            </a:solidFill>
            <a:ln>
              <a:solidFill>
                <a:schemeClr val="tx1"/>
              </a:solidFill>
            </a:ln>
          </c:spPr>
          <c:dLbls>
            <c:txPr>
              <a:bodyPr/>
              <a:lstStyle/>
              <a:p>
                <a:pPr>
                  <a:defRPr lang="en-ZA">
                    <a:solidFill>
                      <a:schemeClr val="bg1"/>
                    </a:solidFill>
                  </a:defRPr>
                </a:pPr>
                <a:endParaRPr lang="en-US"/>
              </a:p>
            </c:txPr>
            <c:showVal val="1"/>
          </c:dLbls>
          <c:cat>
            <c:strRef>
              <c:f>Sheet1!$B$1</c:f>
              <c:strCache>
                <c:ptCount val="1"/>
                <c:pt idx="0">
                  <c:v>Total 2010 (n=21)</c:v>
                </c:pt>
              </c:strCache>
            </c:strRef>
          </c:cat>
          <c:val>
            <c:numRef>
              <c:f>Sheet1!$B$7</c:f>
              <c:numCache>
                <c:formatCode>General</c:formatCode>
                <c:ptCount val="1"/>
              </c:numCache>
            </c:numRef>
          </c:val>
        </c:ser>
        <c:dLbls>
          <c:showVal val="1"/>
        </c:dLbls>
        <c:gapWidth val="75"/>
        <c:axId val="226884608"/>
        <c:axId val="226902784"/>
      </c:barChart>
      <c:catAx>
        <c:axId val="226884608"/>
        <c:scaling>
          <c:orientation val="minMax"/>
        </c:scaling>
        <c:axPos val="b"/>
        <c:majorTickMark val="none"/>
        <c:tickLblPos val="nextTo"/>
        <c:txPr>
          <a:bodyPr/>
          <a:lstStyle/>
          <a:p>
            <a:pPr>
              <a:defRPr lang="en-ZA" b="0"/>
            </a:pPr>
            <a:endParaRPr lang="en-US"/>
          </a:p>
        </c:txPr>
        <c:crossAx val="226902784"/>
        <c:crosses val="autoZero"/>
        <c:auto val="1"/>
        <c:lblAlgn val="ctr"/>
        <c:lblOffset val="100"/>
      </c:catAx>
      <c:valAx>
        <c:axId val="226902784"/>
        <c:scaling>
          <c:orientation val="minMax"/>
          <c:max val="100"/>
        </c:scaling>
        <c:axPos val="l"/>
        <c:majorGridlines/>
        <c:numFmt formatCode="General" sourceLinked="1"/>
        <c:majorTickMark val="none"/>
        <c:tickLblPos val="nextTo"/>
        <c:spPr>
          <a:ln w="9525">
            <a:noFill/>
          </a:ln>
        </c:spPr>
        <c:txPr>
          <a:bodyPr/>
          <a:lstStyle/>
          <a:p>
            <a:pPr>
              <a:defRPr lang="en-ZA"/>
            </a:pPr>
            <a:endParaRPr lang="en-US"/>
          </a:p>
        </c:txPr>
        <c:crossAx val="226884608"/>
        <c:crosses val="autoZero"/>
        <c:crossBetween val="between"/>
      </c:valAx>
    </c:plotArea>
    <c:legend>
      <c:legendPos val="b"/>
      <c:layout>
        <c:manualLayout>
          <c:xMode val="edge"/>
          <c:yMode val="edge"/>
          <c:x val="1.3832885670655369E-2"/>
          <c:y val="0.80811501543920161"/>
          <c:w val="0.97925067149401834"/>
          <c:h val="9.4314696956070268E-2"/>
        </c:manualLayout>
      </c:layout>
      <c:spPr>
        <a:ln>
          <a:solidFill>
            <a:schemeClr val="tx1"/>
          </a:solidFill>
        </a:ln>
      </c:spPr>
      <c:txPr>
        <a:bodyPr/>
        <a:lstStyle/>
        <a:p>
          <a:pPr>
            <a:defRPr lang="en-ZA" b="0"/>
          </a:pPr>
          <a:endParaRPr lang="en-US"/>
        </a:p>
      </c:txPr>
    </c:legend>
    <c:plotVisOnly val="1"/>
  </c:chart>
  <c:spPr>
    <a:ln>
      <a:noFill/>
    </a:ln>
  </c:spPr>
  <c:txPr>
    <a:bodyPr/>
    <a:lstStyle/>
    <a:p>
      <a:pPr>
        <a:defRPr sz="1000" b="1"/>
      </a:pPr>
      <a:endParaRPr lang="en-US"/>
    </a:p>
  </c:txPr>
  <c:externalData r:id="rId2"/>
</c:chartSpace>
</file>

<file path=ppt/charts/chart152.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lang="en-ZA" sz="1100"/>
            </a:pPr>
            <a:r>
              <a:rPr lang="en-GB" sz="1100" b="1" dirty="0" smtClean="0">
                <a:latin typeface="+mn-lt"/>
              </a:rPr>
              <a:t>Please Rate The Programme’s Relevance In Terms Of Exposure To The World Of Work And To The Broader Banking And Micro Finance Sector? </a:t>
            </a:r>
            <a:endParaRPr lang="en-ZA" sz="1100" b="1" dirty="0">
              <a:latin typeface="+mn-lt"/>
            </a:endParaRPr>
          </a:p>
        </c:rich>
      </c:tx>
      <c:layout>
        <c:manualLayout>
          <c:xMode val="edge"/>
          <c:yMode val="edge"/>
          <c:x val="0.19304581626006698"/>
          <c:y val="6.4982363070769919E-2"/>
        </c:manualLayout>
      </c:layout>
    </c:title>
    <c:plotArea>
      <c:layout>
        <c:manualLayout>
          <c:layoutTarget val="inner"/>
          <c:xMode val="edge"/>
          <c:yMode val="edge"/>
          <c:x val="0.10961990062106389"/>
          <c:y val="0.23305975262007925"/>
          <c:w val="0.92100318212435839"/>
          <c:h val="0.4992894308039848"/>
        </c:manualLayout>
      </c:layout>
      <c:barChart>
        <c:barDir val="col"/>
        <c:grouping val="clustered"/>
        <c:ser>
          <c:idx val="0"/>
          <c:order val="0"/>
          <c:tx>
            <c:strRef>
              <c:f>Sheet1!$A$2</c:f>
              <c:strCache>
                <c:ptCount val="1"/>
                <c:pt idx="0">
                  <c:v>Poor</c:v>
                </c:pt>
              </c:strCache>
            </c:strRef>
          </c:tx>
          <c:spPr>
            <a:solidFill>
              <a:srgbClr val="00B0F0"/>
            </a:solidFill>
            <a:ln w="12700">
              <a:solidFill>
                <a:schemeClr val="tx1"/>
              </a:solidFill>
            </a:ln>
            <a:effectLst/>
            <a:scene3d>
              <a:camera prst="orthographicFront"/>
              <a:lightRig rig="threePt" dir="t"/>
            </a:scene3d>
            <a:sp3d/>
          </c:spPr>
          <c:dLbls>
            <c:dLbl>
              <c:idx val="11"/>
              <c:dLblPos val="ctr"/>
              <c:showVal val="1"/>
            </c:dLbl>
            <c:dLbl>
              <c:idx val="12"/>
              <c:dLblPos val="ctr"/>
              <c:showVal val="1"/>
            </c:dLbl>
            <c:txPr>
              <a:bodyPr/>
              <a:lstStyle/>
              <a:p>
                <a:pPr>
                  <a:defRPr lang="en-ZA"/>
                </a:pPr>
                <a:endParaRPr lang="en-US"/>
              </a:p>
            </c:txPr>
            <c:showVal val="1"/>
          </c:dLbls>
          <c:cat>
            <c:strRef>
              <c:f>Sheet1!$B$1</c:f>
              <c:strCache>
                <c:ptCount val="1"/>
                <c:pt idx="0">
                  <c:v>Total 2010 (n=101)</c:v>
                </c:pt>
              </c:strCache>
            </c:strRef>
          </c:cat>
          <c:val>
            <c:numRef>
              <c:f>Sheet1!$B$2</c:f>
              <c:numCache>
                <c:formatCode>General</c:formatCode>
                <c:ptCount val="1"/>
              </c:numCache>
            </c:numRef>
          </c:val>
        </c:ser>
        <c:ser>
          <c:idx val="1"/>
          <c:order val="1"/>
          <c:tx>
            <c:strRef>
              <c:f>Sheet1!$A$3</c:f>
              <c:strCache>
                <c:ptCount val="1"/>
                <c:pt idx="0">
                  <c:v>Below Average</c:v>
                </c:pt>
              </c:strCache>
            </c:strRef>
          </c:tx>
          <c:spPr>
            <a:solidFill>
              <a:srgbClr val="92D050"/>
            </a:solidFill>
            <a:ln w="9525">
              <a:solidFill>
                <a:schemeClr val="tx1"/>
              </a:solidFill>
            </a:ln>
            <a:effectLst/>
          </c:spPr>
          <c:dLbls>
            <c:showVal val="1"/>
          </c:dLbls>
          <c:cat>
            <c:strRef>
              <c:f>Sheet1!$B$1</c:f>
              <c:strCache>
                <c:ptCount val="1"/>
                <c:pt idx="0">
                  <c:v>Total 2010 (n=101)</c:v>
                </c:pt>
              </c:strCache>
            </c:strRef>
          </c:cat>
          <c:val>
            <c:numRef>
              <c:f>Sheet1!$B$3</c:f>
              <c:numCache>
                <c:formatCode>0</c:formatCode>
                <c:ptCount val="1"/>
                <c:pt idx="0">
                  <c:v>3</c:v>
                </c:pt>
              </c:numCache>
            </c:numRef>
          </c:val>
        </c:ser>
        <c:ser>
          <c:idx val="2"/>
          <c:order val="2"/>
          <c:tx>
            <c:strRef>
              <c:f>Sheet1!$A$4</c:f>
              <c:strCache>
                <c:ptCount val="1"/>
                <c:pt idx="0">
                  <c:v>Average</c:v>
                </c:pt>
              </c:strCache>
            </c:strRef>
          </c:tx>
          <c:spPr>
            <a:solidFill>
              <a:srgbClr val="FFFF00"/>
            </a:solidFill>
            <a:ln>
              <a:solidFill>
                <a:schemeClr val="tx1"/>
              </a:solidFill>
            </a:ln>
          </c:spPr>
          <c:dLbls>
            <c:showVal val="1"/>
          </c:dLbls>
          <c:cat>
            <c:strRef>
              <c:f>Sheet1!$B$1</c:f>
              <c:strCache>
                <c:ptCount val="1"/>
                <c:pt idx="0">
                  <c:v>Total 2010 (n=101)</c:v>
                </c:pt>
              </c:strCache>
            </c:strRef>
          </c:cat>
          <c:val>
            <c:numRef>
              <c:f>Sheet1!$B$4</c:f>
              <c:numCache>
                <c:formatCode>0</c:formatCode>
                <c:ptCount val="1"/>
                <c:pt idx="0">
                  <c:v>11</c:v>
                </c:pt>
              </c:numCache>
            </c:numRef>
          </c:val>
        </c:ser>
        <c:ser>
          <c:idx val="3"/>
          <c:order val="3"/>
          <c:tx>
            <c:strRef>
              <c:f>Sheet1!$A$5</c:f>
              <c:strCache>
                <c:ptCount val="1"/>
                <c:pt idx="0">
                  <c:v>Very good</c:v>
                </c:pt>
              </c:strCache>
            </c:strRef>
          </c:tx>
          <c:spPr>
            <a:solidFill>
              <a:srgbClr val="FFC000"/>
            </a:solidFill>
            <a:ln>
              <a:solidFill>
                <a:schemeClr val="tx1"/>
              </a:solidFill>
            </a:ln>
          </c:spPr>
          <c:dLbls>
            <c:showVal val="1"/>
          </c:dLbls>
          <c:cat>
            <c:strRef>
              <c:f>Sheet1!$B$1</c:f>
              <c:strCache>
                <c:ptCount val="1"/>
                <c:pt idx="0">
                  <c:v>Total 2010 (n=101)</c:v>
                </c:pt>
              </c:strCache>
            </c:strRef>
          </c:cat>
          <c:val>
            <c:numRef>
              <c:f>Sheet1!$B$5</c:f>
              <c:numCache>
                <c:formatCode>0</c:formatCode>
                <c:ptCount val="1"/>
                <c:pt idx="0">
                  <c:v>42</c:v>
                </c:pt>
              </c:numCache>
            </c:numRef>
          </c:val>
        </c:ser>
        <c:ser>
          <c:idx val="4"/>
          <c:order val="4"/>
          <c:tx>
            <c:strRef>
              <c:f>Sheet1!$A$6</c:f>
              <c:strCache>
                <c:ptCount val="1"/>
                <c:pt idx="0">
                  <c:v>Excellent</c:v>
                </c:pt>
              </c:strCache>
            </c:strRef>
          </c:tx>
          <c:spPr>
            <a:solidFill>
              <a:srgbClr val="FF0000"/>
            </a:solidFill>
            <a:ln>
              <a:solidFill>
                <a:schemeClr val="tx1"/>
              </a:solidFill>
            </a:ln>
          </c:spPr>
          <c:dLbls>
            <c:showVal val="1"/>
          </c:dLbls>
          <c:cat>
            <c:strRef>
              <c:f>Sheet1!$B$1</c:f>
              <c:strCache>
                <c:ptCount val="1"/>
                <c:pt idx="0">
                  <c:v>Total 2010 (n=101)</c:v>
                </c:pt>
              </c:strCache>
            </c:strRef>
          </c:cat>
          <c:val>
            <c:numRef>
              <c:f>Sheet1!$B$6</c:f>
              <c:numCache>
                <c:formatCode>0</c:formatCode>
                <c:ptCount val="1"/>
                <c:pt idx="0">
                  <c:v>42</c:v>
                </c:pt>
              </c:numCache>
            </c:numRef>
          </c:val>
        </c:ser>
        <c:ser>
          <c:idx val="5"/>
          <c:order val="5"/>
          <c:tx>
            <c:strRef>
              <c:f>Sheet1!$A$7</c:f>
              <c:strCache>
                <c:ptCount val="1"/>
                <c:pt idx="0">
                  <c:v>Don’t Know / N/A</c:v>
                </c:pt>
              </c:strCache>
            </c:strRef>
          </c:tx>
          <c:spPr>
            <a:solidFill>
              <a:srgbClr val="C00000"/>
            </a:solidFill>
            <a:ln>
              <a:solidFill>
                <a:schemeClr val="tx1"/>
              </a:solidFill>
            </a:ln>
          </c:spPr>
          <c:dLbls>
            <c:txPr>
              <a:bodyPr/>
              <a:lstStyle/>
              <a:p>
                <a:pPr>
                  <a:defRPr lang="en-ZA">
                    <a:solidFill>
                      <a:schemeClr val="bg1"/>
                    </a:solidFill>
                  </a:defRPr>
                </a:pPr>
                <a:endParaRPr lang="en-US"/>
              </a:p>
            </c:txPr>
            <c:showVal val="1"/>
          </c:dLbls>
          <c:cat>
            <c:strRef>
              <c:f>Sheet1!$B$1</c:f>
              <c:strCache>
                <c:ptCount val="1"/>
                <c:pt idx="0">
                  <c:v>Total 2010 (n=101)</c:v>
                </c:pt>
              </c:strCache>
            </c:strRef>
          </c:cat>
          <c:val>
            <c:numRef>
              <c:f>Sheet1!$B$7</c:f>
              <c:numCache>
                <c:formatCode>0</c:formatCode>
                <c:ptCount val="1"/>
                <c:pt idx="0">
                  <c:v>3</c:v>
                </c:pt>
              </c:numCache>
            </c:numRef>
          </c:val>
        </c:ser>
        <c:gapWidth val="75"/>
        <c:axId val="227217408"/>
        <c:axId val="227218944"/>
      </c:barChart>
      <c:catAx>
        <c:axId val="227217408"/>
        <c:scaling>
          <c:orientation val="minMax"/>
        </c:scaling>
        <c:axPos val="b"/>
        <c:majorTickMark val="none"/>
        <c:tickLblPos val="nextTo"/>
        <c:txPr>
          <a:bodyPr/>
          <a:lstStyle/>
          <a:p>
            <a:pPr>
              <a:defRPr lang="en-ZA" b="0"/>
            </a:pPr>
            <a:endParaRPr lang="en-US"/>
          </a:p>
        </c:txPr>
        <c:crossAx val="227218944"/>
        <c:crosses val="autoZero"/>
        <c:auto val="1"/>
        <c:lblAlgn val="ctr"/>
        <c:lblOffset val="100"/>
      </c:catAx>
      <c:valAx>
        <c:axId val="227218944"/>
        <c:scaling>
          <c:orientation val="minMax"/>
          <c:max val="100"/>
        </c:scaling>
        <c:axPos val="l"/>
        <c:majorGridlines/>
        <c:numFmt formatCode="General" sourceLinked="1"/>
        <c:majorTickMark val="none"/>
        <c:tickLblPos val="nextTo"/>
        <c:spPr>
          <a:ln w="9525">
            <a:noFill/>
          </a:ln>
        </c:spPr>
        <c:txPr>
          <a:bodyPr/>
          <a:lstStyle/>
          <a:p>
            <a:pPr>
              <a:defRPr lang="en-ZA"/>
            </a:pPr>
            <a:endParaRPr lang="en-US"/>
          </a:p>
        </c:txPr>
        <c:crossAx val="227217408"/>
        <c:crosses val="autoZero"/>
        <c:crossBetween val="between"/>
      </c:valAx>
    </c:plotArea>
    <c:legend>
      <c:legendPos val="b"/>
      <c:layout>
        <c:manualLayout>
          <c:xMode val="edge"/>
          <c:yMode val="edge"/>
          <c:x val="3.7605026456755453E-2"/>
          <c:y val="0.81679350442543464"/>
          <c:w val="0.94179459362903228"/>
          <c:h val="9.7961337629152323E-2"/>
        </c:manualLayout>
      </c:layout>
      <c:spPr>
        <a:ln>
          <a:solidFill>
            <a:schemeClr val="tx1"/>
          </a:solidFill>
        </a:ln>
      </c:spPr>
      <c:txPr>
        <a:bodyPr/>
        <a:lstStyle/>
        <a:p>
          <a:pPr>
            <a:defRPr lang="en-ZA" b="0"/>
          </a:pPr>
          <a:endParaRPr lang="en-US"/>
        </a:p>
      </c:txPr>
    </c:legend>
    <c:plotVisOnly val="1"/>
    <c:dispBlanksAs val="gap"/>
  </c:chart>
  <c:spPr>
    <a:ln>
      <a:noFill/>
    </a:ln>
  </c:spPr>
  <c:txPr>
    <a:bodyPr/>
    <a:lstStyle/>
    <a:p>
      <a:pPr>
        <a:defRPr sz="1000" b="1"/>
      </a:pPr>
      <a:endParaRPr lang="en-US"/>
    </a:p>
  </c:txPr>
  <c:externalData r:id="rId2"/>
</c:chartSpace>
</file>

<file path=ppt/charts/chart153.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lang="en-ZA" sz="1100"/>
            </a:pPr>
            <a:r>
              <a:rPr lang="en-GB" sz="1100" b="1" i="0" u="none" strike="noStrike" baseline="0" dirty="0" smtClean="0"/>
              <a:t>Rate Your Satisfaction With The Performance Of The Recruitment Agency That The BANKSETA Partnered With, To Recruit You For This Programme That You Attended</a:t>
            </a:r>
            <a:endParaRPr lang="en-ZA" sz="1100" b="1" dirty="0">
              <a:latin typeface="+mn-lt"/>
            </a:endParaRPr>
          </a:p>
        </c:rich>
      </c:tx>
      <c:layout>
        <c:manualLayout>
          <c:xMode val="edge"/>
          <c:yMode val="edge"/>
          <c:x val="0.18651348409847701"/>
          <c:y val="0.10713595925239076"/>
        </c:manualLayout>
      </c:layout>
    </c:title>
    <c:plotArea>
      <c:layout>
        <c:manualLayout>
          <c:layoutTarget val="inner"/>
          <c:xMode val="edge"/>
          <c:yMode val="edge"/>
          <c:x val="0.10352990614211589"/>
          <c:y val="0.32334420107167944"/>
          <c:w val="0.92100318212435839"/>
          <c:h val="0.44547422081307231"/>
        </c:manualLayout>
      </c:layout>
      <c:barChart>
        <c:barDir val="col"/>
        <c:grouping val="clustered"/>
        <c:ser>
          <c:idx val="0"/>
          <c:order val="0"/>
          <c:tx>
            <c:strRef>
              <c:f>Sheet1!$A$2</c:f>
              <c:strCache>
                <c:ptCount val="1"/>
                <c:pt idx="0">
                  <c:v>Poor</c:v>
                </c:pt>
              </c:strCache>
            </c:strRef>
          </c:tx>
          <c:spPr>
            <a:solidFill>
              <a:srgbClr val="00B0F0"/>
            </a:solidFill>
            <a:ln w="12700">
              <a:solidFill>
                <a:schemeClr val="tx1"/>
              </a:solidFill>
            </a:ln>
            <a:effectLst/>
            <a:scene3d>
              <a:camera prst="orthographicFront"/>
              <a:lightRig rig="threePt" dir="t"/>
            </a:scene3d>
            <a:sp3d/>
          </c:spPr>
          <c:dLbls>
            <c:dLbl>
              <c:idx val="11"/>
              <c:dLblPos val="ctr"/>
              <c:showVal val="1"/>
            </c:dLbl>
            <c:dLbl>
              <c:idx val="12"/>
              <c:dLblPos val="ctr"/>
              <c:showVal val="1"/>
            </c:dLbl>
            <c:txPr>
              <a:bodyPr/>
              <a:lstStyle/>
              <a:p>
                <a:pPr>
                  <a:defRPr lang="en-ZA"/>
                </a:pPr>
                <a:endParaRPr lang="en-US"/>
              </a:p>
            </c:txPr>
            <c:showVal val="1"/>
          </c:dLbls>
          <c:cat>
            <c:strRef>
              <c:f>Sheet1!$B$1</c:f>
              <c:strCache>
                <c:ptCount val="1"/>
                <c:pt idx="0">
                  <c:v>Total 2010 (n=101)</c:v>
                </c:pt>
              </c:strCache>
            </c:strRef>
          </c:cat>
          <c:val>
            <c:numRef>
              <c:f>Sheet1!$B$2</c:f>
              <c:numCache>
                <c:formatCode>General</c:formatCode>
                <c:ptCount val="1"/>
              </c:numCache>
            </c:numRef>
          </c:val>
        </c:ser>
        <c:ser>
          <c:idx val="1"/>
          <c:order val="1"/>
          <c:tx>
            <c:strRef>
              <c:f>Sheet1!$A$3</c:f>
              <c:strCache>
                <c:ptCount val="1"/>
                <c:pt idx="0">
                  <c:v>Below Average</c:v>
                </c:pt>
              </c:strCache>
            </c:strRef>
          </c:tx>
          <c:spPr>
            <a:solidFill>
              <a:srgbClr val="92D050"/>
            </a:solidFill>
            <a:ln w="9525">
              <a:solidFill>
                <a:schemeClr val="tx1"/>
              </a:solidFill>
            </a:ln>
            <a:effectLst/>
          </c:spPr>
          <c:cat>
            <c:strRef>
              <c:f>Sheet1!$B$1</c:f>
              <c:strCache>
                <c:ptCount val="1"/>
                <c:pt idx="0">
                  <c:v>Total 2010 (n=101)</c:v>
                </c:pt>
              </c:strCache>
            </c:strRef>
          </c:cat>
          <c:val>
            <c:numRef>
              <c:f>Sheet1!$B$3</c:f>
              <c:numCache>
                <c:formatCode>0</c:formatCode>
                <c:ptCount val="1"/>
                <c:pt idx="0">
                  <c:v>1</c:v>
                </c:pt>
              </c:numCache>
            </c:numRef>
          </c:val>
        </c:ser>
        <c:ser>
          <c:idx val="2"/>
          <c:order val="2"/>
          <c:tx>
            <c:strRef>
              <c:f>Sheet1!$A$4</c:f>
              <c:strCache>
                <c:ptCount val="1"/>
                <c:pt idx="0">
                  <c:v>Average</c:v>
                </c:pt>
              </c:strCache>
            </c:strRef>
          </c:tx>
          <c:spPr>
            <a:solidFill>
              <a:srgbClr val="FFFF00"/>
            </a:solidFill>
            <a:ln>
              <a:solidFill>
                <a:schemeClr val="tx1"/>
              </a:solidFill>
            </a:ln>
          </c:spPr>
          <c:cat>
            <c:strRef>
              <c:f>Sheet1!$B$1</c:f>
              <c:strCache>
                <c:ptCount val="1"/>
                <c:pt idx="0">
                  <c:v>Total 2010 (n=101)</c:v>
                </c:pt>
              </c:strCache>
            </c:strRef>
          </c:cat>
          <c:val>
            <c:numRef>
              <c:f>Sheet1!$B$4</c:f>
              <c:numCache>
                <c:formatCode>0</c:formatCode>
                <c:ptCount val="1"/>
                <c:pt idx="0">
                  <c:v>11</c:v>
                </c:pt>
              </c:numCache>
            </c:numRef>
          </c:val>
        </c:ser>
        <c:ser>
          <c:idx val="3"/>
          <c:order val="3"/>
          <c:tx>
            <c:strRef>
              <c:f>Sheet1!$A$5</c:f>
              <c:strCache>
                <c:ptCount val="1"/>
                <c:pt idx="0">
                  <c:v>Very good</c:v>
                </c:pt>
              </c:strCache>
            </c:strRef>
          </c:tx>
          <c:spPr>
            <a:solidFill>
              <a:srgbClr val="FFC000"/>
            </a:solidFill>
            <a:ln>
              <a:solidFill>
                <a:schemeClr val="tx1"/>
              </a:solidFill>
            </a:ln>
          </c:spPr>
          <c:cat>
            <c:strRef>
              <c:f>Sheet1!$B$1</c:f>
              <c:strCache>
                <c:ptCount val="1"/>
                <c:pt idx="0">
                  <c:v>Total 2010 (n=101)</c:v>
                </c:pt>
              </c:strCache>
            </c:strRef>
          </c:cat>
          <c:val>
            <c:numRef>
              <c:f>Sheet1!$B$5</c:f>
              <c:numCache>
                <c:formatCode>0</c:formatCode>
                <c:ptCount val="1"/>
                <c:pt idx="0">
                  <c:v>32</c:v>
                </c:pt>
              </c:numCache>
            </c:numRef>
          </c:val>
        </c:ser>
        <c:ser>
          <c:idx val="4"/>
          <c:order val="4"/>
          <c:tx>
            <c:strRef>
              <c:f>Sheet1!$A$6</c:f>
              <c:strCache>
                <c:ptCount val="1"/>
                <c:pt idx="0">
                  <c:v>Excellent</c:v>
                </c:pt>
              </c:strCache>
            </c:strRef>
          </c:tx>
          <c:spPr>
            <a:solidFill>
              <a:srgbClr val="FF0000"/>
            </a:solidFill>
            <a:ln>
              <a:solidFill>
                <a:schemeClr val="tx1"/>
              </a:solidFill>
            </a:ln>
          </c:spPr>
          <c:cat>
            <c:strRef>
              <c:f>Sheet1!$B$1</c:f>
              <c:strCache>
                <c:ptCount val="1"/>
                <c:pt idx="0">
                  <c:v>Total 2010 (n=101)</c:v>
                </c:pt>
              </c:strCache>
            </c:strRef>
          </c:cat>
          <c:val>
            <c:numRef>
              <c:f>Sheet1!$B$6</c:f>
              <c:numCache>
                <c:formatCode>0</c:formatCode>
                <c:ptCount val="1"/>
                <c:pt idx="0">
                  <c:v>26</c:v>
                </c:pt>
              </c:numCache>
            </c:numRef>
          </c:val>
        </c:ser>
        <c:ser>
          <c:idx val="5"/>
          <c:order val="5"/>
          <c:tx>
            <c:strRef>
              <c:f>Sheet1!$A$7</c:f>
              <c:strCache>
                <c:ptCount val="1"/>
                <c:pt idx="0">
                  <c:v>Don’t Know / N/A</c:v>
                </c:pt>
              </c:strCache>
            </c:strRef>
          </c:tx>
          <c:spPr>
            <a:solidFill>
              <a:srgbClr val="C00000"/>
            </a:solidFill>
            <a:ln>
              <a:solidFill>
                <a:schemeClr val="tx1"/>
              </a:solidFill>
            </a:ln>
          </c:spPr>
          <c:dLbls>
            <c:txPr>
              <a:bodyPr/>
              <a:lstStyle/>
              <a:p>
                <a:pPr>
                  <a:defRPr lang="en-ZA">
                    <a:solidFill>
                      <a:schemeClr val="tx1"/>
                    </a:solidFill>
                  </a:defRPr>
                </a:pPr>
                <a:endParaRPr lang="en-US"/>
              </a:p>
            </c:txPr>
            <c:showVal val="1"/>
          </c:dLbls>
          <c:cat>
            <c:strRef>
              <c:f>Sheet1!$B$1</c:f>
              <c:strCache>
                <c:ptCount val="1"/>
                <c:pt idx="0">
                  <c:v>Total 2010 (n=101)</c:v>
                </c:pt>
              </c:strCache>
            </c:strRef>
          </c:cat>
          <c:val>
            <c:numRef>
              <c:f>Sheet1!$B$7</c:f>
              <c:numCache>
                <c:formatCode>0</c:formatCode>
                <c:ptCount val="1"/>
                <c:pt idx="0">
                  <c:v>31</c:v>
                </c:pt>
              </c:numCache>
            </c:numRef>
          </c:val>
        </c:ser>
        <c:dLbls>
          <c:showVal val="1"/>
        </c:dLbls>
        <c:gapWidth val="75"/>
        <c:axId val="227048064"/>
        <c:axId val="227066240"/>
      </c:barChart>
      <c:catAx>
        <c:axId val="227048064"/>
        <c:scaling>
          <c:orientation val="minMax"/>
        </c:scaling>
        <c:axPos val="b"/>
        <c:majorTickMark val="none"/>
        <c:tickLblPos val="nextTo"/>
        <c:txPr>
          <a:bodyPr/>
          <a:lstStyle/>
          <a:p>
            <a:pPr>
              <a:defRPr lang="en-ZA" b="0"/>
            </a:pPr>
            <a:endParaRPr lang="en-US"/>
          </a:p>
        </c:txPr>
        <c:crossAx val="227066240"/>
        <c:crosses val="autoZero"/>
        <c:auto val="1"/>
        <c:lblAlgn val="ctr"/>
        <c:lblOffset val="100"/>
      </c:catAx>
      <c:valAx>
        <c:axId val="227066240"/>
        <c:scaling>
          <c:orientation val="minMax"/>
          <c:max val="100"/>
        </c:scaling>
        <c:axPos val="l"/>
        <c:majorGridlines/>
        <c:numFmt formatCode="General" sourceLinked="1"/>
        <c:majorTickMark val="none"/>
        <c:tickLblPos val="nextTo"/>
        <c:spPr>
          <a:ln w="9525">
            <a:noFill/>
          </a:ln>
        </c:spPr>
        <c:txPr>
          <a:bodyPr/>
          <a:lstStyle/>
          <a:p>
            <a:pPr>
              <a:defRPr lang="en-ZA"/>
            </a:pPr>
            <a:endParaRPr lang="en-US"/>
          </a:p>
        </c:txPr>
        <c:crossAx val="227048064"/>
        <c:crosses val="autoZero"/>
        <c:crossBetween val="between"/>
      </c:valAx>
    </c:plotArea>
    <c:legend>
      <c:legendPos val="b"/>
      <c:layout>
        <c:manualLayout>
          <c:xMode val="edge"/>
          <c:yMode val="edge"/>
          <c:x val="1.5510879449608531E-2"/>
          <c:y val="0.87676848166295696"/>
          <c:w val="0.94529594448353593"/>
          <c:h val="8.8527770418671714E-2"/>
        </c:manualLayout>
      </c:layout>
      <c:spPr>
        <a:ln>
          <a:solidFill>
            <a:schemeClr val="tx1"/>
          </a:solidFill>
        </a:ln>
      </c:spPr>
      <c:txPr>
        <a:bodyPr/>
        <a:lstStyle/>
        <a:p>
          <a:pPr>
            <a:defRPr lang="en-ZA" b="0"/>
          </a:pPr>
          <a:endParaRPr lang="en-US"/>
        </a:p>
      </c:txPr>
    </c:legend>
    <c:plotVisOnly val="1"/>
  </c:chart>
  <c:spPr>
    <a:ln>
      <a:noFill/>
    </a:ln>
  </c:spPr>
  <c:txPr>
    <a:bodyPr/>
    <a:lstStyle/>
    <a:p>
      <a:pPr>
        <a:defRPr sz="1000" b="1"/>
      </a:pPr>
      <a:endParaRPr lang="en-US"/>
    </a:p>
  </c:txPr>
  <c:externalData r:id="rId2"/>
</c:chartSpace>
</file>

<file path=ppt/charts/chart154.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lang="en-ZA" sz="1100"/>
            </a:pPr>
            <a:r>
              <a:rPr lang="en-GB" sz="1100" b="1" i="0" u="none" strike="noStrike" baseline="0" dirty="0" smtClean="0"/>
              <a:t>Please Rate Your Satisfaction With The Performance Of The Learning Administration Agency That The BANKSETA Uses To Keep The Learners Up-to-date With Human Resources Matters, Important Notices And Pertinent Communication Of The Programme That You Attended</a:t>
            </a:r>
            <a:endParaRPr lang="en-ZA" sz="1100" b="1" dirty="0">
              <a:latin typeface="+mn-lt"/>
            </a:endParaRPr>
          </a:p>
        </c:rich>
      </c:tx>
      <c:layout>
        <c:manualLayout>
          <c:xMode val="edge"/>
          <c:yMode val="edge"/>
          <c:x val="0.18044795617947279"/>
          <c:y val="1.569270081102102E-3"/>
        </c:manualLayout>
      </c:layout>
    </c:title>
    <c:plotArea>
      <c:layout>
        <c:manualLayout>
          <c:layoutTarget val="inner"/>
          <c:xMode val="edge"/>
          <c:yMode val="edge"/>
          <c:x val="9.9832409494183247E-2"/>
          <c:y val="0.29139996989581923"/>
          <c:w val="0.92100318212435839"/>
          <c:h val="0.46756011784131268"/>
        </c:manualLayout>
      </c:layout>
      <c:barChart>
        <c:barDir val="col"/>
        <c:grouping val="clustered"/>
        <c:ser>
          <c:idx val="0"/>
          <c:order val="0"/>
          <c:tx>
            <c:strRef>
              <c:f>Sheet1!$A$2</c:f>
              <c:strCache>
                <c:ptCount val="1"/>
                <c:pt idx="0">
                  <c:v>Poor</c:v>
                </c:pt>
              </c:strCache>
            </c:strRef>
          </c:tx>
          <c:spPr>
            <a:solidFill>
              <a:srgbClr val="00B0F0"/>
            </a:solidFill>
            <a:ln w="12700">
              <a:solidFill>
                <a:schemeClr val="tx1"/>
              </a:solidFill>
            </a:ln>
            <a:effectLst/>
            <a:scene3d>
              <a:camera prst="orthographicFront"/>
              <a:lightRig rig="threePt" dir="t"/>
            </a:scene3d>
            <a:sp3d/>
          </c:spPr>
          <c:dLbls>
            <c:dLbl>
              <c:idx val="11"/>
              <c:dLblPos val="ctr"/>
              <c:showVal val="1"/>
            </c:dLbl>
            <c:dLbl>
              <c:idx val="12"/>
              <c:dLblPos val="ctr"/>
              <c:showVal val="1"/>
            </c:dLbl>
            <c:txPr>
              <a:bodyPr/>
              <a:lstStyle/>
              <a:p>
                <a:pPr>
                  <a:defRPr lang="en-ZA"/>
                </a:pPr>
                <a:endParaRPr lang="en-US"/>
              </a:p>
            </c:txPr>
            <c:showVal val="1"/>
          </c:dLbls>
          <c:cat>
            <c:strRef>
              <c:f>Sheet1!$B$1</c:f>
              <c:strCache>
                <c:ptCount val="1"/>
                <c:pt idx="0">
                  <c:v>Total 2010 (n=101)</c:v>
                </c:pt>
              </c:strCache>
            </c:strRef>
          </c:cat>
          <c:val>
            <c:numRef>
              <c:f>Sheet1!$B$2</c:f>
              <c:numCache>
                <c:formatCode>0</c:formatCode>
                <c:ptCount val="1"/>
                <c:pt idx="0">
                  <c:v>1</c:v>
                </c:pt>
              </c:numCache>
            </c:numRef>
          </c:val>
        </c:ser>
        <c:ser>
          <c:idx val="1"/>
          <c:order val="1"/>
          <c:tx>
            <c:strRef>
              <c:f>Sheet1!$A$3</c:f>
              <c:strCache>
                <c:ptCount val="1"/>
                <c:pt idx="0">
                  <c:v>Below Average</c:v>
                </c:pt>
              </c:strCache>
            </c:strRef>
          </c:tx>
          <c:spPr>
            <a:solidFill>
              <a:srgbClr val="92D050"/>
            </a:solidFill>
            <a:ln w="9525">
              <a:solidFill>
                <a:schemeClr val="tx1"/>
              </a:solidFill>
            </a:ln>
            <a:effectLst/>
          </c:spPr>
          <c:dLbls>
            <c:showVal val="1"/>
          </c:dLbls>
          <c:cat>
            <c:strRef>
              <c:f>Sheet1!$B$1</c:f>
              <c:strCache>
                <c:ptCount val="1"/>
                <c:pt idx="0">
                  <c:v>Total 2010 (n=101)</c:v>
                </c:pt>
              </c:strCache>
            </c:strRef>
          </c:cat>
          <c:val>
            <c:numRef>
              <c:f>Sheet1!$B$3</c:f>
              <c:numCache>
                <c:formatCode>0</c:formatCode>
                <c:ptCount val="1"/>
                <c:pt idx="0">
                  <c:v>12</c:v>
                </c:pt>
              </c:numCache>
            </c:numRef>
          </c:val>
        </c:ser>
        <c:ser>
          <c:idx val="2"/>
          <c:order val="2"/>
          <c:tx>
            <c:strRef>
              <c:f>Sheet1!$A$4</c:f>
              <c:strCache>
                <c:ptCount val="1"/>
                <c:pt idx="0">
                  <c:v>Average</c:v>
                </c:pt>
              </c:strCache>
            </c:strRef>
          </c:tx>
          <c:spPr>
            <a:solidFill>
              <a:srgbClr val="FFFF00"/>
            </a:solidFill>
            <a:ln>
              <a:solidFill>
                <a:schemeClr val="tx1"/>
              </a:solidFill>
            </a:ln>
          </c:spPr>
          <c:dLbls>
            <c:showVal val="1"/>
          </c:dLbls>
          <c:cat>
            <c:strRef>
              <c:f>Sheet1!$B$1</c:f>
              <c:strCache>
                <c:ptCount val="1"/>
                <c:pt idx="0">
                  <c:v>Total 2010 (n=101)</c:v>
                </c:pt>
              </c:strCache>
            </c:strRef>
          </c:cat>
          <c:val>
            <c:numRef>
              <c:f>Sheet1!$B$4</c:f>
              <c:numCache>
                <c:formatCode>0</c:formatCode>
                <c:ptCount val="1"/>
                <c:pt idx="0">
                  <c:v>18</c:v>
                </c:pt>
              </c:numCache>
            </c:numRef>
          </c:val>
        </c:ser>
        <c:ser>
          <c:idx val="3"/>
          <c:order val="3"/>
          <c:tx>
            <c:strRef>
              <c:f>Sheet1!$A$5</c:f>
              <c:strCache>
                <c:ptCount val="1"/>
                <c:pt idx="0">
                  <c:v>Very good</c:v>
                </c:pt>
              </c:strCache>
            </c:strRef>
          </c:tx>
          <c:spPr>
            <a:solidFill>
              <a:srgbClr val="FFC000"/>
            </a:solidFill>
            <a:ln>
              <a:solidFill>
                <a:schemeClr val="tx1"/>
              </a:solidFill>
            </a:ln>
          </c:spPr>
          <c:dLbls>
            <c:showVal val="1"/>
          </c:dLbls>
          <c:cat>
            <c:strRef>
              <c:f>Sheet1!$B$1</c:f>
              <c:strCache>
                <c:ptCount val="1"/>
                <c:pt idx="0">
                  <c:v>Total 2010 (n=101)</c:v>
                </c:pt>
              </c:strCache>
            </c:strRef>
          </c:cat>
          <c:val>
            <c:numRef>
              <c:f>Sheet1!$B$5</c:f>
              <c:numCache>
                <c:formatCode>0</c:formatCode>
                <c:ptCount val="1"/>
                <c:pt idx="0">
                  <c:v>38</c:v>
                </c:pt>
              </c:numCache>
            </c:numRef>
          </c:val>
        </c:ser>
        <c:ser>
          <c:idx val="4"/>
          <c:order val="4"/>
          <c:tx>
            <c:strRef>
              <c:f>Sheet1!$A$6</c:f>
              <c:strCache>
                <c:ptCount val="1"/>
                <c:pt idx="0">
                  <c:v>Excellent</c:v>
                </c:pt>
              </c:strCache>
            </c:strRef>
          </c:tx>
          <c:spPr>
            <a:solidFill>
              <a:srgbClr val="FF0000"/>
            </a:solidFill>
            <a:ln>
              <a:solidFill>
                <a:schemeClr val="tx1"/>
              </a:solidFill>
            </a:ln>
          </c:spPr>
          <c:dLbls>
            <c:showVal val="1"/>
          </c:dLbls>
          <c:cat>
            <c:strRef>
              <c:f>Sheet1!$B$1</c:f>
              <c:strCache>
                <c:ptCount val="1"/>
                <c:pt idx="0">
                  <c:v>Total 2010 (n=101)</c:v>
                </c:pt>
              </c:strCache>
            </c:strRef>
          </c:cat>
          <c:val>
            <c:numRef>
              <c:f>Sheet1!$B$6</c:f>
              <c:numCache>
                <c:formatCode>0</c:formatCode>
                <c:ptCount val="1"/>
                <c:pt idx="0">
                  <c:v>24</c:v>
                </c:pt>
              </c:numCache>
            </c:numRef>
          </c:val>
        </c:ser>
        <c:ser>
          <c:idx val="5"/>
          <c:order val="5"/>
          <c:tx>
            <c:strRef>
              <c:f>Sheet1!$A$7</c:f>
              <c:strCache>
                <c:ptCount val="1"/>
                <c:pt idx="0">
                  <c:v>Don’t Know / N/A</c:v>
                </c:pt>
              </c:strCache>
            </c:strRef>
          </c:tx>
          <c:spPr>
            <a:solidFill>
              <a:srgbClr val="C00000"/>
            </a:solidFill>
            <a:ln>
              <a:solidFill>
                <a:schemeClr val="tx1"/>
              </a:solidFill>
            </a:ln>
          </c:spPr>
          <c:dLbls>
            <c:txPr>
              <a:bodyPr/>
              <a:lstStyle/>
              <a:p>
                <a:pPr>
                  <a:defRPr lang="en-ZA">
                    <a:solidFill>
                      <a:schemeClr val="bg1"/>
                    </a:solidFill>
                  </a:defRPr>
                </a:pPr>
                <a:endParaRPr lang="en-US"/>
              </a:p>
            </c:txPr>
            <c:showVal val="1"/>
          </c:dLbls>
          <c:cat>
            <c:strRef>
              <c:f>Sheet1!$B$1</c:f>
              <c:strCache>
                <c:ptCount val="1"/>
                <c:pt idx="0">
                  <c:v>Total 2010 (n=101)</c:v>
                </c:pt>
              </c:strCache>
            </c:strRef>
          </c:cat>
          <c:val>
            <c:numRef>
              <c:f>Sheet1!$B$7</c:f>
              <c:numCache>
                <c:formatCode>0</c:formatCode>
                <c:ptCount val="1"/>
                <c:pt idx="0">
                  <c:v>8</c:v>
                </c:pt>
              </c:numCache>
            </c:numRef>
          </c:val>
        </c:ser>
        <c:gapWidth val="75"/>
        <c:axId val="227442688"/>
        <c:axId val="227444224"/>
      </c:barChart>
      <c:catAx>
        <c:axId val="227442688"/>
        <c:scaling>
          <c:orientation val="minMax"/>
        </c:scaling>
        <c:axPos val="b"/>
        <c:majorTickMark val="none"/>
        <c:tickLblPos val="nextTo"/>
        <c:txPr>
          <a:bodyPr/>
          <a:lstStyle/>
          <a:p>
            <a:pPr>
              <a:defRPr lang="en-ZA" b="0"/>
            </a:pPr>
            <a:endParaRPr lang="en-US"/>
          </a:p>
        </c:txPr>
        <c:crossAx val="227444224"/>
        <c:crosses val="autoZero"/>
        <c:auto val="1"/>
        <c:lblAlgn val="ctr"/>
        <c:lblOffset val="100"/>
      </c:catAx>
      <c:valAx>
        <c:axId val="227444224"/>
        <c:scaling>
          <c:orientation val="minMax"/>
          <c:max val="100"/>
        </c:scaling>
        <c:axPos val="l"/>
        <c:majorGridlines/>
        <c:numFmt formatCode="0" sourceLinked="1"/>
        <c:majorTickMark val="none"/>
        <c:tickLblPos val="nextTo"/>
        <c:spPr>
          <a:ln w="9525">
            <a:noFill/>
          </a:ln>
        </c:spPr>
        <c:txPr>
          <a:bodyPr/>
          <a:lstStyle/>
          <a:p>
            <a:pPr>
              <a:defRPr lang="en-ZA"/>
            </a:pPr>
            <a:endParaRPr lang="en-US"/>
          </a:p>
        </c:txPr>
        <c:crossAx val="227442688"/>
        <c:crosses val="autoZero"/>
        <c:crossBetween val="between"/>
      </c:valAx>
    </c:plotArea>
    <c:legend>
      <c:legendPos val="b"/>
      <c:layout>
        <c:manualLayout>
          <c:xMode val="edge"/>
          <c:yMode val="edge"/>
          <c:x val="6.8234977859602933E-2"/>
          <c:y val="0.8451814740890875"/>
          <c:w val="0.89082215071341253"/>
          <c:h val="9.2811372213123272E-2"/>
        </c:manualLayout>
      </c:layout>
      <c:spPr>
        <a:ln>
          <a:solidFill>
            <a:schemeClr val="tx1"/>
          </a:solidFill>
        </a:ln>
      </c:spPr>
      <c:txPr>
        <a:bodyPr/>
        <a:lstStyle/>
        <a:p>
          <a:pPr>
            <a:defRPr lang="en-ZA" b="0"/>
          </a:pPr>
          <a:endParaRPr lang="en-US"/>
        </a:p>
      </c:txPr>
    </c:legend>
    <c:plotVisOnly val="1"/>
    <c:dispBlanksAs val="gap"/>
  </c:chart>
  <c:spPr>
    <a:ln>
      <a:noFill/>
    </a:ln>
  </c:spPr>
  <c:txPr>
    <a:bodyPr/>
    <a:lstStyle/>
    <a:p>
      <a:pPr>
        <a:defRPr sz="1000" b="1"/>
      </a:pPr>
      <a:endParaRPr lang="en-US"/>
    </a:p>
  </c:txPr>
  <c:externalData r:id="rId2"/>
</c:chartSpace>
</file>

<file path=ppt/charts/chart155.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lang="en-ZA" sz="1100"/>
            </a:pPr>
            <a:r>
              <a:rPr lang="en-GB" sz="1100" b="1" i="0" u="none" strike="noStrike" baseline="0" dirty="0" smtClean="0"/>
              <a:t>Please Rate Your Satisfaction With The Performance Of The Training Provider That The BANKSETA Partnered With, To Deliver Your Programme</a:t>
            </a:r>
            <a:endParaRPr lang="en-ZA" sz="1100" b="1" dirty="0">
              <a:latin typeface="+mn-lt"/>
            </a:endParaRPr>
          </a:p>
        </c:rich>
      </c:tx>
      <c:layout>
        <c:manualLayout>
          <c:xMode val="edge"/>
          <c:yMode val="edge"/>
          <c:x val="0.15401433383712179"/>
          <c:y val="6.8906330095876434E-2"/>
        </c:manualLayout>
      </c:layout>
    </c:title>
    <c:plotArea>
      <c:layout>
        <c:manualLayout>
          <c:layoutTarget val="inner"/>
          <c:xMode val="edge"/>
          <c:yMode val="edge"/>
          <c:x val="0.11647114440988079"/>
          <c:y val="0.25017439382000195"/>
          <c:w val="0.92100318212435839"/>
          <c:h val="0.48184966329997836"/>
        </c:manualLayout>
      </c:layout>
      <c:barChart>
        <c:barDir val="col"/>
        <c:grouping val="clustered"/>
        <c:ser>
          <c:idx val="0"/>
          <c:order val="0"/>
          <c:tx>
            <c:strRef>
              <c:f>Sheet1!$A$2</c:f>
              <c:strCache>
                <c:ptCount val="1"/>
                <c:pt idx="0">
                  <c:v>Poor</c:v>
                </c:pt>
              </c:strCache>
            </c:strRef>
          </c:tx>
          <c:spPr>
            <a:solidFill>
              <a:srgbClr val="00B0F0"/>
            </a:solidFill>
            <a:ln w="12700">
              <a:solidFill>
                <a:schemeClr val="tx1"/>
              </a:solidFill>
            </a:ln>
            <a:effectLst/>
            <a:scene3d>
              <a:camera prst="orthographicFront"/>
              <a:lightRig rig="threePt" dir="t"/>
            </a:scene3d>
            <a:sp3d/>
          </c:spPr>
          <c:dLbls>
            <c:dLbl>
              <c:idx val="11"/>
              <c:dLblPos val="ctr"/>
              <c:showVal val="1"/>
            </c:dLbl>
            <c:dLbl>
              <c:idx val="12"/>
              <c:dLblPos val="ctr"/>
              <c:showVal val="1"/>
            </c:dLbl>
            <c:txPr>
              <a:bodyPr/>
              <a:lstStyle/>
              <a:p>
                <a:pPr>
                  <a:defRPr lang="en-ZA"/>
                </a:pPr>
                <a:endParaRPr lang="en-US"/>
              </a:p>
            </c:txPr>
            <c:showVal val="1"/>
          </c:dLbls>
          <c:cat>
            <c:strRef>
              <c:f>Sheet1!$B$1</c:f>
              <c:strCache>
                <c:ptCount val="1"/>
                <c:pt idx="0">
                  <c:v>Total 2010 (n=101)</c:v>
                </c:pt>
              </c:strCache>
            </c:strRef>
          </c:cat>
          <c:val>
            <c:numRef>
              <c:f>Sheet1!$B$2</c:f>
              <c:numCache>
                <c:formatCode>General</c:formatCode>
                <c:ptCount val="1"/>
              </c:numCache>
            </c:numRef>
          </c:val>
        </c:ser>
        <c:ser>
          <c:idx val="1"/>
          <c:order val="1"/>
          <c:tx>
            <c:strRef>
              <c:f>Sheet1!$A$3</c:f>
              <c:strCache>
                <c:ptCount val="1"/>
                <c:pt idx="0">
                  <c:v>Below Average</c:v>
                </c:pt>
              </c:strCache>
            </c:strRef>
          </c:tx>
          <c:spPr>
            <a:solidFill>
              <a:srgbClr val="92D050"/>
            </a:solidFill>
            <a:ln w="9525">
              <a:solidFill>
                <a:schemeClr val="tx1"/>
              </a:solidFill>
            </a:ln>
            <a:effectLst/>
          </c:spPr>
          <c:cat>
            <c:strRef>
              <c:f>Sheet1!$B$1</c:f>
              <c:strCache>
                <c:ptCount val="1"/>
                <c:pt idx="0">
                  <c:v>Total 2010 (n=101)</c:v>
                </c:pt>
              </c:strCache>
            </c:strRef>
          </c:cat>
          <c:val>
            <c:numRef>
              <c:f>Sheet1!$B$3</c:f>
              <c:numCache>
                <c:formatCode>0</c:formatCode>
                <c:ptCount val="1"/>
                <c:pt idx="0">
                  <c:v>3</c:v>
                </c:pt>
              </c:numCache>
            </c:numRef>
          </c:val>
        </c:ser>
        <c:ser>
          <c:idx val="2"/>
          <c:order val="2"/>
          <c:tx>
            <c:strRef>
              <c:f>Sheet1!$A$4</c:f>
              <c:strCache>
                <c:ptCount val="1"/>
                <c:pt idx="0">
                  <c:v>Average</c:v>
                </c:pt>
              </c:strCache>
            </c:strRef>
          </c:tx>
          <c:spPr>
            <a:solidFill>
              <a:srgbClr val="FFFF00"/>
            </a:solidFill>
            <a:ln>
              <a:solidFill>
                <a:schemeClr val="tx1"/>
              </a:solidFill>
            </a:ln>
          </c:spPr>
          <c:cat>
            <c:strRef>
              <c:f>Sheet1!$B$1</c:f>
              <c:strCache>
                <c:ptCount val="1"/>
                <c:pt idx="0">
                  <c:v>Total 2010 (n=101)</c:v>
                </c:pt>
              </c:strCache>
            </c:strRef>
          </c:cat>
          <c:val>
            <c:numRef>
              <c:f>Sheet1!$B$4</c:f>
              <c:numCache>
                <c:formatCode>0</c:formatCode>
                <c:ptCount val="1"/>
                <c:pt idx="0">
                  <c:v>11</c:v>
                </c:pt>
              </c:numCache>
            </c:numRef>
          </c:val>
        </c:ser>
        <c:ser>
          <c:idx val="3"/>
          <c:order val="3"/>
          <c:tx>
            <c:strRef>
              <c:f>Sheet1!$A$5</c:f>
              <c:strCache>
                <c:ptCount val="1"/>
                <c:pt idx="0">
                  <c:v>Very good</c:v>
                </c:pt>
              </c:strCache>
            </c:strRef>
          </c:tx>
          <c:spPr>
            <a:solidFill>
              <a:srgbClr val="FFC000"/>
            </a:solidFill>
            <a:ln>
              <a:solidFill>
                <a:schemeClr val="tx1"/>
              </a:solidFill>
            </a:ln>
          </c:spPr>
          <c:cat>
            <c:strRef>
              <c:f>Sheet1!$B$1</c:f>
              <c:strCache>
                <c:ptCount val="1"/>
                <c:pt idx="0">
                  <c:v>Total 2010 (n=101)</c:v>
                </c:pt>
              </c:strCache>
            </c:strRef>
          </c:cat>
          <c:val>
            <c:numRef>
              <c:f>Sheet1!$B$5</c:f>
              <c:numCache>
                <c:formatCode>0</c:formatCode>
                <c:ptCount val="1"/>
                <c:pt idx="0">
                  <c:v>39</c:v>
                </c:pt>
              </c:numCache>
            </c:numRef>
          </c:val>
        </c:ser>
        <c:ser>
          <c:idx val="4"/>
          <c:order val="4"/>
          <c:tx>
            <c:strRef>
              <c:f>Sheet1!$A$6</c:f>
              <c:strCache>
                <c:ptCount val="1"/>
                <c:pt idx="0">
                  <c:v>Excellent</c:v>
                </c:pt>
              </c:strCache>
            </c:strRef>
          </c:tx>
          <c:spPr>
            <a:solidFill>
              <a:srgbClr val="FF0000"/>
            </a:solidFill>
            <a:ln>
              <a:solidFill>
                <a:schemeClr val="tx1"/>
              </a:solidFill>
            </a:ln>
          </c:spPr>
          <c:cat>
            <c:strRef>
              <c:f>Sheet1!$B$1</c:f>
              <c:strCache>
                <c:ptCount val="1"/>
                <c:pt idx="0">
                  <c:v>Total 2010 (n=101)</c:v>
                </c:pt>
              </c:strCache>
            </c:strRef>
          </c:cat>
          <c:val>
            <c:numRef>
              <c:f>Sheet1!$B$6</c:f>
              <c:numCache>
                <c:formatCode>0</c:formatCode>
                <c:ptCount val="1"/>
                <c:pt idx="0">
                  <c:v>48</c:v>
                </c:pt>
              </c:numCache>
            </c:numRef>
          </c:val>
        </c:ser>
        <c:ser>
          <c:idx val="5"/>
          <c:order val="5"/>
          <c:tx>
            <c:strRef>
              <c:f>Sheet1!$A$7</c:f>
              <c:strCache>
                <c:ptCount val="1"/>
                <c:pt idx="0">
                  <c:v>Don’t Know / N/A</c:v>
                </c:pt>
              </c:strCache>
            </c:strRef>
          </c:tx>
          <c:spPr>
            <a:solidFill>
              <a:srgbClr val="C00000"/>
            </a:solidFill>
            <a:ln>
              <a:solidFill>
                <a:schemeClr val="tx1"/>
              </a:solidFill>
            </a:ln>
          </c:spPr>
          <c:dLbls>
            <c:txPr>
              <a:bodyPr/>
              <a:lstStyle/>
              <a:p>
                <a:pPr>
                  <a:defRPr lang="en-ZA">
                    <a:solidFill>
                      <a:schemeClr val="bg1"/>
                    </a:solidFill>
                  </a:defRPr>
                </a:pPr>
                <a:endParaRPr lang="en-US"/>
              </a:p>
            </c:txPr>
            <c:showVal val="1"/>
          </c:dLbls>
          <c:cat>
            <c:strRef>
              <c:f>Sheet1!$B$1</c:f>
              <c:strCache>
                <c:ptCount val="1"/>
                <c:pt idx="0">
                  <c:v>Total 2010 (n=101)</c:v>
                </c:pt>
              </c:strCache>
            </c:strRef>
          </c:cat>
          <c:val>
            <c:numRef>
              <c:f>Sheet1!$B$7</c:f>
              <c:numCache>
                <c:formatCode>General</c:formatCode>
                <c:ptCount val="1"/>
              </c:numCache>
            </c:numRef>
          </c:val>
        </c:ser>
        <c:dLbls>
          <c:showVal val="1"/>
        </c:dLbls>
        <c:gapWidth val="75"/>
        <c:axId val="227535488"/>
        <c:axId val="227279232"/>
      </c:barChart>
      <c:catAx>
        <c:axId val="227535488"/>
        <c:scaling>
          <c:orientation val="minMax"/>
        </c:scaling>
        <c:axPos val="b"/>
        <c:majorTickMark val="none"/>
        <c:tickLblPos val="nextTo"/>
        <c:txPr>
          <a:bodyPr/>
          <a:lstStyle/>
          <a:p>
            <a:pPr>
              <a:defRPr lang="en-ZA" b="0"/>
            </a:pPr>
            <a:endParaRPr lang="en-US"/>
          </a:p>
        </c:txPr>
        <c:crossAx val="227279232"/>
        <c:crosses val="autoZero"/>
        <c:auto val="1"/>
        <c:lblAlgn val="ctr"/>
        <c:lblOffset val="100"/>
      </c:catAx>
      <c:valAx>
        <c:axId val="227279232"/>
        <c:scaling>
          <c:orientation val="minMax"/>
          <c:max val="100"/>
        </c:scaling>
        <c:axPos val="l"/>
        <c:majorGridlines/>
        <c:numFmt formatCode="General" sourceLinked="1"/>
        <c:majorTickMark val="none"/>
        <c:tickLblPos val="nextTo"/>
        <c:spPr>
          <a:ln w="9525">
            <a:noFill/>
          </a:ln>
        </c:spPr>
        <c:txPr>
          <a:bodyPr/>
          <a:lstStyle/>
          <a:p>
            <a:pPr>
              <a:defRPr lang="en-ZA"/>
            </a:pPr>
            <a:endParaRPr lang="en-US"/>
          </a:p>
        </c:txPr>
        <c:crossAx val="227535488"/>
        <c:crosses val="autoZero"/>
        <c:crossBetween val="between"/>
      </c:valAx>
    </c:plotArea>
    <c:legend>
      <c:legendPos val="b"/>
      <c:layout>
        <c:manualLayout>
          <c:xMode val="edge"/>
          <c:yMode val="edge"/>
          <c:x val="0"/>
          <c:y val="0.82460793829925361"/>
          <c:w val="0.98163138123541827"/>
          <c:h val="0.10534794379571855"/>
        </c:manualLayout>
      </c:layout>
      <c:spPr>
        <a:ln>
          <a:solidFill>
            <a:schemeClr val="tx1"/>
          </a:solidFill>
        </a:ln>
      </c:spPr>
      <c:txPr>
        <a:bodyPr/>
        <a:lstStyle/>
        <a:p>
          <a:pPr>
            <a:defRPr lang="en-ZA" b="0"/>
          </a:pPr>
          <a:endParaRPr lang="en-US"/>
        </a:p>
      </c:txPr>
    </c:legend>
    <c:plotVisOnly val="1"/>
  </c:chart>
  <c:spPr>
    <a:ln>
      <a:noFill/>
    </a:ln>
  </c:spPr>
  <c:txPr>
    <a:bodyPr/>
    <a:lstStyle/>
    <a:p>
      <a:pPr>
        <a:defRPr sz="1000" b="1"/>
      </a:pPr>
      <a:endParaRPr lang="en-US"/>
    </a:p>
  </c:txPr>
  <c:externalData r:id="rId2"/>
</c:chartSpace>
</file>

<file path=ppt/charts/chart156.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lang="en-ZA" sz="1100"/>
            </a:pPr>
            <a:r>
              <a:rPr lang="en-US" sz="1100" baseline="0" dirty="0" smtClean="0"/>
              <a:t>The Learnership I Attended Contributed Towards Relevant Work Experience </a:t>
            </a:r>
            <a:endParaRPr lang="en-US" sz="1100" dirty="0"/>
          </a:p>
        </c:rich>
      </c:tx>
      <c:layout>
        <c:manualLayout>
          <c:xMode val="edge"/>
          <c:yMode val="edge"/>
          <c:x val="0.22511027581297571"/>
          <c:y val="1.4832904372304235E-3"/>
        </c:manualLayout>
      </c:layout>
    </c:title>
    <c:plotArea>
      <c:layout>
        <c:manualLayout>
          <c:layoutTarget val="inner"/>
          <c:xMode val="edge"/>
          <c:yMode val="edge"/>
          <c:x val="6.1582351984762966E-2"/>
          <c:y val="0.17535307967730684"/>
          <c:w val="0.92100318212435839"/>
          <c:h val="0.47237002906109848"/>
        </c:manualLayout>
      </c:layout>
      <c:barChart>
        <c:barDir val="col"/>
        <c:grouping val="clustered"/>
        <c:ser>
          <c:idx val="0"/>
          <c:order val="0"/>
          <c:tx>
            <c:strRef>
              <c:f>Sheet1!$A$2</c:f>
              <c:strCache>
                <c:ptCount val="1"/>
                <c:pt idx="0">
                  <c:v>Poor</c:v>
                </c:pt>
              </c:strCache>
            </c:strRef>
          </c:tx>
          <c:spPr>
            <a:solidFill>
              <a:srgbClr val="00B0F0"/>
            </a:solidFill>
            <a:ln w="12700">
              <a:solidFill>
                <a:schemeClr val="tx1"/>
              </a:solidFill>
            </a:ln>
            <a:effectLst/>
            <a:scene3d>
              <a:camera prst="orthographicFront"/>
              <a:lightRig rig="threePt" dir="t"/>
            </a:scene3d>
            <a:sp3d/>
          </c:spPr>
          <c:dLbls>
            <c:dLbl>
              <c:idx val="11"/>
              <c:dLblPos val="ctr"/>
              <c:showVal val="1"/>
            </c:dLbl>
            <c:dLbl>
              <c:idx val="12"/>
              <c:dLblPos val="ctr"/>
              <c:showVal val="1"/>
            </c:dLbl>
            <c:txPr>
              <a:bodyPr/>
              <a:lstStyle/>
              <a:p>
                <a:pPr>
                  <a:defRPr lang="en-ZA"/>
                </a:pPr>
                <a:endParaRPr lang="en-US"/>
              </a:p>
            </c:txPr>
            <c:showVal val="1"/>
          </c:dLbls>
          <c:cat>
            <c:strRef>
              <c:f>Sheet1!$B$1</c:f>
              <c:strCache>
                <c:ptCount val="1"/>
                <c:pt idx="0">
                  <c:v>Total 2010 (n=101)</c:v>
                </c:pt>
              </c:strCache>
            </c:strRef>
          </c:cat>
          <c:val>
            <c:numRef>
              <c:f>Sheet1!$B$2</c:f>
              <c:numCache>
                <c:formatCode>General</c:formatCode>
                <c:ptCount val="1"/>
              </c:numCache>
            </c:numRef>
          </c:val>
        </c:ser>
        <c:ser>
          <c:idx val="1"/>
          <c:order val="1"/>
          <c:tx>
            <c:strRef>
              <c:f>Sheet1!$A$3</c:f>
              <c:strCache>
                <c:ptCount val="1"/>
                <c:pt idx="0">
                  <c:v>Below Average</c:v>
                </c:pt>
              </c:strCache>
            </c:strRef>
          </c:tx>
          <c:spPr>
            <a:solidFill>
              <a:srgbClr val="92D050"/>
            </a:solidFill>
            <a:ln w="9525">
              <a:solidFill>
                <a:schemeClr val="tx1"/>
              </a:solidFill>
            </a:ln>
            <a:effectLst/>
          </c:spPr>
          <c:cat>
            <c:strRef>
              <c:f>Sheet1!$B$1</c:f>
              <c:strCache>
                <c:ptCount val="1"/>
                <c:pt idx="0">
                  <c:v>Total 2010 (n=101)</c:v>
                </c:pt>
              </c:strCache>
            </c:strRef>
          </c:cat>
          <c:val>
            <c:numRef>
              <c:f>Sheet1!$B$3</c:f>
              <c:numCache>
                <c:formatCode>0</c:formatCode>
                <c:ptCount val="1"/>
                <c:pt idx="0">
                  <c:v>2</c:v>
                </c:pt>
              </c:numCache>
            </c:numRef>
          </c:val>
        </c:ser>
        <c:ser>
          <c:idx val="2"/>
          <c:order val="2"/>
          <c:tx>
            <c:strRef>
              <c:f>Sheet1!$A$4</c:f>
              <c:strCache>
                <c:ptCount val="1"/>
                <c:pt idx="0">
                  <c:v>Average</c:v>
                </c:pt>
              </c:strCache>
            </c:strRef>
          </c:tx>
          <c:spPr>
            <a:solidFill>
              <a:srgbClr val="FFFF00"/>
            </a:solidFill>
            <a:ln>
              <a:solidFill>
                <a:schemeClr val="tx1"/>
              </a:solidFill>
            </a:ln>
          </c:spPr>
          <c:cat>
            <c:strRef>
              <c:f>Sheet1!$B$1</c:f>
              <c:strCache>
                <c:ptCount val="1"/>
                <c:pt idx="0">
                  <c:v>Total 2010 (n=101)</c:v>
                </c:pt>
              </c:strCache>
            </c:strRef>
          </c:cat>
          <c:val>
            <c:numRef>
              <c:f>Sheet1!$B$4</c:f>
              <c:numCache>
                <c:formatCode>0</c:formatCode>
                <c:ptCount val="1"/>
                <c:pt idx="0">
                  <c:v>11</c:v>
                </c:pt>
              </c:numCache>
            </c:numRef>
          </c:val>
        </c:ser>
        <c:ser>
          <c:idx val="3"/>
          <c:order val="3"/>
          <c:tx>
            <c:strRef>
              <c:f>Sheet1!$A$5</c:f>
              <c:strCache>
                <c:ptCount val="1"/>
                <c:pt idx="0">
                  <c:v>Very good</c:v>
                </c:pt>
              </c:strCache>
            </c:strRef>
          </c:tx>
          <c:spPr>
            <a:solidFill>
              <a:srgbClr val="FFC000"/>
            </a:solidFill>
            <a:ln>
              <a:solidFill>
                <a:schemeClr val="tx1"/>
              </a:solidFill>
            </a:ln>
          </c:spPr>
          <c:cat>
            <c:strRef>
              <c:f>Sheet1!$B$1</c:f>
              <c:strCache>
                <c:ptCount val="1"/>
                <c:pt idx="0">
                  <c:v>Total 2010 (n=101)</c:v>
                </c:pt>
              </c:strCache>
            </c:strRef>
          </c:cat>
          <c:val>
            <c:numRef>
              <c:f>Sheet1!$B$5</c:f>
              <c:numCache>
                <c:formatCode>0</c:formatCode>
                <c:ptCount val="1"/>
                <c:pt idx="0">
                  <c:v>44</c:v>
                </c:pt>
              </c:numCache>
            </c:numRef>
          </c:val>
        </c:ser>
        <c:ser>
          <c:idx val="4"/>
          <c:order val="4"/>
          <c:tx>
            <c:strRef>
              <c:f>Sheet1!$A$6</c:f>
              <c:strCache>
                <c:ptCount val="1"/>
                <c:pt idx="0">
                  <c:v>Excellent</c:v>
                </c:pt>
              </c:strCache>
            </c:strRef>
          </c:tx>
          <c:spPr>
            <a:solidFill>
              <a:srgbClr val="FF0000"/>
            </a:solidFill>
            <a:ln>
              <a:solidFill>
                <a:schemeClr val="tx1"/>
              </a:solidFill>
            </a:ln>
          </c:spPr>
          <c:cat>
            <c:strRef>
              <c:f>Sheet1!$B$1</c:f>
              <c:strCache>
                <c:ptCount val="1"/>
                <c:pt idx="0">
                  <c:v>Total 2010 (n=101)</c:v>
                </c:pt>
              </c:strCache>
            </c:strRef>
          </c:cat>
          <c:val>
            <c:numRef>
              <c:f>Sheet1!$B$6</c:f>
              <c:numCache>
                <c:formatCode>0</c:formatCode>
                <c:ptCount val="1"/>
                <c:pt idx="0">
                  <c:v>43</c:v>
                </c:pt>
              </c:numCache>
            </c:numRef>
          </c:val>
        </c:ser>
        <c:ser>
          <c:idx val="5"/>
          <c:order val="5"/>
          <c:tx>
            <c:strRef>
              <c:f>Sheet1!$A$7</c:f>
              <c:strCache>
                <c:ptCount val="1"/>
                <c:pt idx="0">
                  <c:v>Don’t Know / N/A</c:v>
                </c:pt>
              </c:strCache>
            </c:strRef>
          </c:tx>
          <c:spPr>
            <a:solidFill>
              <a:srgbClr val="C00000"/>
            </a:solidFill>
            <a:ln>
              <a:solidFill>
                <a:schemeClr val="tx1"/>
              </a:solidFill>
            </a:ln>
          </c:spPr>
          <c:dLbls>
            <c:txPr>
              <a:bodyPr/>
              <a:lstStyle/>
              <a:p>
                <a:pPr>
                  <a:defRPr lang="en-ZA">
                    <a:solidFill>
                      <a:schemeClr val="bg1"/>
                    </a:solidFill>
                  </a:defRPr>
                </a:pPr>
                <a:endParaRPr lang="en-US"/>
              </a:p>
            </c:txPr>
            <c:showVal val="1"/>
          </c:dLbls>
          <c:cat>
            <c:strRef>
              <c:f>Sheet1!$B$1</c:f>
              <c:strCache>
                <c:ptCount val="1"/>
                <c:pt idx="0">
                  <c:v>Total 2010 (n=101)</c:v>
                </c:pt>
              </c:strCache>
            </c:strRef>
          </c:cat>
          <c:val>
            <c:numRef>
              <c:f>Sheet1!$B$7</c:f>
              <c:numCache>
                <c:formatCode>0</c:formatCode>
                <c:ptCount val="1"/>
                <c:pt idx="0">
                  <c:v>1</c:v>
                </c:pt>
              </c:numCache>
            </c:numRef>
          </c:val>
        </c:ser>
        <c:dLbls>
          <c:showVal val="1"/>
        </c:dLbls>
        <c:gapWidth val="75"/>
        <c:axId val="227405184"/>
        <c:axId val="227677312"/>
      </c:barChart>
      <c:catAx>
        <c:axId val="227405184"/>
        <c:scaling>
          <c:orientation val="minMax"/>
        </c:scaling>
        <c:axPos val="b"/>
        <c:majorTickMark val="none"/>
        <c:tickLblPos val="nextTo"/>
        <c:txPr>
          <a:bodyPr/>
          <a:lstStyle/>
          <a:p>
            <a:pPr>
              <a:defRPr lang="en-ZA" b="0"/>
            </a:pPr>
            <a:endParaRPr lang="en-US"/>
          </a:p>
        </c:txPr>
        <c:crossAx val="227677312"/>
        <c:crosses val="autoZero"/>
        <c:auto val="1"/>
        <c:lblAlgn val="ctr"/>
        <c:lblOffset val="100"/>
      </c:catAx>
      <c:valAx>
        <c:axId val="227677312"/>
        <c:scaling>
          <c:orientation val="minMax"/>
          <c:max val="100"/>
        </c:scaling>
        <c:axPos val="l"/>
        <c:majorGridlines/>
        <c:numFmt formatCode="General" sourceLinked="1"/>
        <c:majorTickMark val="none"/>
        <c:tickLblPos val="nextTo"/>
        <c:spPr>
          <a:ln w="9525">
            <a:noFill/>
          </a:ln>
        </c:spPr>
        <c:txPr>
          <a:bodyPr/>
          <a:lstStyle/>
          <a:p>
            <a:pPr>
              <a:defRPr lang="en-ZA"/>
            </a:pPr>
            <a:endParaRPr lang="en-US"/>
          </a:p>
        </c:txPr>
        <c:crossAx val="227405184"/>
        <c:crosses val="autoZero"/>
        <c:crossBetween val="between"/>
      </c:valAx>
    </c:plotArea>
    <c:legend>
      <c:legendPos val="b"/>
      <c:layout>
        <c:manualLayout>
          <c:xMode val="edge"/>
          <c:yMode val="edge"/>
          <c:x val="3.5107467483036892E-2"/>
          <c:y val="0.7366218568307249"/>
          <c:w val="0.94227724697255844"/>
          <c:h val="0.10095272065287093"/>
        </c:manualLayout>
      </c:layout>
      <c:spPr>
        <a:ln>
          <a:solidFill>
            <a:schemeClr val="tx1"/>
          </a:solidFill>
        </a:ln>
      </c:spPr>
      <c:txPr>
        <a:bodyPr/>
        <a:lstStyle/>
        <a:p>
          <a:pPr>
            <a:defRPr lang="en-ZA" b="0"/>
          </a:pPr>
          <a:endParaRPr lang="en-US"/>
        </a:p>
      </c:txPr>
    </c:legend>
    <c:plotVisOnly val="1"/>
  </c:chart>
  <c:spPr>
    <a:ln>
      <a:noFill/>
    </a:ln>
  </c:spPr>
  <c:txPr>
    <a:bodyPr/>
    <a:lstStyle/>
    <a:p>
      <a:pPr>
        <a:defRPr sz="1000" b="1"/>
      </a:pPr>
      <a:endParaRPr lang="en-US"/>
    </a:p>
  </c:txPr>
  <c:externalData r:id="rId2"/>
</c:chartSpace>
</file>

<file path=ppt/charts/chart157.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Friendliness Of BANKSETA Personnel</a:t>
            </a:r>
          </a:p>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(n=5)</a:t>
            </a:r>
            <a:endParaRPr lang="en-US" sz="1100" dirty="0" smtClean="0"/>
          </a:p>
        </c:rich>
      </c:tx>
      <c:layout>
        <c:manualLayout>
          <c:xMode val="edge"/>
          <c:yMode val="edge"/>
          <c:x val="0.20819928758905376"/>
          <c:y val="4.4871794871794893E-2"/>
        </c:manualLayout>
      </c:layout>
    </c:title>
    <c:plotArea>
      <c:layout>
        <c:manualLayout>
          <c:layoutTarget val="inner"/>
          <c:xMode val="edge"/>
          <c:yMode val="edge"/>
          <c:x val="0.13432789651293731"/>
          <c:y val="0.15259615384615938"/>
          <c:w val="0.81291221409823788"/>
          <c:h val="0.47634211588937175"/>
        </c:manualLayout>
      </c:layout>
      <c:barChart>
        <c:barDir val="col"/>
        <c:grouping val="clustered"/>
        <c:ser>
          <c:idx val="0"/>
          <c:order val="0"/>
          <c:tx>
            <c:strRef>
              <c:f>Sheet1!$A$2</c:f>
              <c:strCache>
                <c:ptCount val="1"/>
                <c:pt idx="0">
                  <c:v>Total 2010 (n=)</c:v>
                </c:pt>
              </c:strCache>
            </c:strRef>
          </c:tx>
          <c:spPr>
            <a:solidFill>
              <a:srgbClr val="009DD9"/>
            </a:solidFill>
            <a:ln w="6350">
              <a:solidFill>
                <a:sysClr val="windowText" lastClr="000000"/>
              </a:solidFill>
            </a:ln>
            <a:effectLst>
              <a:outerShdw blurRad="40000" dist="23000" dir="5400000" rotWithShape="0">
                <a:srgbClr val="000000">
                  <a:alpha val="35000"/>
                </a:srgbClr>
              </a:outerShdw>
            </a:effectLst>
            <a:scene3d>
              <a:camera prst="orthographicFront"/>
              <a:lightRig rig="threePt" dir="t"/>
            </a:scene3d>
            <a:sp3d/>
          </c:spPr>
          <c:dLbls>
            <c:txPr>
              <a:bodyPr/>
              <a:lstStyle/>
              <a:p>
                <a:pPr>
                  <a:defRPr lang="en-ZA" sz="1000" b="1"/>
                </a:pPr>
                <a:endParaRPr lang="en-US"/>
              </a:p>
            </c:txPr>
            <c:dLblPos val="outEnd"/>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Sheet1!$B$2:$G$2</c:f>
              <c:numCache>
                <c:formatCode>General</c:formatCode>
                <c:ptCount val="6"/>
                <c:pt idx="2" formatCode="0">
                  <c:v>20</c:v>
                </c:pt>
                <c:pt idx="3" formatCode="0">
                  <c:v>40</c:v>
                </c:pt>
                <c:pt idx="4" formatCode="0">
                  <c:v>40</c:v>
                </c:pt>
              </c:numCache>
            </c:numRef>
          </c:val>
        </c:ser>
        <c:dLbls>
          <c:showVal val="1"/>
        </c:dLbls>
        <c:gapWidth val="75"/>
        <c:overlap val="-25"/>
        <c:axId val="227349248"/>
        <c:axId val="227761536"/>
      </c:barChart>
      <c:catAx>
        <c:axId val="227349248"/>
        <c:scaling>
          <c:orientation val="minMax"/>
        </c:scaling>
        <c:axPos val="b"/>
        <c:majorTickMark val="none"/>
        <c:tickLblPos val="nextTo"/>
        <c:txPr>
          <a:bodyPr/>
          <a:lstStyle/>
          <a:p>
            <a:pPr>
              <a:defRPr lang="en-ZA" sz="1000" b="0"/>
            </a:pPr>
            <a:endParaRPr lang="en-US"/>
          </a:p>
        </c:txPr>
        <c:crossAx val="227761536"/>
        <c:crosses val="autoZero"/>
        <c:auto val="1"/>
        <c:lblAlgn val="ctr"/>
        <c:lblOffset val="100"/>
      </c:catAx>
      <c:valAx>
        <c:axId val="227761536"/>
        <c:scaling>
          <c:orientation val="minMax"/>
        </c:scaling>
        <c:axPos val="l"/>
        <c:majorGridlines/>
        <c:title>
          <c:tx>
            <c:rich>
              <a:bodyPr rot="-5400000" vert="horz"/>
              <a:lstStyle/>
              <a:p>
                <a:pPr>
                  <a:defRPr sz="1000"/>
                </a:pPr>
                <a:r>
                  <a:rPr lang="en-ZA" sz="1000" dirty="0" smtClean="0"/>
                  <a:t>%</a:t>
                </a:r>
                <a:r>
                  <a:rPr lang="en-ZA" sz="1000" baseline="0" dirty="0" smtClean="0"/>
                  <a:t> of sub-sample</a:t>
                </a:r>
                <a:endParaRPr lang="en-ZA" sz="1000" dirty="0"/>
              </a:p>
            </c:rich>
          </c:tx>
        </c:title>
        <c:numFmt formatCode="General" sourceLinked="1"/>
        <c:majorTickMark val="none"/>
        <c:tickLblPos val="nextTo"/>
        <c:spPr>
          <a:ln w="9525">
            <a:noFill/>
          </a:ln>
        </c:spPr>
        <c:txPr>
          <a:bodyPr/>
          <a:lstStyle/>
          <a:p>
            <a:pPr>
              <a:defRPr lang="en-ZA" sz="1000" b="1"/>
            </a:pPr>
            <a:endParaRPr lang="en-US"/>
          </a:p>
        </c:txPr>
        <c:crossAx val="227349248"/>
        <c:crosses val="autoZero"/>
        <c:crossBetween val="between"/>
      </c:valAx>
    </c:plotArea>
    <c:plotVisOnly val="1"/>
  </c:chart>
  <c:spPr>
    <a:ln>
      <a:noFill/>
    </a:ln>
  </c:spPr>
  <c:txPr>
    <a:bodyPr/>
    <a:lstStyle/>
    <a:p>
      <a:pPr>
        <a:defRPr sz="1800"/>
      </a:pPr>
      <a:endParaRPr lang="en-US"/>
    </a:p>
  </c:txPr>
  <c:externalData r:id="rId2"/>
</c:chartSpace>
</file>

<file path=ppt/charts/chart158.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Timeous payment of invoices where applicable</a:t>
            </a:r>
          </a:p>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(n=5)</a:t>
            </a:r>
            <a:endParaRPr lang="en-US" sz="1100" dirty="0" smtClean="0"/>
          </a:p>
        </c:rich>
      </c:tx>
      <c:layout>
        <c:manualLayout>
          <c:xMode val="edge"/>
          <c:yMode val="edge"/>
          <c:x val="0.20819928758905379"/>
          <c:y val="4.4871794871794893E-2"/>
        </c:manualLayout>
      </c:layout>
    </c:title>
    <c:plotArea>
      <c:layout>
        <c:manualLayout>
          <c:layoutTarget val="inner"/>
          <c:xMode val="edge"/>
          <c:yMode val="edge"/>
          <c:x val="0.15516122984627104"/>
          <c:y val="0.15259615384615943"/>
          <c:w val="0.79207888076490451"/>
          <c:h val="0.47634211588937186"/>
        </c:manualLayout>
      </c:layout>
      <c:barChart>
        <c:barDir val="col"/>
        <c:grouping val="clustered"/>
        <c:ser>
          <c:idx val="0"/>
          <c:order val="0"/>
          <c:tx>
            <c:strRef>
              <c:f>Sheet1!$A$2</c:f>
              <c:strCache>
                <c:ptCount val="1"/>
                <c:pt idx="0">
                  <c:v>Total 2010 (n=)</c:v>
                </c:pt>
              </c:strCache>
            </c:strRef>
          </c:tx>
          <c:spPr>
            <a:solidFill>
              <a:srgbClr val="009DD9"/>
            </a:solidFill>
            <a:ln w="6350">
              <a:solidFill>
                <a:sysClr val="windowText" lastClr="000000"/>
              </a:solidFill>
            </a:ln>
            <a:effectLst>
              <a:outerShdw blurRad="40000" dist="23000" dir="5400000" rotWithShape="0">
                <a:srgbClr val="000000">
                  <a:alpha val="35000"/>
                </a:srgbClr>
              </a:outerShdw>
            </a:effectLst>
            <a:scene3d>
              <a:camera prst="orthographicFront"/>
              <a:lightRig rig="threePt" dir="t"/>
            </a:scene3d>
            <a:sp3d/>
          </c:spPr>
          <c:dLbls>
            <c:txPr>
              <a:bodyPr/>
              <a:lstStyle/>
              <a:p>
                <a:pPr>
                  <a:defRPr lang="en-ZA" sz="1000" b="1"/>
                </a:pPr>
                <a:endParaRPr lang="en-US"/>
              </a:p>
            </c:txPr>
            <c:dLblPos val="outEnd"/>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Sheet1!$B$2:$G$2</c:f>
              <c:numCache>
                <c:formatCode>General</c:formatCode>
                <c:ptCount val="6"/>
                <c:pt idx="4" formatCode="0">
                  <c:v>20</c:v>
                </c:pt>
                <c:pt idx="5" formatCode="0">
                  <c:v>80</c:v>
                </c:pt>
              </c:numCache>
            </c:numRef>
          </c:val>
        </c:ser>
        <c:dLbls>
          <c:showVal val="1"/>
        </c:dLbls>
        <c:gapWidth val="75"/>
        <c:overlap val="-25"/>
        <c:axId val="227594624"/>
        <c:axId val="227596160"/>
      </c:barChart>
      <c:catAx>
        <c:axId val="227594624"/>
        <c:scaling>
          <c:orientation val="minMax"/>
        </c:scaling>
        <c:axPos val="b"/>
        <c:majorTickMark val="none"/>
        <c:tickLblPos val="nextTo"/>
        <c:txPr>
          <a:bodyPr/>
          <a:lstStyle/>
          <a:p>
            <a:pPr>
              <a:defRPr lang="en-ZA" sz="1000" b="0"/>
            </a:pPr>
            <a:endParaRPr lang="en-US"/>
          </a:p>
        </c:txPr>
        <c:crossAx val="227596160"/>
        <c:crosses val="autoZero"/>
        <c:auto val="1"/>
        <c:lblAlgn val="ctr"/>
        <c:lblOffset val="100"/>
      </c:catAx>
      <c:valAx>
        <c:axId val="227596160"/>
        <c:scaling>
          <c:orientation val="minMax"/>
        </c:scaling>
        <c:axPos val="l"/>
        <c:majorGridlines/>
        <c:title>
          <c:tx>
            <c:rich>
              <a:bodyPr rot="-5400000" vert="horz"/>
              <a:lstStyle/>
              <a:p>
                <a:pPr>
                  <a:defRPr sz="1000"/>
                </a:pPr>
                <a:r>
                  <a:rPr lang="en-ZA" sz="1000" dirty="0" smtClean="0"/>
                  <a:t>%</a:t>
                </a:r>
                <a:r>
                  <a:rPr lang="en-ZA" sz="1000" baseline="0" dirty="0" smtClean="0"/>
                  <a:t> of sub-sample</a:t>
                </a:r>
                <a:endParaRPr lang="en-ZA" sz="1000" dirty="0"/>
              </a:p>
            </c:rich>
          </c:tx>
        </c:title>
        <c:numFmt formatCode="General" sourceLinked="1"/>
        <c:majorTickMark val="none"/>
        <c:tickLblPos val="nextTo"/>
        <c:spPr>
          <a:ln w="9525">
            <a:noFill/>
          </a:ln>
        </c:spPr>
        <c:txPr>
          <a:bodyPr/>
          <a:lstStyle/>
          <a:p>
            <a:pPr>
              <a:defRPr lang="en-ZA" sz="1000" b="1"/>
            </a:pPr>
            <a:endParaRPr lang="en-US"/>
          </a:p>
        </c:txPr>
        <c:crossAx val="227594624"/>
        <c:crosses val="autoZero"/>
        <c:crossBetween val="between"/>
      </c:valAx>
    </c:plotArea>
    <c:plotVisOnly val="1"/>
  </c:chart>
  <c:spPr>
    <a:ln>
      <a:noFill/>
    </a:ln>
  </c:spPr>
  <c:txPr>
    <a:bodyPr/>
    <a:lstStyle/>
    <a:p>
      <a:pPr>
        <a:defRPr sz="1800"/>
      </a:pPr>
      <a:endParaRPr lang="en-US"/>
    </a:p>
  </c:txPr>
  <c:externalData r:id="rId2"/>
</c:chartSpace>
</file>

<file path=ppt/charts/chart159.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ZA" sz="1100" b="1" i="0" u="none" strike="noStrike" baseline="0" dirty="0" smtClean="0"/>
              <a:t>Promptness Of Response To Requests </a:t>
            </a:r>
          </a:p>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ZA" sz="1100" b="1" i="0" u="none" strike="noStrike" baseline="0" dirty="0" smtClean="0"/>
              <a:t>(n=5)</a:t>
            </a:r>
            <a:endParaRPr lang="en-US" sz="1100" b="1" dirty="0" smtClean="0"/>
          </a:p>
        </c:rich>
      </c:tx>
      <c:layout>
        <c:manualLayout>
          <c:xMode val="edge"/>
          <c:yMode val="edge"/>
          <c:x val="0.23498500187476778"/>
          <c:y val="5.7692307692307723E-2"/>
        </c:manualLayout>
      </c:layout>
    </c:title>
    <c:plotArea>
      <c:layout>
        <c:manualLayout>
          <c:layoutTarget val="inner"/>
          <c:xMode val="edge"/>
          <c:yMode val="edge"/>
          <c:x val="0.13432789651293736"/>
          <c:y val="0.15259615384615952"/>
          <c:w val="0.81291221409823788"/>
          <c:h val="0.47634211588937203"/>
        </c:manualLayout>
      </c:layout>
      <c:barChart>
        <c:barDir val="col"/>
        <c:grouping val="clustered"/>
        <c:ser>
          <c:idx val="0"/>
          <c:order val="0"/>
          <c:tx>
            <c:strRef>
              <c:f>Sheet1!$A$2</c:f>
              <c:strCache>
                <c:ptCount val="1"/>
                <c:pt idx="0">
                  <c:v>Total 2010 (n=)</c:v>
                </c:pt>
              </c:strCache>
            </c:strRef>
          </c:tx>
          <c:spPr>
            <a:solidFill>
              <a:srgbClr val="009DD9"/>
            </a:solidFill>
            <a:ln w="6350">
              <a:solidFill>
                <a:sysClr val="windowText" lastClr="000000"/>
              </a:solidFill>
            </a:ln>
            <a:effectLst>
              <a:outerShdw blurRad="40000" dist="23000" dir="5400000" rotWithShape="0">
                <a:srgbClr val="000000">
                  <a:alpha val="35000"/>
                </a:srgbClr>
              </a:outerShdw>
            </a:effectLst>
            <a:scene3d>
              <a:camera prst="orthographicFront"/>
              <a:lightRig rig="threePt" dir="t"/>
            </a:scene3d>
            <a:sp3d/>
          </c:spPr>
          <c:dLbls>
            <c:txPr>
              <a:bodyPr/>
              <a:lstStyle/>
              <a:p>
                <a:pPr>
                  <a:defRPr lang="en-ZA" sz="1000" b="1"/>
                </a:pPr>
                <a:endParaRPr lang="en-US"/>
              </a:p>
            </c:txPr>
            <c:dLblPos val="outEnd"/>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Sheet1!$B$2:$G$2</c:f>
              <c:numCache>
                <c:formatCode>General</c:formatCode>
                <c:ptCount val="6"/>
                <c:pt idx="2" formatCode="0">
                  <c:v>40</c:v>
                </c:pt>
                <c:pt idx="3" formatCode="0">
                  <c:v>20</c:v>
                </c:pt>
                <c:pt idx="4" formatCode="0">
                  <c:v>40</c:v>
                </c:pt>
              </c:numCache>
            </c:numRef>
          </c:val>
        </c:ser>
        <c:dLbls>
          <c:showVal val="1"/>
        </c:dLbls>
        <c:gapWidth val="75"/>
        <c:overlap val="-25"/>
        <c:axId val="227907840"/>
        <c:axId val="227921920"/>
      </c:barChart>
      <c:catAx>
        <c:axId val="227907840"/>
        <c:scaling>
          <c:orientation val="minMax"/>
        </c:scaling>
        <c:axPos val="b"/>
        <c:majorTickMark val="none"/>
        <c:tickLblPos val="nextTo"/>
        <c:txPr>
          <a:bodyPr/>
          <a:lstStyle/>
          <a:p>
            <a:pPr>
              <a:defRPr lang="en-ZA" sz="1000" b="0"/>
            </a:pPr>
            <a:endParaRPr lang="en-US"/>
          </a:p>
        </c:txPr>
        <c:crossAx val="227921920"/>
        <c:crosses val="autoZero"/>
        <c:auto val="1"/>
        <c:lblAlgn val="ctr"/>
        <c:lblOffset val="100"/>
      </c:catAx>
      <c:valAx>
        <c:axId val="227921920"/>
        <c:scaling>
          <c:orientation val="minMax"/>
        </c:scaling>
        <c:axPos val="l"/>
        <c:majorGridlines/>
        <c:title>
          <c:tx>
            <c:rich>
              <a:bodyPr rot="-5400000" vert="horz"/>
              <a:lstStyle/>
              <a:p>
                <a:pPr>
                  <a:defRPr/>
                </a:pPr>
                <a:r>
                  <a:rPr lang="en-ZA" sz="1000" dirty="0" smtClean="0"/>
                  <a:t>%</a:t>
                </a:r>
                <a:r>
                  <a:rPr lang="en-ZA" sz="1000" baseline="0" dirty="0" smtClean="0"/>
                  <a:t> of sub-sample</a:t>
                </a:r>
                <a:endParaRPr lang="en-ZA" sz="1000" dirty="0"/>
              </a:p>
            </c:rich>
          </c:tx>
          <c:layout>
            <c:manualLayout>
              <c:xMode val="edge"/>
              <c:yMode val="edge"/>
              <c:x val="4.45186539182609E-3"/>
              <c:y val="0.19611977589339794"/>
            </c:manualLayout>
          </c:layout>
        </c:title>
        <c:numFmt formatCode="General" sourceLinked="1"/>
        <c:majorTickMark val="none"/>
        <c:tickLblPos val="nextTo"/>
        <c:spPr>
          <a:ln w="9525">
            <a:noFill/>
          </a:ln>
        </c:spPr>
        <c:txPr>
          <a:bodyPr/>
          <a:lstStyle/>
          <a:p>
            <a:pPr>
              <a:defRPr lang="en-ZA" sz="1000" b="1"/>
            </a:pPr>
            <a:endParaRPr lang="en-US"/>
          </a:p>
        </c:txPr>
        <c:crossAx val="227907840"/>
        <c:crosses val="autoZero"/>
        <c:crossBetween val="between"/>
      </c:valAx>
    </c:plotArea>
    <c:plotVisOnly val="1"/>
  </c:chart>
  <c:spPr>
    <a:ln>
      <a:noFill/>
    </a:ln>
  </c:spPr>
  <c:txPr>
    <a:bodyPr/>
    <a:lstStyle/>
    <a:p>
      <a:pPr>
        <a:defRPr sz="1800"/>
      </a:pPr>
      <a:endParaRPr lang="en-US"/>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a:pPr>
            <a:r>
              <a:rPr lang="en-US" dirty="0" smtClean="0"/>
              <a:t>Legislative bodies (n=5)</a:t>
            </a:r>
            <a:endParaRPr lang="en-US" dirty="0"/>
          </a:p>
        </c:rich>
      </c:tx>
      <c:layout>
        <c:manualLayout>
          <c:xMode val="edge"/>
          <c:yMode val="edge"/>
          <c:x val="0.46226789527745704"/>
          <c:y val="1.9496395554362823E-2"/>
        </c:manualLayout>
      </c:layout>
    </c:title>
    <c:plotArea>
      <c:layout>
        <c:manualLayout>
          <c:layoutTarget val="inner"/>
          <c:xMode val="edge"/>
          <c:yMode val="edge"/>
          <c:x val="7.6791892632351116E-2"/>
          <c:y val="9.9709423381239573E-2"/>
          <c:w val="0.85911443018273881"/>
          <c:h val="0.5292288614763887"/>
        </c:manualLayout>
      </c:layout>
      <c:barChart>
        <c:barDir val="col"/>
        <c:grouping val="clustered"/>
        <c:ser>
          <c:idx val="0"/>
          <c:order val="0"/>
          <c:tx>
            <c:strRef>
              <c:f>Sheet1!$A$2</c:f>
              <c:strCache>
                <c:ptCount val="1"/>
                <c:pt idx="0">
                  <c:v>2010 Performance</c:v>
                </c:pt>
              </c:strCache>
            </c:strRef>
          </c:tx>
          <c:spPr>
            <a:solidFill>
              <a:srgbClr val="009DD9"/>
            </a:solidFill>
            <a:ln w="28575">
              <a:solidFill>
                <a:sysClr val="windowText" lastClr="000000"/>
              </a:solidFill>
            </a:ln>
            <a:effectLst>
              <a:outerShdw blurRad="40000" dist="23000" dir="5400000" rotWithShape="0">
                <a:srgbClr val="000000">
                  <a:alpha val="35000"/>
                </a:srgbClr>
              </a:outerShdw>
            </a:effectLst>
            <a:scene3d>
              <a:camera prst="orthographicFront"/>
              <a:lightRig rig="threePt" dir="t"/>
            </a:scene3d>
            <a:sp3d/>
          </c:spPr>
          <c:cat>
            <c:strRef>
              <c:f>Sheet1!$B$1:$I$1</c:f>
              <c:strCache>
                <c:ptCount val="8"/>
                <c:pt idx="0">
                  <c:v>Helpfulness</c:v>
                </c:pt>
                <c:pt idx="1">
                  <c:v>Timeliness</c:v>
                </c:pt>
                <c:pt idx="2">
                  <c:v>Industry knowledge</c:v>
                </c:pt>
                <c:pt idx="3">
                  <c:v>Reliability</c:v>
                </c:pt>
                <c:pt idx="4">
                  <c:v>Understanding of your business / organisation / service offering</c:v>
                </c:pt>
                <c:pt idx="5">
                  <c:v>Speed of response</c:v>
                </c:pt>
                <c:pt idx="6">
                  <c:v>Overall service</c:v>
                </c:pt>
                <c:pt idx="7">
                  <c:v>Effectiveness</c:v>
                </c:pt>
              </c:strCache>
            </c:strRef>
          </c:cat>
          <c:val>
            <c:numRef>
              <c:f>Sheet1!$B$2:$I$2</c:f>
              <c:numCache>
                <c:formatCode>0.0</c:formatCode>
                <c:ptCount val="8"/>
                <c:pt idx="0">
                  <c:v>4.4000000000000004</c:v>
                </c:pt>
                <c:pt idx="1">
                  <c:v>4.4000000000000004</c:v>
                </c:pt>
                <c:pt idx="2">
                  <c:v>4.4000000000000004</c:v>
                </c:pt>
                <c:pt idx="3">
                  <c:v>4.3</c:v>
                </c:pt>
                <c:pt idx="4">
                  <c:v>4.2</c:v>
                </c:pt>
                <c:pt idx="5">
                  <c:v>3.8</c:v>
                </c:pt>
                <c:pt idx="6">
                  <c:v>4.2</c:v>
                </c:pt>
                <c:pt idx="7">
                  <c:v>4.2</c:v>
                </c:pt>
              </c:numCache>
            </c:numRef>
          </c:val>
        </c:ser>
        <c:dLbls>
          <c:showVal val="1"/>
        </c:dLbls>
        <c:gapWidth val="75"/>
        <c:overlap val="-25"/>
        <c:axId val="138410624"/>
        <c:axId val="142143872"/>
      </c:barChart>
      <c:lineChart>
        <c:grouping val="standard"/>
        <c:ser>
          <c:idx val="1"/>
          <c:order val="1"/>
          <c:tx>
            <c:strRef>
              <c:f>Sheet1!$A$3</c:f>
              <c:strCache>
                <c:ptCount val="1"/>
                <c:pt idx="0">
                  <c:v>2010 Importance</c:v>
                </c:pt>
              </c:strCache>
            </c:strRef>
          </c:tx>
          <c:spPr>
            <a:ln>
              <a:solidFill>
                <a:schemeClr val="tx1"/>
              </a:solidFill>
            </a:ln>
            <a:effectLst>
              <a:outerShdw blurRad="50800" dist="38100" dir="5400000" algn="t" rotWithShape="0">
                <a:prstClr val="black">
                  <a:alpha val="40000"/>
                </a:prstClr>
              </a:outerShdw>
            </a:effectLst>
          </c:spPr>
          <c:marker>
            <c:symbol val="none"/>
          </c:marker>
          <c:dLbls>
            <c:dLblPos val="t"/>
            <c:showVal val="1"/>
          </c:dLbls>
          <c:cat>
            <c:strRef>
              <c:f>Sheet1!$B$1:$I$1</c:f>
              <c:strCache>
                <c:ptCount val="8"/>
                <c:pt idx="0">
                  <c:v>Helpfulness</c:v>
                </c:pt>
                <c:pt idx="1">
                  <c:v>Timeliness</c:v>
                </c:pt>
                <c:pt idx="2">
                  <c:v>Industry knowledge</c:v>
                </c:pt>
                <c:pt idx="3">
                  <c:v>Reliability</c:v>
                </c:pt>
                <c:pt idx="4">
                  <c:v>Understanding of your business / organisation / service offering</c:v>
                </c:pt>
                <c:pt idx="5">
                  <c:v>Speed of response</c:v>
                </c:pt>
                <c:pt idx="6">
                  <c:v>Overall service</c:v>
                </c:pt>
                <c:pt idx="7">
                  <c:v>Effectiveness</c:v>
                </c:pt>
              </c:strCache>
            </c:strRef>
          </c:cat>
          <c:val>
            <c:numRef>
              <c:f>Sheet1!$B$3:$I$3</c:f>
              <c:numCache>
                <c:formatCode>0.0</c:formatCode>
                <c:ptCount val="8"/>
                <c:pt idx="0">
                  <c:v>9.4</c:v>
                </c:pt>
                <c:pt idx="1">
                  <c:v>9.2000000000000011</c:v>
                </c:pt>
                <c:pt idx="2">
                  <c:v>9.2000000000000011</c:v>
                </c:pt>
                <c:pt idx="3">
                  <c:v>9.2000000000000011</c:v>
                </c:pt>
                <c:pt idx="4">
                  <c:v>9.2000000000000011</c:v>
                </c:pt>
                <c:pt idx="5">
                  <c:v>9.2000000000000011</c:v>
                </c:pt>
                <c:pt idx="6">
                  <c:v>8.8000000000000007</c:v>
                </c:pt>
                <c:pt idx="7">
                  <c:v>8.8000000000000007</c:v>
                </c:pt>
              </c:numCache>
            </c:numRef>
          </c:val>
        </c:ser>
        <c:marker val="1"/>
        <c:axId val="143335808"/>
        <c:axId val="142145792"/>
      </c:lineChart>
      <c:catAx>
        <c:axId val="138410624"/>
        <c:scaling>
          <c:orientation val="minMax"/>
        </c:scaling>
        <c:axPos val="b"/>
        <c:numFmt formatCode="General" sourceLinked="1"/>
        <c:majorTickMark val="none"/>
        <c:tickLblPos val="nextTo"/>
        <c:crossAx val="142143872"/>
        <c:crosses val="autoZero"/>
        <c:auto val="1"/>
        <c:lblAlgn val="ctr"/>
        <c:lblOffset val="100"/>
      </c:catAx>
      <c:valAx>
        <c:axId val="142143872"/>
        <c:scaling>
          <c:orientation val="minMax"/>
          <c:max val="5"/>
          <c:min val="2"/>
        </c:scaling>
        <c:axPos val="l"/>
        <c:majorGridlines/>
        <c:title>
          <c:tx>
            <c:rich>
              <a:bodyPr rot="-5400000" vert="horz"/>
              <a:lstStyle/>
              <a:p>
                <a:pPr>
                  <a:defRPr/>
                </a:pPr>
                <a:r>
                  <a:rPr lang="en-ZA" dirty="0" smtClean="0"/>
                  <a:t>Performance </a:t>
                </a:r>
                <a:endParaRPr lang="en-ZA" dirty="0"/>
              </a:p>
            </c:rich>
          </c:tx>
        </c:title>
        <c:numFmt formatCode="0.0" sourceLinked="1"/>
        <c:majorTickMark val="none"/>
        <c:tickLblPos val="nextTo"/>
        <c:spPr>
          <a:ln w="9525">
            <a:noFill/>
          </a:ln>
        </c:spPr>
        <c:crossAx val="138410624"/>
        <c:crosses val="autoZero"/>
        <c:crossBetween val="between"/>
      </c:valAx>
      <c:valAx>
        <c:axId val="142145792"/>
        <c:scaling>
          <c:orientation val="minMax"/>
          <c:max val="10"/>
          <c:min val="0"/>
        </c:scaling>
        <c:axPos val="r"/>
        <c:title>
          <c:tx>
            <c:rich>
              <a:bodyPr rot="-5400000" vert="horz"/>
              <a:lstStyle/>
              <a:p>
                <a:pPr>
                  <a:defRPr/>
                </a:pPr>
                <a:r>
                  <a:rPr lang="en-ZA" dirty="0" smtClean="0"/>
                  <a:t>Importance</a:t>
                </a:r>
                <a:endParaRPr lang="en-ZA" dirty="0"/>
              </a:p>
            </c:rich>
          </c:tx>
        </c:title>
        <c:numFmt formatCode="0" sourceLinked="0"/>
        <c:tickLblPos val="nextTo"/>
        <c:crossAx val="143335808"/>
        <c:crosses val="max"/>
        <c:crossBetween val="between"/>
      </c:valAx>
      <c:catAx>
        <c:axId val="143335808"/>
        <c:scaling>
          <c:orientation val="minMax"/>
        </c:scaling>
        <c:delete val="1"/>
        <c:axPos val="b"/>
        <c:tickLblPos val="none"/>
        <c:crossAx val="142145792"/>
        <c:crosses val="autoZero"/>
        <c:auto val="1"/>
        <c:lblAlgn val="ctr"/>
        <c:lblOffset val="100"/>
      </c:catAx>
    </c:plotArea>
    <c:legend>
      <c:legendPos val="b"/>
    </c:legend>
    <c:plotVisOnly val="1"/>
    <c:dispBlanksAs val="gap"/>
  </c:chart>
  <c:spPr>
    <a:ln>
      <a:noFill/>
    </a:ln>
  </c:spPr>
  <c:txPr>
    <a:bodyPr/>
    <a:lstStyle/>
    <a:p>
      <a:pPr>
        <a:defRPr sz="1000"/>
      </a:pPr>
      <a:endParaRPr lang="en-US"/>
    </a:p>
  </c:txPr>
  <c:externalData r:id="rId2"/>
</c:chartSpace>
</file>

<file path=ppt/charts/chart160.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Effectiveness Of The BANKSETA's Communication With Me As A Legislative Body</a:t>
            </a:r>
          </a:p>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(n=5)</a:t>
            </a:r>
            <a:endParaRPr lang="en-US" sz="1100" dirty="0" smtClean="0"/>
          </a:p>
        </c:rich>
      </c:tx>
      <c:layout>
        <c:manualLayout>
          <c:xMode val="edge"/>
          <c:yMode val="edge"/>
          <c:x val="0.13157097725434416"/>
          <c:y val="1.9230769230769277E-2"/>
        </c:manualLayout>
      </c:layout>
    </c:title>
    <c:plotArea>
      <c:layout>
        <c:manualLayout>
          <c:layoutTarget val="inner"/>
          <c:xMode val="edge"/>
          <c:yMode val="edge"/>
          <c:x val="0.11310600070366122"/>
          <c:y val="0.16221153846153846"/>
          <c:w val="0.83413417071392559"/>
          <c:h val="0.51159852614577062"/>
        </c:manualLayout>
      </c:layout>
      <c:barChart>
        <c:barDir val="col"/>
        <c:grouping val="clustered"/>
        <c:ser>
          <c:idx val="0"/>
          <c:order val="0"/>
          <c:tx>
            <c:strRef>
              <c:f>Sheet1!$A$2</c:f>
              <c:strCache>
                <c:ptCount val="1"/>
                <c:pt idx="0">
                  <c:v>Total 2010 (n=)</c:v>
                </c:pt>
              </c:strCache>
            </c:strRef>
          </c:tx>
          <c:spPr>
            <a:solidFill>
              <a:srgbClr val="009DD9"/>
            </a:solidFill>
            <a:ln w="6350">
              <a:solidFill>
                <a:sysClr val="windowText" lastClr="000000"/>
              </a:solidFill>
            </a:ln>
            <a:effectLst>
              <a:outerShdw blurRad="40000" dist="23000" dir="5400000" rotWithShape="0">
                <a:srgbClr val="000000">
                  <a:alpha val="35000"/>
                </a:srgbClr>
              </a:outerShdw>
            </a:effectLst>
            <a:scene3d>
              <a:camera prst="orthographicFront"/>
              <a:lightRig rig="threePt" dir="t"/>
            </a:scene3d>
            <a:sp3d/>
          </c:spPr>
          <c:dLbls>
            <c:txPr>
              <a:bodyPr/>
              <a:lstStyle/>
              <a:p>
                <a:pPr>
                  <a:defRPr lang="en-ZA" sz="1000" b="1"/>
                </a:pPr>
                <a:endParaRPr lang="en-US"/>
              </a:p>
            </c:txPr>
            <c:dLblPos val="outEnd"/>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Sheet1!$B$2:$G$2</c:f>
              <c:numCache>
                <c:formatCode>General</c:formatCode>
                <c:ptCount val="6"/>
                <c:pt idx="2" formatCode="0">
                  <c:v>40</c:v>
                </c:pt>
                <c:pt idx="3" formatCode="0">
                  <c:v>40</c:v>
                </c:pt>
                <c:pt idx="4" formatCode="0">
                  <c:v>20</c:v>
                </c:pt>
              </c:numCache>
            </c:numRef>
          </c:val>
        </c:ser>
        <c:dLbls>
          <c:showVal val="1"/>
        </c:dLbls>
        <c:gapWidth val="75"/>
        <c:overlap val="-25"/>
        <c:axId val="227668352"/>
        <c:axId val="227669888"/>
      </c:barChart>
      <c:catAx>
        <c:axId val="227668352"/>
        <c:scaling>
          <c:orientation val="minMax"/>
        </c:scaling>
        <c:axPos val="b"/>
        <c:majorTickMark val="none"/>
        <c:tickLblPos val="nextTo"/>
        <c:txPr>
          <a:bodyPr/>
          <a:lstStyle/>
          <a:p>
            <a:pPr>
              <a:defRPr lang="en-ZA" sz="1000" b="0"/>
            </a:pPr>
            <a:endParaRPr lang="en-US"/>
          </a:p>
        </c:txPr>
        <c:crossAx val="227669888"/>
        <c:crosses val="autoZero"/>
        <c:auto val="1"/>
        <c:lblAlgn val="ctr"/>
        <c:lblOffset val="100"/>
      </c:catAx>
      <c:valAx>
        <c:axId val="227669888"/>
        <c:scaling>
          <c:orientation val="minMax"/>
        </c:scaling>
        <c:axPos val="l"/>
        <c:majorGridlines/>
        <c:title>
          <c:tx>
            <c:rich>
              <a:bodyPr rot="-5400000" vert="horz"/>
              <a:lstStyle/>
              <a:p>
                <a:pPr>
                  <a:defRPr sz="1000"/>
                </a:pPr>
                <a:r>
                  <a:rPr lang="en-ZA" sz="1000" dirty="0" smtClean="0"/>
                  <a:t>%</a:t>
                </a:r>
                <a:r>
                  <a:rPr lang="en-ZA" sz="1000" baseline="0" dirty="0" smtClean="0"/>
                  <a:t> of sub-sample</a:t>
                </a:r>
                <a:endParaRPr lang="en-ZA" sz="1000" dirty="0"/>
              </a:p>
            </c:rich>
          </c:tx>
        </c:title>
        <c:numFmt formatCode="General" sourceLinked="1"/>
        <c:majorTickMark val="none"/>
        <c:tickLblPos val="nextTo"/>
        <c:spPr>
          <a:ln w="9525">
            <a:noFill/>
          </a:ln>
        </c:spPr>
        <c:txPr>
          <a:bodyPr/>
          <a:lstStyle/>
          <a:p>
            <a:pPr>
              <a:defRPr lang="en-ZA" sz="1000" b="1"/>
            </a:pPr>
            <a:endParaRPr lang="en-US"/>
          </a:p>
        </c:txPr>
        <c:crossAx val="227668352"/>
        <c:crosses val="autoZero"/>
        <c:crossBetween val="between"/>
      </c:valAx>
    </c:plotArea>
    <c:plotVisOnly val="1"/>
  </c:chart>
  <c:spPr>
    <a:ln>
      <a:noFill/>
    </a:ln>
  </c:spPr>
  <c:txPr>
    <a:bodyPr/>
    <a:lstStyle/>
    <a:p>
      <a:pPr>
        <a:defRPr sz="1800"/>
      </a:pPr>
      <a:endParaRPr lang="en-US"/>
    </a:p>
  </c:txPr>
  <c:externalData r:id="rId2"/>
</c:chartSpace>
</file>

<file path=ppt/charts/chart161.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Providing Me With The Information I Need Timeously</a:t>
            </a:r>
          </a:p>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(n=5)</a:t>
            </a:r>
            <a:endParaRPr lang="en-US" sz="1100" dirty="0" smtClean="0"/>
          </a:p>
        </c:rich>
      </c:tx>
      <c:layout>
        <c:manualLayout>
          <c:xMode val="edge"/>
          <c:yMode val="edge"/>
          <c:x val="0.22010404949381318"/>
          <c:y val="1.9230769230769277E-2"/>
        </c:manualLayout>
      </c:layout>
    </c:title>
    <c:plotArea>
      <c:layout>
        <c:manualLayout>
          <c:layoutTarget val="inner"/>
          <c:xMode val="edge"/>
          <c:yMode val="edge"/>
          <c:x val="0.11647075365579303"/>
          <c:y val="0.18144230769230824"/>
          <c:w val="0.83374554743158336"/>
          <c:h val="0.47634211588937214"/>
        </c:manualLayout>
      </c:layout>
      <c:barChart>
        <c:barDir val="col"/>
        <c:grouping val="clustered"/>
        <c:ser>
          <c:idx val="0"/>
          <c:order val="0"/>
          <c:tx>
            <c:strRef>
              <c:f>Sheet1!$A$2</c:f>
              <c:strCache>
                <c:ptCount val="1"/>
                <c:pt idx="0">
                  <c:v>Total 2010 (n=)</c:v>
                </c:pt>
              </c:strCache>
            </c:strRef>
          </c:tx>
          <c:spPr>
            <a:solidFill>
              <a:srgbClr val="009DD9"/>
            </a:solidFill>
            <a:ln w="6350">
              <a:solidFill>
                <a:sysClr val="windowText" lastClr="000000"/>
              </a:solidFill>
            </a:ln>
            <a:effectLst>
              <a:outerShdw blurRad="40000" dist="23000" dir="5400000" rotWithShape="0">
                <a:srgbClr val="000000">
                  <a:alpha val="35000"/>
                </a:srgbClr>
              </a:outerShdw>
            </a:effectLst>
            <a:scene3d>
              <a:camera prst="orthographicFront"/>
              <a:lightRig rig="threePt" dir="t"/>
            </a:scene3d>
            <a:sp3d/>
          </c:spPr>
          <c:dLbls>
            <c:txPr>
              <a:bodyPr/>
              <a:lstStyle/>
              <a:p>
                <a:pPr>
                  <a:defRPr lang="en-ZA" sz="1000" b="1"/>
                </a:pPr>
                <a:endParaRPr lang="en-US"/>
              </a:p>
            </c:txPr>
            <c:dLblPos val="outEnd"/>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Sheet1!$B$2:$G$2</c:f>
              <c:numCache>
                <c:formatCode>General</c:formatCode>
                <c:ptCount val="6"/>
                <c:pt idx="2" formatCode="0">
                  <c:v>20</c:v>
                </c:pt>
                <c:pt idx="3" formatCode="0">
                  <c:v>40</c:v>
                </c:pt>
                <c:pt idx="4" formatCode="0">
                  <c:v>40</c:v>
                </c:pt>
              </c:numCache>
            </c:numRef>
          </c:val>
        </c:ser>
        <c:dLbls>
          <c:showVal val="1"/>
        </c:dLbls>
        <c:gapWidth val="75"/>
        <c:overlap val="-25"/>
        <c:axId val="227858304"/>
        <c:axId val="227859840"/>
      </c:barChart>
      <c:catAx>
        <c:axId val="227858304"/>
        <c:scaling>
          <c:orientation val="minMax"/>
        </c:scaling>
        <c:axPos val="b"/>
        <c:majorTickMark val="none"/>
        <c:tickLblPos val="nextTo"/>
        <c:txPr>
          <a:bodyPr/>
          <a:lstStyle/>
          <a:p>
            <a:pPr>
              <a:defRPr lang="en-ZA" sz="1000" b="0"/>
            </a:pPr>
            <a:endParaRPr lang="en-US"/>
          </a:p>
        </c:txPr>
        <c:crossAx val="227859840"/>
        <c:crosses val="autoZero"/>
        <c:auto val="1"/>
        <c:lblAlgn val="ctr"/>
        <c:lblOffset val="100"/>
      </c:catAx>
      <c:valAx>
        <c:axId val="227859840"/>
        <c:scaling>
          <c:orientation val="minMax"/>
        </c:scaling>
        <c:axPos val="l"/>
        <c:majorGridlines/>
        <c:title>
          <c:tx>
            <c:rich>
              <a:bodyPr rot="-5400000" vert="horz"/>
              <a:lstStyle/>
              <a:p>
                <a:pPr>
                  <a:defRPr sz="1000"/>
                </a:pPr>
                <a:r>
                  <a:rPr lang="en-ZA" sz="1000" dirty="0" smtClean="0"/>
                  <a:t>%</a:t>
                </a:r>
                <a:r>
                  <a:rPr lang="en-ZA" sz="1000" baseline="0" dirty="0" smtClean="0"/>
                  <a:t> of sub-sample</a:t>
                </a:r>
                <a:endParaRPr lang="en-ZA" sz="1000" dirty="0"/>
              </a:p>
            </c:rich>
          </c:tx>
        </c:title>
        <c:numFmt formatCode="General" sourceLinked="1"/>
        <c:majorTickMark val="none"/>
        <c:tickLblPos val="nextTo"/>
        <c:spPr>
          <a:ln w="9525">
            <a:noFill/>
          </a:ln>
        </c:spPr>
        <c:txPr>
          <a:bodyPr/>
          <a:lstStyle/>
          <a:p>
            <a:pPr>
              <a:defRPr lang="en-ZA" sz="1000" b="1"/>
            </a:pPr>
            <a:endParaRPr lang="en-US"/>
          </a:p>
        </c:txPr>
        <c:crossAx val="227858304"/>
        <c:crosses val="autoZero"/>
        <c:crossBetween val="between"/>
      </c:valAx>
    </c:plotArea>
    <c:plotVisOnly val="1"/>
  </c:chart>
  <c:spPr>
    <a:ln>
      <a:noFill/>
    </a:ln>
  </c:spPr>
  <c:txPr>
    <a:bodyPr/>
    <a:lstStyle/>
    <a:p>
      <a:pPr>
        <a:defRPr sz="1800"/>
      </a:pPr>
      <a:endParaRPr lang="en-US"/>
    </a:p>
  </c:txPr>
  <c:externalData r:id="rId2"/>
</c:chartSpace>
</file>

<file path=ppt/charts/chart162.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a:pPr>
            <a:r>
              <a:rPr lang="en-GB" dirty="0"/>
              <a:t>Average </a:t>
            </a:r>
            <a:r>
              <a:rPr lang="en-GB" dirty="0" smtClean="0"/>
              <a:t>Importance and Performance </a:t>
            </a:r>
            <a:r>
              <a:rPr lang="en-GB" dirty="0"/>
              <a:t>Of Factors In Terms Of Dealings With </a:t>
            </a:r>
            <a:r>
              <a:rPr lang="en-GB" dirty="0" smtClean="0"/>
              <a:t>BANKSETA</a:t>
            </a:r>
            <a:endParaRPr lang="en-US" dirty="0"/>
          </a:p>
        </c:rich>
      </c:tx>
      <c:layout>
        <c:manualLayout>
          <c:xMode val="edge"/>
          <c:yMode val="edge"/>
          <c:x val="0.13193268380807929"/>
          <c:y val="5.0172787818897439E-2"/>
        </c:manualLayout>
      </c:layout>
    </c:title>
    <c:plotArea>
      <c:layout>
        <c:manualLayout>
          <c:layoutTarget val="inner"/>
          <c:xMode val="edge"/>
          <c:yMode val="edge"/>
          <c:x val="8.6708848893892243E-2"/>
          <c:y val="0.15259615384615974"/>
          <c:w val="0.86053115071142428"/>
          <c:h val="0.40405961268420082"/>
        </c:manualLayout>
      </c:layout>
      <c:barChart>
        <c:barDir val="col"/>
        <c:grouping val="clustered"/>
        <c:ser>
          <c:idx val="1"/>
          <c:order val="1"/>
          <c:tx>
            <c:strRef>
              <c:f>Sheet1!$A$3</c:f>
              <c:strCache>
                <c:ptCount val="1"/>
                <c:pt idx="0">
                  <c:v>2010 Performance (n=5)</c:v>
                </c:pt>
              </c:strCache>
            </c:strRef>
          </c:tx>
          <c:spPr>
            <a:solidFill>
              <a:srgbClr val="00B0F0"/>
            </a:solidFill>
            <a:ln w="28575">
              <a:solidFill>
                <a:sysClr val="windowText" lastClr="000000"/>
              </a:solidFill>
            </a:ln>
          </c:spPr>
          <c:dLbls>
            <c:dLblPos val="ctr"/>
            <c:showVal val="1"/>
          </c:dLbls>
          <c:cat>
            <c:strRef>
              <c:f>Sheet1!$B$1:$F$1</c:f>
              <c:strCache>
                <c:ptCount val="5"/>
                <c:pt idx="0">
                  <c:v>Effectiveness of the BANKSETA’s communication with me as a legislative body</c:v>
                </c:pt>
                <c:pt idx="1">
                  <c:v>Promptness of response to requests</c:v>
                </c:pt>
                <c:pt idx="2">
                  <c:v>Friendliness of BANKSETA personnel</c:v>
                </c:pt>
                <c:pt idx="3">
                  <c:v>Providing me with the information I need timeously</c:v>
                </c:pt>
                <c:pt idx="4">
                  <c:v>Timeous payment of invoices where applicable</c:v>
                </c:pt>
              </c:strCache>
            </c:strRef>
          </c:cat>
          <c:val>
            <c:numRef>
              <c:f>Sheet1!$B$3:$F$3</c:f>
              <c:numCache>
                <c:formatCode>0.0</c:formatCode>
                <c:ptCount val="5"/>
                <c:pt idx="0">
                  <c:v>3.8</c:v>
                </c:pt>
                <c:pt idx="1">
                  <c:v>4</c:v>
                </c:pt>
                <c:pt idx="2">
                  <c:v>4.2</c:v>
                </c:pt>
                <c:pt idx="3">
                  <c:v>4.2</c:v>
                </c:pt>
                <c:pt idx="4">
                  <c:v>5</c:v>
                </c:pt>
              </c:numCache>
            </c:numRef>
          </c:val>
        </c:ser>
        <c:dLbls>
          <c:showVal val="1"/>
        </c:dLbls>
        <c:axId val="228028800"/>
        <c:axId val="228030336"/>
      </c:barChart>
      <c:lineChart>
        <c:grouping val="standard"/>
        <c:ser>
          <c:idx val="0"/>
          <c:order val="0"/>
          <c:tx>
            <c:strRef>
              <c:f>Sheet1!$A$2</c:f>
              <c:strCache>
                <c:ptCount val="1"/>
                <c:pt idx="0">
                  <c:v>2010 Importance (n=5)</c:v>
                </c:pt>
              </c:strCache>
            </c:strRef>
          </c:tx>
          <c:spPr>
            <a:ln>
              <a:solidFill>
                <a:srgbClr val="0F6FC6"/>
              </a:solidFill>
            </a:ln>
            <a:effectLst>
              <a:outerShdw blurRad="40000" dist="23000" dir="5400000" rotWithShape="0">
                <a:srgbClr val="000000">
                  <a:alpha val="35000"/>
                </a:srgbClr>
              </a:outerShdw>
            </a:effectLst>
          </c:spPr>
          <c:marker>
            <c:symbol val="none"/>
          </c:marker>
          <c:dPt>
            <c:idx val="0"/>
            <c:spPr>
              <a:ln w="28575">
                <a:solidFill>
                  <a:srgbClr val="0F6FC6"/>
                </a:solidFill>
              </a:ln>
              <a:effectLst>
                <a:outerShdw blurRad="40000" dist="23000" dir="5400000" rotWithShape="0">
                  <a:srgbClr val="000000">
                    <a:alpha val="35000"/>
                  </a:srgbClr>
                </a:outerShdw>
              </a:effectLst>
            </c:spPr>
          </c:dPt>
          <c:dPt>
            <c:idx val="1"/>
            <c:spPr>
              <a:ln w="28575">
                <a:solidFill>
                  <a:srgbClr val="0F6FC6"/>
                </a:solidFill>
              </a:ln>
              <a:effectLst>
                <a:outerShdw blurRad="40000" dist="23000" dir="5400000" rotWithShape="0">
                  <a:srgbClr val="000000">
                    <a:alpha val="35000"/>
                  </a:srgbClr>
                </a:outerShdw>
              </a:effectLst>
            </c:spPr>
          </c:dPt>
          <c:dPt>
            <c:idx val="2"/>
            <c:spPr>
              <a:ln w="28575">
                <a:solidFill>
                  <a:srgbClr val="0F6FC6"/>
                </a:solidFill>
              </a:ln>
              <a:effectLst>
                <a:outerShdw blurRad="40000" dist="23000" dir="5400000" rotWithShape="0">
                  <a:srgbClr val="000000">
                    <a:alpha val="35000"/>
                  </a:srgbClr>
                </a:outerShdw>
              </a:effectLst>
            </c:spPr>
          </c:dPt>
          <c:dPt>
            <c:idx val="3"/>
            <c:spPr>
              <a:ln w="28575">
                <a:solidFill>
                  <a:srgbClr val="0F6FC6"/>
                </a:solidFill>
              </a:ln>
              <a:effectLst>
                <a:outerShdw blurRad="40000" dist="23000" dir="5400000" rotWithShape="0">
                  <a:srgbClr val="000000">
                    <a:alpha val="35000"/>
                  </a:srgbClr>
                </a:outerShdw>
              </a:effectLst>
            </c:spPr>
          </c:dPt>
          <c:dPt>
            <c:idx val="4"/>
            <c:spPr>
              <a:ln w="28575">
                <a:solidFill>
                  <a:srgbClr val="0F6FC6"/>
                </a:solidFill>
              </a:ln>
              <a:effectLst>
                <a:outerShdw blurRad="40000" dist="23000" dir="5400000" rotWithShape="0">
                  <a:srgbClr val="000000">
                    <a:alpha val="35000"/>
                  </a:srgbClr>
                </a:outerShdw>
              </a:effectLst>
            </c:spPr>
          </c:dPt>
          <c:dLbls>
            <c:showVal val="1"/>
          </c:dLbls>
          <c:cat>
            <c:strRef>
              <c:f>Sheet1!$B$1:$F$1</c:f>
              <c:strCache>
                <c:ptCount val="5"/>
                <c:pt idx="0">
                  <c:v>Effectiveness of the BANKSETA’s communication with me as a legislative body</c:v>
                </c:pt>
                <c:pt idx="1">
                  <c:v>Promptness of response to requests</c:v>
                </c:pt>
                <c:pt idx="2">
                  <c:v>Friendliness of BANKSETA personnel</c:v>
                </c:pt>
                <c:pt idx="3">
                  <c:v>Providing me with the information I need timeously</c:v>
                </c:pt>
                <c:pt idx="4">
                  <c:v>Timeous payment of invoices where applicable</c:v>
                </c:pt>
              </c:strCache>
            </c:strRef>
          </c:cat>
          <c:val>
            <c:numRef>
              <c:f>Sheet1!$B$2:$F$2</c:f>
              <c:numCache>
                <c:formatCode>0.0</c:formatCode>
                <c:ptCount val="5"/>
                <c:pt idx="0">
                  <c:v>9.2000000000000011</c:v>
                </c:pt>
                <c:pt idx="1">
                  <c:v>9.2000000000000011</c:v>
                </c:pt>
                <c:pt idx="2">
                  <c:v>9</c:v>
                </c:pt>
                <c:pt idx="3">
                  <c:v>9</c:v>
                </c:pt>
                <c:pt idx="4">
                  <c:v>8</c:v>
                </c:pt>
              </c:numCache>
            </c:numRef>
          </c:val>
        </c:ser>
        <c:marker val="1"/>
        <c:axId val="228038144"/>
        <c:axId val="228036608"/>
      </c:lineChart>
      <c:catAx>
        <c:axId val="228028800"/>
        <c:scaling>
          <c:orientation val="minMax"/>
        </c:scaling>
        <c:axPos val="b"/>
        <c:majorTickMark val="none"/>
        <c:tickLblPos val="nextTo"/>
        <c:crossAx val="228030336"/>
        <c:crosses val="autoZero"/>
        <c:auto val="1"/>
        <c:lblAlgn val="ctr"/>
        <c:lblOffset val="100"/>
      </c:catAx>
      <c:valAx>
        <c:axId val="228030336"/>
        <c:scaling>
          <c:orientation val="minMax"/>
          <c:max val="5"/>
          <c:min val="3"/>
        </c:scaling>
        <c:axPos val="l"/>
        <c:majorGridlines/>
        <c:title>
          <c:tx>
            <c:rich>
              <a:bodyPr rot="-5400000" vert="horz"/>
              <a:lstStyle/>
              <a:p>
                <a:pPr>
                  <a:defRPr/>
                </a:pPr>
                <a:r>
                  <a:rPr lang="en-ZA" dirty="0" smtClean="0"/>
                  <a:t>Performance</a:t>
                </a:r>
                <a:endParaRPr lang="en-ZA" dirty="0"/>
              </a:p>
            </c:rich>
          </c:tx>
        </c:title>
        <c:numFmt formatCode="0.0" sourceLinked="1"/>
        <c:majorTickMark val="none"/>
        <c:tickLblPos val="nextTo"/>
        <c:spPr>
          <a:ln w="9525">
            <a:noFill/>
          </a:ln>
        </c:spPr>
        <c:crossAx val="228028800"/>
        <c:crosses val="autoZero"/>
        <c:crossBetween val="between"/>
      </c:valAx>
      <c:valAx>
        <c:axId val="228036608"/>
        <c:scaling>
          <c:orientation val="minMax"/>
          <c:max val="10"/>
          <c:min val="0"/>
        </c:scaling>
        <c:axPos val="r"/>
        <c:numFmt formatCode="0" sourceLinked="0"/>
        <c:tickLblPos val="nextTo"/>
        <c:crossAx val="228038144"/>
        <c:crosses val="max"/>
        <c:crossBetween val="between"/>
      </c:valAx>
      <c:catAx>
        <c:axId val="228038144"/>
        <c:scaling>
          <c:orientation val="minMax"/>
        </c:scaling>
        <c:delete val="1"/>
        <c:axPos val="b"/>
        <c:tickLblPos val="none"/>
        <c:crossAx val="228036608"/>
        <c:crosses val="autoZero"/>
        <c:auto val="1"/>
        <c:lblAlgn val="ctr"/>
        <c:lblOffset val="100"/>
      </c:catAx>
    </c:plotArea>
    <c:legend>
      <c:legendPos val="b"/>
      <c:layout>
        <c:manualLayout>
          <c:xMode val="edge"/>
          <c:yMode val="edge"/>
          <c:x val="0.26930969022765688"/>
          <c:y val="0.72269861636503341"/>
          <c:w val="0.47500084531670456"/>
          <c:h val="5.2797008909341664E-2"/>
        </c:manualLayout>
      </c:layout>
    </c:legend>
    <c:plotVisOnly val="1"/>
    <c:dispBlanksAs val="gap"/>
  </c:chart>
  <c:spPr>
    <a:ln>
      <a:noFill/>
    </a:ln>
  </c:spPr>
  <c:txPr>
    <a:bodyPr/>
    <a:lstStyle/>
    <a:p>
      <a:pPr>
        <a:defRPr sz="1000"/>
      </a:pPr>
      <a:endParaRPr lang="en-US"/>
    </a:p>
  </c:txPr>
  <c:externalData r:id="rId2"/>
  <c:userShapes r:id="rId3"/>
</c:chartSpace>
</file>

<file path=ppt/charts/chart163.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A Timeous Response To The Application Was Received By The Training Provider</a:t>
            </a:r>
          </a:p>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(n=5)</a:t>
            </a:r>
            <a:endParaRPr lang="en-US" sz="1100" dirty="0" smtClean="0"/>
          </a:p>
        </c:rich>
      </c:tx>
      <c:layout>
        <c:manualLayout>
          <c:xMode val="edge"/>
          <c:yMode val="edge"/>
          <c:x val="0.1626846569019213"/>
          <c:y val="5.4487179487179488E-2"/>
        </c:manualLayout>
      </c:layout>
    </c:title>
    <c:plotArea>
      <c:layout>
        <c:manualLayout>
          <c:layoutTarget val="inner"/>
          <c:xMode val="edge"/>
          <c:yMode val="edge"/>
          <c:x val="0.13008747235970197"/>
          <c:y val="0.19746794871794895"/>
          <c:w val="0.8086186050514178"/>
          <c:h val="0.47634211588937192"/>
        </c:manualLayout>
      </c:layout>
      <c:barChart>
        <c:barDir val="col"/>
        <c:grouping val="clustered"/>
        <c:ser>
          <c:idx val="0"/>
          <c:order val="0"/>
          <c:tx>
            <c:strRef>
              <c:f>Sheet1!$A$2</c:f>
              <c:strCache>
                <c:ptCount val="1"/>
                <c:pt idx="0">
                  <c:v>Total 2010 (n=)</c:v>
                </c:pt>
              </c:strCache>
            </c:strRef>
          </c:tx>
          <c:spPr>
            <a:solidFill>
              <a:srgbClr val="009DD9"/>
            </a:solidFill>
            <a:ln w="6350">
              <a:solidFill>
                <a:sysClr val="windowText" lastClr="000000"/>
              </a:solidFill>
            </a:ln>
            <a:effectLst>
              <a:outerShdw blurRad="40000" dist="23000" dir="5400000" rotWithShape="0">
                <a:srgbClr val="000000">
                  <a:alpha val="35000"/>
                </a:srgbClr>
              </a:outerShdw>
            </a:effectLst>
            <a:scene3d>
              <a:camera prst="orthographicFront"/>
              <a:lightRig rig="threePt" dir="t"/>
            </a:scene3d>
            <a:sp3d/>
          </c:spPr>
          <c:dLbls>
            <c:txPr>
              <a:bodyPr/>
              <a:lstStyle/>
              <a:p>
                <a:pPr>
                  <a:defRPr lang="en-ZA" sz="1000" b="1"/>
                </a:pPr>
                <a:endParaRPr lang="en-US"/>
              </a:p>
            </c:txPr>
            <c:dLblPos val="outEnd"/>
            <c:showVal val="1"/>
          </c:dLbls>
          <c:cat>
            <c:strRef>
              <c:f>Sheet1!$B$1:$G$1</c:f>
              <c:strCache>
                <c:ptCount val="6"/>
                <c:pt idx="0">
                  <c:v>Strongly Agree</c:v>
                </c:pt>
                <c:pt idx="1">
                  <c:v>Agree</c:v>
                </c:pt>
                <c:pt idx="2">
                  <c:v>Indifferent</c:v>
                </c:pt>
                <c:pt idx="3">
                  <c:v>Disagree</c:v>
                </c:pt>
                <c:pt idx="4">
                  <c:v>Strongly Disagree</c:v>
                </c:pt>
                <c:pt idx="5">
                  <c:v>N/A or Don't Know</c:v>
                </c:pt>
              </c:strCache>
            </c:strRef>
          </c:cat>
          <c:val>
            <c:numRef>
              <c:f>Sheet1!$B$2:$G$2</c:f>
              <c:numCache>
                <c:formatCode>0</c:formatCode>
                <c:ptCount val="6"/>
                <c:pt idx="0">
                  <c:v>20</c:v>
                </c:pt>
                <c:pt idx="1">
                  <c:v>40</c:v>
                </c:pt>
                <c:pt idx="2">
                  <c:v>20</c:v>
                </c:pt>
                <c:pt idx="3">
                  <c:v>20</c:v>
                </c:pt>
              </c:numCache>
            </c:numRef>
          </c:val>
        </c:ser>
        <c:dLbls>
          <c:showVal val="1"/>
        </c:dLbls>
        <c:gapWidth val="75"/>
        <c:overlap val="-25"/>
        <c:axId val="228071680"/>
        <c:axId val="228122624"/>
      </c:barChart>
      <c:catAx>
        <c:axId val="228071680"/>
        <c:scaling>
          <c:orientation val="minMax"/>
        </c:scaling>
        <c:axPos val="b"/>
        <c:majorTickMark val="none"/>
        <c:tickLblPos val="nextTo"/>
        <c:txPr>
          <a:bodyPr/>
          <a:lstStyle/>
          <a:p>
            <a:pPr>
              <a:defRPr lang="en-ZA" sz="1000" b="0"/>
            </a:pPr>
            <a:endParaRPr lang="en-US"/>
          </a:p>
        </c:txPr>
        <c:crossAx val="228122624"/>
        <c:crosses val="autoZero"/>
        <c:auto val="1"/>
        <c:lblAlgn val="ctr"/>
        <c:lblOffset val="100"/>
      </c:catAx>
      <c:valAx>
        <c:axId val="228122624"/>
        <c:scaling>
          <c:orientation val="minMax"/>
        </c:scaling>
        <c:axPos val="l"/>
        <c:majorGridlines/>
        <c:title>
          <c:tx>
            <c:rich>
              <a:bodyPr rot="-5400000" vert="horz"/>
              <a:lstStyle/>
              <a:p>
                <a:pPr>
                  <a:defRPr sz="1000"/>
                </a:pPr>
                <a:r>
                  <a:rPr lang="en-ZA" sz="1000" dirty="0" smtClean="0"/>
                  <a:t>%</a:t>
                </a:r>
                <a:r>
                  <a:rPr lang="en-ZA" sz="1000" baseline="0" dirty="0" smtClean="0"/>
                  <a:t> of sub-sample</a:t>
                </a:r>
                <a:endParaRPr lang="en-ZA" sz="1000" dirty="0"/>
              </a:p>
            </c:rich>
          </c:tx>
        </c:title>
        <c:numFmt formatCode="0" sourceLinked="1"/>
        <c:majorTickMark val="none"/>
        <c:tickLblPos val="nextTo"/>
        <c:spPr>
          <a:ln w="9525">
            <a:noFill/>
          </a:ln>
        </c:spPr>
        <c:txPr>
          <a:bodyPr/>
          <a:lstStyle/>
          <a:p>
            <a:pPr>
              <a:defRPr lang="en-ZA" sz="1000" b="1"/>
            </a:pPr>
            <a:endParaRPr lang="en-US"/>
          </a:p>
        </c:txPr>
        <c:crossAx val="228071680"/>
        <c:crosses val="autoZero"/>
        <c:crossBetween val="between"/>
      </c:valAx>
    </c:plotArea>
    <c:plotVisOnly val="1"/>
  </c:chart>
  <c:spPr>
    <a:ln>
      <a:noFill/>
    </a:ln>
  </c:spPr>
  <c:txPr>
    <a:bodyPr/>
    <a:lstStyle/>
    <a:p>
      <a:pPr>
        <a:defRPr sz="1800"/>
      </a:pPr>
      <a:endParaRPr lang="en-US"/>
    </a:p>
  </c:txPr>
  <c:externalData r:id="rId2"/>
</c:chartSpace>
</file>

<file path=ppt/charts/chart164.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sz="1100"/>
            </a:pPr>
            <a:r>
              <a:rPr lang="en-US" sz="1100" dirty="0" smtClean="0"/>
              <a:t>The Training Provider Received An Evaluation Application Within 30 Days Of Receipt Of The Application Received By BANKSETA</a:t>
            </a:r>
          </a:p>
          <a:p>
            <a:pPr algn="ctr" rtl="0">
              <a:defRPr sz="1100"/>
            </a:pPr>
            <a:r>
              <a:rPr lang="en-US" sz="1100" dirty="0" smtClean="0"/>
              <a:t>(n=5)</a:t>
            </a:r>
            <a:endParaRPr lang="en-US" sz="1100" dirty="0"/>
          </a:p>
        </c:rich>
      </c:tx>
      <c:layout>
        <c:manualLayout>
          <c:xMode val="edge"/>
          <c:yMode val="edge"/>
          <c:x val="0.22922704306476943"/>
          <c:y val="3.5256410256410256E-2"/>
        </c:manualLayout>
      </c:layout>
    </c:title>
    <c:plotArea>
      <c:layout>
        <c:manualLayout>
          <c:layoutTarget val="inner"/>
          <c:xMode val="edge"/>
          <c:yMode val="edge"/>
          <c:x val="0.13103869771963106"/>
          <c:y val="0.21669871794871787"/>
          <c:w val="0.823186632920891"/>
          <c:h val="0.47634211588937203"/>
        </c:manualLayout>
      </c:layout>
      <c:barChart>
        <c:barDir val="col"/>
        <c:grouping val="clustered"/>
        <c:ser>
          <c:idx val="0"/>
          <c:order val="0"/>
          <c:tx>
            <c:strRef>
              <c:f>Sheet1!$A$2</c:f>
              <c:strCache>
                <c:ptCount val="1"/>
                <c:pt idx="0">
                  <c:v>Total 2010 (n=)</c:v>
                </c:pt>
              </c:strCache>
            </c:strRef>
          </c:tx>
          <c:spPr>
            <a:solidFill>
              <a:srgbClr val="009DD9"/>
            </a:solidFill>
            <a:ln w="6350">
              <a:solidFill>
                <a:sysClr val="windowText" lastClr="000000"/>
              </a:solidFill>
            </a:ln>
            <a:effectLst>
              <a:outerShdw blurRad="40000" dist="23000" dir="5400000" rotWithShape="0">
                <a:srgbClr val="000000">
                  <a:alpha val="35000"/>
                </a:srgbClr>
              </a:outerShdw>
            </a:effectLst>
            <a:scene3d>
              <a:camera prst="orthographicFront"/>
              <a:lightRig rig="threePt" dir="t"/>
            </a:scene3d>
            <a:sp3d/>
          </c:spPr>
          <c:cat>
            <c:strRef>
              <c:f>Sheet1!$B$1:$G$1</c:f>
              <c:strCache>
                <c:ptCount val="6"/>
                <c:pt idx="0">
                  <c:v>Strongly Agree</c:v>
                </c:pt>
                <c:pt idx="1">
                  <c:v>Agree</c:v>
                </c:pt>
                <c:pt idx="2">
                  <c:v>Indifferent</c:v>
                </c:pt>
                <c:pt idx="3">
                  <c:v>Disagree</c:v>
                </c:pt>
                <c:pt idx="4">
                  <c:v>Strongly Disagree</c:v>
                </c:pt>
                <c:pt idx="5">
                  <c:v>N/A or Don't Know</c:v>
                </c:pt>
              </c:strCache>
            </c:strRef>
          </c:cat>
          <c:val>
            <c:numRef>
              <c:f>Sheet1!$B$2:$G$2</c:f>
              <c:numCache>
                <c:formatCode>0</c:formatCode>
                <c:ptCount val="6"/>
                <c:pt idx="0">
                  <c:v>20</c:v>
                </c:pt>
                <c:pt idx="1">
                  <c:v>40</c:v>
                </c:pt>
                <c:pt idx="5">
                  <c:v>40</c:v>
                </c:pt>
              </c:numCache>
            </c:numRef>
          </c:val>
        </c:ser>
        <c:dLbls>
          <c:showVal val="1"/>
        </c:dLbls>
        <c:gapWidth val="75"/>
        <c:overlap val="-25"/>
        <c:axId val="228188544"/>
        <c:axId val="228190080"/>
      </c:barChart>
      <c:catAx>
        <c:axId val="228188544"/>
        <c:scaling>
          <c:orientation val="minMax"/>
        </c:scaling>
        <c:axPos val="b"/>
        <c:majorTickMark val="none"/>
        <c:tickLblPos val="nextTo"/>
        <c:crossAx val="228190080"/>
        <c:crosses val="autoZero"/>
        <c:auto val="1"/>
        <c:lblAlgn val="ctr"/>
        <c:lblOffset val="100"/>
      </c:catAx>
      <c:valAx>
        <c:axId val="228190080"/>
        <c:scaling>
          <c:orientation val="minMax"/>
        </c:scaling>
        <c:axPos val="l"/>
        <c:majorGridlines/>
        <c:title>
          <c:tx>
            <c:rich>
              <a:bodyPr rot="-5400000" vert="horz"/>
              <a:lstStyle/>
              <a:p>
                <a:pPr>
                  <a:defRPr/>
                </a:pPr>
                <a:r>
                  <a:rPr lang="en-ZA" dirty="0"/>
                  <a:t>% of sub-sample</a:t>
                </a:r>
              </a:p>
            </c:rich>
          </c:tx>
        </c:title>
        <c:numFmt formatCode="0" sourceLinked="1"/>
        <c:majorTickMark val="none"/>
        <c:tickLblPos val="nextTo"/>
        <c:spPr>
          <a:ln w="9525">
            <a:noFill/>
          </a:ln>
        </c:spPr>
        <c:crossAx val="228188544"/>
        <c:crosses val="autoZero"/>
        <c:crossBetween val="between"/>
      </c:valAx>
    </c:plotArea>
    <c:plotVisOnly val="1"/>
  </c:chart>
  <c:spPr>
    <a:ln>
      <a:noFill/>
    </a:ln>
  </c:spPr>
  <c:txPr>
    <a:bodyPr/>
    <a:lstStyle/>
    <a:p>
      <a:pPr>
        <a:defRPr sz="1000"/>
      </a:pPr>
      <a:endParaRPr lang="en-US"/>
    </a:p>
  </c:txPr>
  <c:externalData r:id="rId2"/>
</c:chartSpace>
</file>

<file path=ppt/charts/chart165.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BANKSETA Provided Feedback To The Provider And The Primary SETA</a:t>
            </a:r>
          </a:p>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(n=5)</a:t>
            </a:r>
            <a:endParaRPr lang="en-US" sz="1100" dirty="0" smtClean="0"/>
          </a:p>
        </c:rich>
      </c:tx>
      <c:layout>
        <c:manualLayout>
          <c:xMode val="edge"/>
          <c:yMode val="edge"/>
          <c:x val="0.16950881139857518"/>
          <c:y val="0"/>
        </c:manualLayout>
      </c:layout>
    </c:title>
    <c:plotArea>
      <c:layout>
        <c:manualLayout>
          <c:layoutTarget val="inner"/>
          <c:xMode val="edge"/>
          <c:yMode val="edge"/>
          <c:x val="0.13549868766404199"/>
          <c:y val="0.15259615384615949"/>
          <c:w val="0.83509139482564654"/>
          <c:h val="0.47634211588937198"/>
        </c:manualLayout>
      </c:layout>
      <c:barChart>
        <c:barDir val="col"/>
        <c:grouping val="clustered"/>
        <c:ser>
          <c:idx val="0"/>
          <c:order val="0"/>
          <c:tx>
            <c:strRef>
              <c:f>Sheet1!$A$2</c:f>
              <c:strCache>
                <c:ptCount val="1"/>
                <c:pt idx="0">
                  <c:v>Total 2010 (n=)</c:v>
                </c:pt>
              </c:strCache>
            </c:strRef>
          </c:tx>
          <c:spPr>
            <a:solidFill>
              <a:srgbClr val="009DD9"/>
            </a:solidFill>
            <a:ln w="6350">
              <a:solidFill>
                <a:sysClr val="windowText" lastClr="000000"/>
              </a:solidFill>
            </a:ln>
            <a:effectLst>
              <a:outerShdw blurRad="40000" dist="23000" dir="5400000" rotWithShape="0">
                <a:srgbClr val="000000">
                  <a:alpha val="35000"/>
                </a:srgbClr>
              </a:outerShdw>
            </a:effectLst>
            <a:scene3d>
              <a:camera prst="orthographicFront"/>
              <a:lightRig rig="threePt" dir="t"/>
            </a:scene3d>
            <a:sp3d/>
          </c:spPr>
          <c:dLbls>
            <c:txPr>
              <a:bodyPr/>
              <a:lstStyle/>
              <a:p>
                <a:pPr>
                  <a:defRPr lang="en-ZA" sz="1000" b="1"/>
                </a:pPr>
                <a:endParaRPr lang="en-US"/>
              </a:p>
            </c:txPr>
            <c:dLblPos val="outEnd"/>
            <c:showVal val="1"/>
          </c:dLbls>
          <c:cat>
            <c:strRef>
              <c:f>Sheet1!$B$1:$G$1</c:f>
              <c:strCache>
                <c:ptCount val="6"/>
                <c:pt idx="0">
                  <c:v>Strongly Agree</c:v>
                </c:pt>
                <c:pt idx="1">
                  <c:v>Agree</c:v>
                </c:pt>
                <c:pt idx="2">
                  <c:v>Indifferent</c:v>
                </c:pt>
                <c:pt idx="3">
                  <c:v>Disagree</c:v>
                </c:pt>
                <c:pt idx="4">
                  <c:v>Strongly Disagree</c:v>
                </c:pt>
                <c:pt idx="5">
                  <c:v>N/A or Don't Know</c:v>
                </c:pt>
              </c:strCache>
            </c:strRef>
          </c:cat>
          <c:val>
            <c:numRef>
              <c:f>Sheet1!$B$2:$G$2</c:f>
              <c:numCache>
                <c:formatCode>0</c:formatCode>
                <c:ptCount val="6"/>
                <c:pt idx="0">
                  <c:v>20</c:v>
                </c:pt>
                <c:pt idx="1">
                  <c:v>40</c:v>
                </c:pt>
                <c:pt idx="5">
                  <c:v>40</c:v>
                </c:pt>
              </c:numCache>
            </c:numRef>
          </c:val>
        </c:ser>
        <c:dLbls>
          <c:showVal val="1"/>
        </c:dLbls>
        <c:gapWidth val="75"/>
        <c:overlap val="-25"/>
        <c:axId val="228243328"/>
        <c:axId val="228244864"/>
      </c:barChart>
      <c:catAx>
        <c:axId val="228243328"/>
        <c:scaling>
          <c:orientation val="minMax"/>
        </c:scaling>
        <c:axPos val="b"/>
        <c:majorTickMark val="none"/>
        <c:tickLblPos val="nextTo"/>
        <c:txPr>
          <a:bodyPr/>
          <a:lstStyle/>
          <a:p>
            <a:pPr>
              <a:defRPr lang="en-ZA" sz="1000" b="0"/>
            </a:pPr>
            <a:endParaRPr lang="en-US"/>
          </a:p>
        </c:txPr>
        <c:crossAx val="228244864"/>
        <c:crosses val="autoZero"/>
        <c:auto val="1"/>
        <c:lblAlgn val="ctr"/>
        <c:lblOffset val="100"/>
      </c:catAx>
      <c:valAx>
        <c:axId val="228244864"/>
        <c:scaling>
          <c:orientation val="minMax"/>
        </c:scaling>
        <c:axPos val="l"/>
        <c:majorGridlines/>
        <c:title>
          <c:tx>
            <c:rich>
              <a:bodyPr rot="-5400000" vert="horz"/>
              <a:lstStyle/>
              <a:p>
                <a:pPr>
                  <a:defRPr sz="1000"/>
                </a:pPr>
                <a:r>
                  <a:rPr lang="en-ZA" sz="1000" dirty="0" smtClean="0"/>
                  <a:t>%</a:t>
                </a:r>
                <a:r>
                  <a:rPr lang="en-ZA" sz="1000" baseline="0" dirty="0" smtClean="0"/>
                  <a:t> of sub-sample</a:t>
                </a:r>
                <a:endParaRPr lang="en-ZA" sz="1000" dirty="0"/>
              </a:p>
            </c:rich>
          </c:tx>
        </c:title>
        <c:numFmt formatCode="0" sourceLinked="1"/>
        <c:majorTickMark val="none"/>
        <c:tickLblPos val="nextTo"/>
        <c:spPr>
          <a:ln w="9525">
            <a:noFill/>
          </a:ln>
        </c:spPr>
        <c:txPr>
          <a:bodyPr/>
          <a:lstStyle/>
          <a:p>
            <a:pPr>
              <a:defRPr lang="en-ZA" sz="1000" b="1"/>
            </a:pPr>
            <a:endParaRPr lang="en-US"/>
          </a:p>
        </c:txPr>
        <c:crossAx val="228243328"/>
        <c:crosses val="autoZero"/>
        <c:crossBetween val="between"/>
      </c:valAx>
    </c:plotArea>
    <c:plotVisOnly val="1"/>
  </c:chart>
  <c:spPr>
    <a:ln>
      <a:noFill/>
    </a:ln>
  </c:spPr>
  <c:txPr>
    <a:bodyPr/>
    <a:lstStyle/>
    <a:p>
      <a:pPr>
        <a:defRPr sz="1800"/>
      </a:pPr>
      <a:endParaRPr lang="en-US"/>
    </a:p>
  </c:txPr>
  <c:externalData r:id="rId2"/>
</c:chartSpace>
</file>

<file path=ppt/charts/chart166.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The Training Provider Was Satisfied With The Manner In Which The Application Was Handled.</a:t>
            </a:r>
          </a:p>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(n=5)</a:t>
            </a:r>
            <a:endParaRPr lang="en-US" sz="1100" dirty="0" smtClean="0"/>
          </a:p>
        </c:rich>
      </c:tx>
      <c:layout>
        <c:manualLayout>
          <c:xMode val="edge"/>
          <c:yMode val="edge"/>
          <c:x val="0.20522309711286368"/>
          <c:y val="1.9230769230769534E-2"/>
        </c:manualLayout>
      </c:layout>
    </c:title>
    <c:plotArea>
      <c:layout>
        <c:manualLayout>
          <c:layoutTarget val="inner"/>
          <c:xMode val="edge"/>
          <c:yMode val="edge"/>
          <c:x val="0.11693897637795275"/>
          <c:y val="0.17424513249510082"/>
          <c:w val="0.85592472815898091"/>
          <c:h val="0.49180574983148367"/>
        </c:manualLayout>
      </c:layout>
      <c:barChart>
        <c:barDir val="col"/>
        <c:grouping val="clustered"/>
        <c:ser>
          <c:idx val="0"/>
          <c:order val="0"/>
          <c:tx>
            <c:strRef>
              <c:f>Sheet1!$A$2</c:f>
              <c:strCache>
                <c:ptCount val="1"/>
                <c:pt idx="0">
                  <c:v>Total 2010 (n=)</c:v>
                </c:pt>
              </c:strCache>
            </c:strRef>
          </c:tx>
          <c:spPr>
            <a:solidFill>
              <a:srgbClr val="009DD9"/>
            </a:solidFill>
            <a:ln w="6350">
              <a:solidFill>
                <a:sysClr val="windowText" lastClr="000000"/>
              </a:solidFill>
            </a:ln>
            <a:effectLst>
              <a:outerShdw blurRad="40000" dist="23000" dir="5400000" rotWithShape="0">
                <a:srgbClr val="000000">
                  <a:alpha val="35000"/>
                </a:srgbClr>
              </a:outerShdw>
            </a:effectLst>
            <a:scene3d>
              <a:camera prst="orthographicFront"/>
              <a:lightRig rig="threePt" dir="t"/>
            </a:scene3d>
            <a:sp3d/>
          </c:spPr>
          <c:dLbls>
            <c:txPr>
              <a:bodyPr/>
              <a:lstStyle/>
              <a:p>
                <a:pPr>
                  <a:defRPr lang="en-ZA" sz="1000" b="1"/>
                </a:pPr>
                <a:endParaRPr lang="en-US"/>
              </a:p>
            </c:txPr>
            <c:dLblPos val="outEnd"/>
            <c:showVal val="1"/>
          </c:dLbls>
          <c:cat>
            <c:strRef>
              <c:f>Sheet1!$B$1:$G$1</c:f>
              <c:strCache>
                <c:ptCount val="6"/>
                <c:pt idx="0">
                  <c:v>Strongly Agree</c:v>
                </c:pt>
                <c:pt idx="1">
                  <c:v>Agree</c:v>
                </c:pt>
                <c:pt idx="2">
                  <c:v>Indifferent</c:v>
                </c:pt>
                <c:pt idx="3">
                  <c:v>Disagree</c:v>
                </c:pt>
                <c:pt idx="4">
                  <c:v>Strongly Disagree</c:v>
                </c:pt>
                <c:pt idx="5">
                  <c:v>N/A or Don't Know</c:v>
                </c:pt>
              </c:strCache>
            </c:strRef>
          </c:cat>
          <c:val>
            <c:numRef>
              <c:f>Sheet1!$B$2:$G$2</c:f>
              <c:numCache>
                <c:formatCode>0</c:formatCode>
                <c:ptCount val="6"/>
                <c:pt idx="0">
                  <c:v>20</c:v>
                </c:pt>
                <c:pt idx="1">
                  <c:v>40</c:v>
                </c:pt>
                <c:pt idx="2">
                  <c:v>20</c:v>
                </c:pt>
                <c:pt idx="5">
                  <c:v>20</c:v>
                </c:pt>
              </c:numCache>
            </c:numRef>
          </c:val>
        </c:ser>
        <c:dLbls>
          <c:showVal val="1"/>
        </c:dLbls>
        <c:gapWidth val="75"/>
        <c:overlap val="-25"/>
        <c:axId val="228552704"/>
        <c:axId val="228554240"/>
      </c:barChart>
      <c:catAx>
        <c:axId val="228552704"/>
        <c:scaling>
          <c:orientation val="minMax"/>
        </c:scaling>
        <c:axPos val="b"/>
        <c:majorTickMark val="none"/>
        <c:tickLblPos val="nextTo"/>
        <c:txPr>
          <a:bodyPr/>
          <a:lstStyle/>
          <a:p>
            <a:pPr>
              <a:defRPr lang="en-ZA" sz="1000" b="0"/>
            </a:pPr>
            <a:endParaRPr lang="en-US"/>
          </a:p>
        </c:txPr>
        <c:crossAx val="228554240"/>
        <c:crosses val="autoZero"/>
        <c:auto val="1"/>
        <c:lblAlgn val="ctr"/>
        <c:lblOffset val="100"/>
      </c:catAx>
      <c:valAx>
        <c:axId val="228554240"/>
        <c:scaling>
          <c:orientation val="minMax"/>
        </c:scaling>
        <c:axPos val="l"/>
        <c:majorGridlines/>
        <c:title>
          <c:tx>
            <c:rich>
              <a:bodyPr rot="-5400000" vert="horz"/>
              <a:lstStyle/>
              <a:p>
                <a:pPr>
                  <a:defRPr/>
                </a:pPr>
                <a:r>
                  <a:rPr lang="en-ZA" sz="1000" dirty="0" smtClean="0"/>
                  <a:t>%</a:t>
                </a:r>
                <a:r>
                  <a:rPr lang="en-ZA" sz="1000" baseline="0" dirty="0" smtClean="0"/>
                  <a:t> of sub-sample</a:t>
                </a:r>
                <a:endParaRPr lang="en-ZA" sz="1000" dirty="0"/>
              </a:p>
            </c:rich>
          </c:tx>
          <c:layout>
            <c:manualLayout>
              <c:xMode val="edge"/>
              <c:yMode val="edge"/>
              <c:x val="4.9200881139857518E-3"/>
              <c:y val="0.2771713825389342"/>
            </c:manualLayout>
          </c:layout>
        </c:title>
        <c:numFmt formatCode="0" sourceLinked="1"/>
        <c:majorTickMark val="none"/>
        <c:tickLblPos val="nextTo"/>
        <c:spPr>
          <a:ln w="9525">
            <a:noFill/>
          </a:ln>
        </c:spPr>
        <c:txPr>
          <a:bodyPr/>
          <a:lstStyle/>
          <a:p>
            <a:pPr>
              <a:defRPr lang="en-ZA" sz="1000" b="1"/>
            </a:pPr>
            <a:endParaRPr lang="en-US"/>
          </a:p>
        </c:txPr>
        <c:crossAx val="228552704"/>
        <c:crosses val="autoZero"/>
        <c:crossBetween val="between"/>
      </c:valAx>
    </c:plotArea>
    <c:plotVisOnly val="1"/>
  </c:chart>
  <c:spPr>
    <a:ln>
      <a:noFill/>
    </a:ln>
  </c:spPr>
  <c:txPr>
    <a:bodyPr/>
    <a:lstStyle/>
    <a:p>
      <a:pPr>
        <a:defRPr sz="1800"/>
      </a:pPr>
      <a:endParaRPr lang="en-US"/>
    </a:p>
  </c:txPr>
  <c:externalData r:id="rId2"/>
</c:chartSpace>
</file>

<file path=ppt/charts/chart167.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The Manner In Which The Application Was Handled Ensured That A Effective Relationship Between The Primary SETA And BANKSETA Was Maintained</a:t>
            </a:r>
          </a:p>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(n=5)</a:t>
            </a:r>
            <a:endParaRPr lang="en-US" sz="1100" dirty="0" smtClean="0"/>
          </a:p>
        </c:rich>
      </c:tx>
      <c:layout>
        <c:manualLayout>
          <c:xMode val="edge"/>
          <c:yMode val="edge"/>
          <c:x val="0.12795818270904374"/>
          <c:y val="3.5256410256410256E-2"/>
        </c:manualLayout>
      </c:layout>
    </c:title>
    <c:plotArea>
      <c:layout>
        <c:manualLayout>
          <c:layoutTarget val="inner"/>
          <c:xMode val="edge"/>
          <c:yMode val="edge"/>
          <c:x val="0.10196107127698084"/>
          <c:y val="0.23592948717948758"/>
          <c:w val="0.8709026988454277"/>
          <c:h val="0.47634211588937225"/>
        </c:manualLayout>
      </c:layout>
      <c:barChart>
        <c:barDir val="col"/>
        <c:grouping val="clustered"/>
        <c:ser>
          <c:idx val="0"/>
          <c:order val="0"/>
          <c:tx>
            <c:strRef>
              <c:f>Sheet1!$A$2</c:f>
              <c:strCache>
                <c:ptCount val="1"/>
                <c:pt idx="0">
                  <c:v>Total 2010 (n=)</c:v>
                </c:pt>
              </c:strCache>
            </c:strRef>
          </c:tx>
          <c:spPr>
            <a:solidFill>
              <a:srgbClr val="009DD9"/>
            </a:solidFill>
            <a:ln w="6350">
              <a:solidFill>
                <a:sysClr val="windowText" lastClr="000000"/>
              </a:solidFill>
            </a:ln>
            <a:effectLst>
              <a:outerShdw blurRad="40000" dist="23000" dir="5400000" rotWithShape="0">
                <a:srgbClr val="000000">
                  <a:alpha val="35000"/>
                </a:srgbClr>
              </a:outerShdw>
            </a:effectLst>
            <a:scene3d>
              <a:camera prst="orthographicFront"/>
              <a:lightRig rig="threePt" dir="t"/>
            </a:scene3d>
            <a:sp3d/>
          </c:spPr>
          <c:dLbls>
            <c:txPr>
              <a:bodyPr/>
              <a:lstStyle/>
              <a:p>
                <a:pPr>
                  <a:defRPr lang="en-ZA" sz="1000" b="1"/>
                </a:pPr>
                <a:endParaRPr lang="en-US"/>
              </a:p>
            </c:txPr>
            <c:dLblPos val="outEnd"/>
            <c:showVal val="1"/>
          </c:dLbls>
          <c:cat>
            <c:strRef>
              <c:f>Sheet1!$B$1:$G$1</c:f>
              <c:strCache>
                <c:ptCount val="6"/>
                <c:pt idx="0">
                  <c:v>Strongly Agree</c:v>
                </c:pt>
                <c:pt idx="1">
                  <c:v>Agree</c:v>
                </c:pt>
                <c:pt idx="2">
                  <c:v>Indifferent</c:v>
                </c:pt>
                <c:pt idx="3">
                  <c:v>Disagree</c:v>
                </c:pt>
                <c:pt idx="4">
                  <c:v>Strongly Disagree</c:v>
                </c:pt>
                <c:pt idx="5">
                  <c:v>N/A or Don't Know</c:v>
                </c:pt>
              </c:strCache>
            </c:strRef>
          </c:cat>
          <c:val>
            <c:numRef>
              <c:f>Sheet1!$B$2:$G$2</c:f>
              <c:numCache>
                <c:formatCode>0</c:formatCode>
                <c:ptCount val="6"/>
                <c:pt idx="0">
                  <c:v>20</c:v>
                </c:pt>
                <c:pt idx="1">
                  <c:v>40</c:v>
                </c:pt>
                <c:pt idx="2">
                  <c:v>40</c:v>
                </c:pt>
              </c:numCache>
            </c:numRef>
          </c:val>
        </c:ser>
        <c:dLbls>
          <c:showVal val="1"/>
        </c:dLbls>
        <c:gapWidth val="75"/>
        <c:overlap val="-25"/>
        <c:axId val="228579200"/>
        <c:axId val="228580736"/>
      </c:barChart>
      <c:catAx>
        <c:axId val="228579200"/>
        <c:scaling>
          <c:orientation val="minMax"/>
        </c:scaling>
        <c:axPos val="b"/>
        <c:majorTickMark val="none"/>
        <c:tickLblPos val="nextTo"/>
        <c:txPr>
          <a:bodyPr/>
          <a:lstStyle/>
          <a:p>
            <a:pPr>
              <a:defRPr lang="en-ZA" sz="1000" b="0"/>
            </a:pPr>
            <a:endParaRPr lang="en-US"/>
          </a:p>
        </c:txPr>
        <c:crossAx val="228580736"/>
        <c:crosses val="autoZero"/>
        <c:auto val="1"/>
        <c:lblAlgn val="ctr"/>
        <c:lblOffset val="100"/>
      </c:catAx>
      <c:valAx>
        <c:axId val="228580736"/>
        <c:scaling>
          <c:orientation val="minMax"/>
        </c:scaling>
        <c:axPos val="l"/>
        <c:majorGridlines/>
        <c:title>
          <c:tx>
            <c:rich>
              <a:bodyPr rot="-5400000" vert="horz"/>
              <a:lstStyle/>
              <a:p>
                <a:pPr>
                  <a:defRPr sz="1000" b="1"/>
                </a:pPr>
                <a:r>
                  <a:rPr lang="en-ZA" sz="1000" b="1" dirty="0" smtClean="0"/>
                  <a:t>%</a:t>
                </a:r>
                <a:r>
                  <a:rPr lang="en-ZA" sz="1000" b="1" baseline="0" dirty="0" smtClean="0"/>
                  <a:t> of sub-sample</a:t>
                </a:r>
                <a:endParaRPr lang="en-ZA" sz="1000" b="1" dirty="0"/>
              </a:p>
            </c:rich>
          </c:tx>
          <c:layout>
            <c:manualLayout>
              <c:xMode val="edge"/>
              <c:yMode val="edge"/>
              <c:x val="5.5495970533188735E-3"/>
              <c:y val="0.30188900666262913"/>
            </c:manualLayout>
          </c:layout>
        </c:title>
        <c:numFmt formatCode="0" sourceLinked="1"/>
        <c:majorTickMark val="none"/>
        <c:tickLblPos val="nextTo"/>
        <c:spPr>
          <a:ln w="9525">
            <a:noFill/>
          </a:ln>
        </c:spPr>
        <c:txPr>
          <a:bodyPr/>
          <a:lstStyle/>
          <a:p>
            <a:pPr>
              <a:defRPr lang="en-ZA" sz="1000" b="1"/>
            </a:pPr>
            <a:endParaRPr lang="en-US"/>
          </a:p>
        </c:txPr>
        <c:crossAx val="228579200"/>
        <c:crosses val="autoZero"/>
        <c:crossBetween val="between"/>
      </c:valAx>
    </c:plotArea>
    <c:plotVisOnly val="1"/>
  </c:chart>
  <c:spPr>
    <a:ln>
      <a:noFill/>
    </a:ln>
  </c:spPr>
  <c:txPr>
    <a:bodyPr/>
    <a:lstStyle/>
    <a:p>
      <a:pPr>
        <a:defRPr sz="1800"/>
      </a:pPr>
      <a:endParaRPr lang="en-US"/>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a:pPr>
            <a:r>
              <a:rPr lang="en-US" b="1" dirty="0" smtClean="0"/>
              <a:t>MoUs &amp; Joint ventures (n=5)</a:t>
            </a:r>
            <a:endParaRPr lang="en-US" b="1" dirty="0"/>
          </a:p>
        </c:rich>
      </c:tx>
      <c:layout>
        <c:manualLayout>
          <c:xMode val="edge"/>
          <c:yMode val="edge"/>
          <c:x val="0.46935140077157783"/>
          <c:y val="1.9496395554362823E-2"/>
        </c:manualLayout>
      </c:layout>
    </c:title>
    <c:plotArea>
      <c:layout>
        <c:manualLayout>
          <c:layoutTarget val="inner"/>
          <c:xMode val="edge"/>
          <c:yMode val="edge"/>
          <c:x val="7.6791892632351116E-2"/>
          <c:y val="9.970942338123967E-2"/>
          <c:w val="0.85911443018273881"/>
          <c:h val="0.5292288614763887"/>
        </c:manualLayout>
      </c:layout>
      <c:barChart>
        <c:barDir val="col"/>
        <c:grouping val="clustered"/>
        <c:ser>
          <c:idx val="0"/>
          <c:order val="0"/>
          <c:tx>
            <c:strRef>
              <c:f>Sheet1!$A$2</c:f>
              <c:strCache>
                <c:ptCount val="1"/>
                <c:pt idx="0">
                  <c:v>2010 Performance</c:v>
                </c:pt>
              </c:strCache>
            </c:strRef>
          </c:tx>
          <c:spPr>
            <a:solidFill>
              <a:srgbClr val="009DD9"/>
            </a:solidFill>
            <a:ln w="28575">
              <a:solidFill>
                <a:sysClr val="windowText" lastClr="000000"/>
              </a:solidFill>
            </a:ln>
            <a:effectLst>
              <a:outerShdw blurRad="40000" dist="23000" dir="5400000" rotWithShape="0">
                <a:srgbClr val="000000">
                  <a:alpha val="35000"/>
                </a:srgbClr>
              </a:outerShdw>
            </a:effectLst>
            <a:scene3d>
              <a:camera prst="orthographicFront"/>
              <a:lightRig rig="threePt" dir="t"/>
            </a:scene3d>
            <a:sp3d/>
          </c:spPr>
          <c:dLbls>
            <c:dLblPos val="ctr"/>
            <c:showVal val="1"/>
          </c:dLbls>
          <c:cat>
            <c:strRef>
              <c:f>Sheet1!$B$1:$J$1</c:f>
              <c:strCache>
                <c:ptCount val="9"/>
                <c:pt idx="0">
                  <c:v>Reliability</c:v>
                </c:pt>
                <c:pt idx="1">
                  <c:v>Ability to contribute to your business</c:v>
                </c:pt>
                <c:pt idx="2">
                  <c:v>Speed of response</c:v>
                </c:pt>
                <c:pt idx="3">
                  <c:v>Helpfulness</c:v>
                </c:pt>
                <c:pt idx="4">
                  <c:v>Understanding of your business / organisation / service offering</c:v>
                </c:pt>
                <c:pt idx="5">
                  <c:v>Effectiveness</c:v>
                </c:pt>
                <c:pt idx="6">
                  <c:v>Timeliness</c:v>
                </c:pt>
                <c:pt idx="7">
                  <c:v>Industry knowledge</c:v>
                </c:pt>
                <c:pt idx="8">
                  <c:v>Overall service</c:v>
                </c:pt>
              </c:strCache>
            </c:strRef>
          </c:cat>
          <c:val>
            <c:numRef>
              <c:f>Sheet1!$B$2:$J$2</c:f>
              <c:numCache>
                <c:formatCode>0.0</c:formatCode>
                <c:ptCount val="9"/>
                <c:pt idx="0">
                  <c:v>4.2</c:v>
                </c:pt>
                <c:pt idx="1">
                  <c:v>4.8</c:v>
                </c:pt>
                <c:pt idx="2">
                  <c:v>3.6</c:v>
                </c:pt>
                <c:pt idx="3">
                  <c:v>4.2</c:v>
                </c:pt>
                <c:pt idx="4">
                  <c:v>3.6</c:v>
                </c:pt>
                <c:pt idx="5">
                  <c:v>4</c:v>
                </c:pt>
                <c:pt idx="6">
                  <c:v>3.6</c:v>
                </c:pt>
                <c:pt idx="7">
                  <c:v>4</c:v>
                </c:pt>
                <c:pt idx="8">
                  <c:v>3.8</c:v>
                </c:pt>
              </c:numCache>
            </c:numRef>
          </c:val>
        </c:ser>
        <c:dLbls>
          <c:showVal val="1"/>
        </c:dLbls>
        <c:gapWidth val="75"/>
        <c:overlap val="-25"/>
        <c:axId val="141716480"/>
        <c:axId val="141730560"/>
      </c:barChart>
      <c:lineChart>
        <c:grouping val="standard"/>
        <c:ser>
          <c:idx val="1"/>
          <c:order val="1"/>
          <c:tx>
            <c:strRef>
              <c:f>Sheet1!$A$3</c:f>
              <c:strCache>
                <c:ptCount val="1"/>
                <c:pt idx="0">
                  <c:v>2010 Importance</c:v>
                </c:pt>
              </c:strCache>
            </c:strRef>
          </c:tx>
          <c:spPr>
            <a:ln>
              <a:solidFill>
                <a:schemeClr val="tx1"/>
              </a:solidFill>
            </a:ln>
            <a:effectLst>
              <a:outerShdw blurRad="50800" dist="38100" dir="5400000" algn="t" rotWithShape="0">
                <a:prstClr val="black">
                  <a:alpha val="40000"/>
                </a:prstClr>
              </a:outerShdw>
            </a:effectLst>
          </c:spPr>
          <c:marker>
            <c:symbol val="none"/>
          </c:marker>
          <c:dLbls>
            <c:dLbl>
              <c:idx val="1"/>
              <c:layout>
                <c:manualLayout>
                  <c:x val="-1.6221227581541747E-2"/>
                  <c:y val="-5.5090411896984479E-2"/>
                </c:manualLayout>
              </c:layout>
              <c:dLblPos val="r"/>
              <c:showVal val="1"/>
            </c:dLbl>
            <c:dLbl>
              <c:idx val="8"/>
              <c:layout>
                <c:manualLayout>
                  <c:x val="-2.4480594987689099E-2"/>
                  <c:y val="2.4239781234673012E-2"/>
                </c:manualLayout>
              </c:layout>
              <c:dLblPos val="r"/>
              <c:showVal val="1"/>
            </c:dLbl>
            <c:dLblPos val="t"/>
            <c:showVal val="1"/>
          </c:dLbls>
          <c:cat>
            <c:strRef>
              <c:f>Sheet1!$B$1:$J$1</c:f>
              <c:strCache>
                <c:ptCount val="9"/>
                <c:pt idx="0">
                  <c:v>Reliability</c:v>
                </c:pt>
                <c:pt idx="1">
                  <c:v>Ability to contribute to your business</c:v>
                </c:pt>
                <c:pt idx="2">
                  <c:v>Speed of response</c:v>
                </c:pt>
                <c:pt idx="3">
                  <c:v>Helpfulness</c:v>
                </c:pt>
                <c:pt idx="4">
                  <c:v>Understanding of your business / organisation / service offering</c:v>
                </c:pt>
                <c:pt idx="5">
                  <c:v>Effectiveness</c:v>
                </c:pt>
                <c:pt idx="6">
                  <c:v>Timeliness</c:v>
                </c:pt>
                <c:pt idx="7">
                  <c:v>Industry knowledge</c:v>
                </c:pt>
                <c:pt idx="8">
                  <c:v>Overall service</c:v>
                </c:pt>
              </c:strCache>
            </c:strRef>
          </c:cat>
          <c:val>
            <c:numRef>
              <c:f>Sheet1!$B$3:$J$3</c:f>
              <c:numCache>
                <c:formatCode>0.0</c:formatCode>
                <c:ptCount val="9"/>
                <c:pt idx="0">
                  <c:v>9.6</c:v>
                </c:pt>
                <c:pt idx="1">
                  <c:v>9.4</c:v>
                </c:pt>
                <c:pt idx="2">
                  <c:v>9.4</c:v>
                </c:pt>
                <c:pt idx="3">
                  <c:v>9.2000000000000011</c:v>
                </c:pt>
                <c:pt idx="4">
                  <c:v>9.2000000000000011</c:v>
                </c:pt>
                <c:pt idx="5">
                  <c:v>8.8000000000000007</c:v>
                </c:pt>
                <c:pt idx="6">
                  <c:v>8.8000000000000007</c:v>
                </c:pt>
                <c:pt idx="7">
                  <c:v>8.6</c:v>
                </c:pt>
                <c:pt idx="8">
                  <c:v>8.6</c:v>
                </c:pt>
              </c:numCache>
            </c:numRef>
          </c:val>
        </c:ser>
        <c:marker val="1"/>
        <c:axId val="141742848"/>
        <c:axId val="141732480"/>
      </c:lineChart>
      <c:catAx>
        <c:axId val="141716480"/>
        <c:scaling>
          <c:orientation val="minMax"/>
        </c:scaling>
        <c:axPos val="b"/>
        <c:numFmt formatCode="General" sourceLinked="1"/>
        <c:majorTickMark val="none"/>
        <c:tickLblPos val="nextTo"/>
        <c:crossAx val="141730560"/>
        <c:crosses val="autoZero"/>
        <c:auto val="1"/>
        <c:lblAlgn val="ctr"/>
        <c:lblOffset val="100"/>
      </c:catAx>
      <c:valAx>
        <c:axId val="141730560"/>
        <c:scaling>
          <c:orientation val="minMax"/>
          <c:max val="5"/>
          <c:min val="2"/>
        </c:scaling>
        <c:axPos val="l"/>
        <c:majorGridlines/>
        <c:title>
          <c:tx>
            <c:rich>
              <a:bodyPr rot="-5400000" vert="horz"/>
              <a:lstStyle/>
              <a:p>
                <a:pPr>
                  <a:defRPr/>
                </a:pPr>
                <a:r>
                  <a:rPr lang="en-ZA" dirty="0" smtClean="0"/>
                  <a:t>Performance </a:t>
                </a:r>
                <a:endParaRPr lang="en-ZA" dirty="0"/>
              </a:p>
            </c:rich>
          </c:tx>
        </c:title>
        <c:numFmt formatCode="0.0" sourceLinked="1"/>
        <c:majorTickMark val="none"/>
        <c:tickLblPos val="nextTo"/>
        <c:spPr>
          <a:ln w="9525">
            <a:noFill/>
          </a:ln>
        </c:spPr>
        <c:crossAx val="141716480"/>
        <c:crosses val="autoZero"/>
        <c:crossBetween val="between"/>
      </c:valAx>
      <c:valAx>
        <c:axId val="141732480"/>
        <c:scaling>
          <c:orientation val="minMax"/>
          <c:max val="10"/>
          <c:min val="0"/>
        </c:scaling>
        <c:axPos val="r"/>
        <c:title>
          <c:tx>
            <c:rich>
              <a:bodyPr rot="-5400000" vert="horz"/>
              <a:lstStyle/>
              <a:p>
                <a:pPr>
                  <a:defRPr/>
                </a:pPr>
                <a:r>
                  <a:rPr lang="en-ZA" dirty="0" smtClean="0"/>
                  <a:t>Importance</a:t>
                </a:r>
                <a:endParaRPr lang="en-ZA" dirty="0"/>
              </a:p>
            </c:rich>
          </c:tx>
        </c:title>
        <c:numFmt formatCode="0" sourceLinked="0"/>
        <c:tickLblPos val="nextTo"/>
        <c:crossAx val="141742848"/>
        <c:crosses val="max"/>
        <c:crossBetween val="between"/>
      </c:valAx>
      <c:catAx>
        <c:axId val="141742848"/>
        <c:scaling>
          <c:orientation val="minMax"/>
        </c:scaling>
        <c:delete val="1"/>
        <c:axPos val="b"/>
        <c:tickLblPos val="none"/>
        <c:crossAx val="141732480"/>
        <c:crosses val="autoZero"/>
        <c:auto val="1"/>
        <c:lblAlgn val="ctr"/>
        <c:lblOffset val="100"/>
      </c:catAx>
    </c:plotArea>
    <c:legend>
      <c:legendPos val="b"/>
    </c:legend>
    <c:plotVisOnly val="1"/>
    <c:dispBlanksAs val="gap"/>
  </c:chart>
  <c:spPr>
    <a:ln>
      <a:noFill/>
    </a:ln>
  </c:spPr>
  <c:txPr>
    <a:bodyPr/>
    <a:lstStyle/>
    <a:p>
      <a:pPr>
        <a:defRPr sz="1000"/>
      </a:pPr>
      <a:endParaRPr lang="en-US"/>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a:pPr>
            <a:r>
              <a:rPr lang="en-US" b="1" dirty="0" smtClean="0"/>
              <a:t>Providers/ Suppliers (n=15)</a:t>
            </a:r>
            <a:endParaRPr lang="en-US" b="1" dirty="0"/>
          </a:p>
        </c:rich>
      </c:tx>
      <c:layout>
        <c:manualLayout>
          <c:xMode val="edge"/>
          <c:yMode val="edge"/>
          <c:x val="0.46935140077157783"/>
          <c:y val="1.9496395554362823E-2"/>
        </c:manualLayout>
      </c:layout>
    </c:title>
    <c:plotArea>
      <c:layout>
        <c:manualLayout>
          <c:layoutTarget val="inner"/>
          <c:xMode val="edge"/>
          <c:yMode val="edge"/>
          <c:x val="7.6791892632351116E-2"/>
          <c:y val="9.9709423381239753E-2"/>
          <c:w val="0.85911443018273881"/>
          <c:h val="0.5292288614763887"/>
        </c:manualLayout>
      </c:layout>
      <c:barChart>
        <c:barDir val="col"/>
        <c:grouping val="clustered"/>
        <c:ser>
          <c:idx val="0"/>
          <c:order val="0"/>
          <c:tx>
            <c:strRef>
              <c:f>Sheet1!$A$2</c:f>
              <c:strCache>
                <c:ptCount val="1"/>
                <c:pt idx="0">
                  <c:v>2010 Performance</c:v>
                </c:pt>
              </c:strCache>
            </c:strRef>
          </c:tx>
          <c:spPr>
            <a:solidFill>
              <a:srgbClr val="009DD9"/>
            </a:solidFill>
            <a:ln w="28575">
              <a:solidFill>
                <a:sysClr val="windowText" lastClr="000000"/>
              </a:solidFill>
            </a:ln>
            <a:effectLst>
              <a:outerShdw blurRad="40000" dist="23000" dir="5400000" rotWithShape="0">
                <a:srgbClr val="000000">
                  <a:alpha val="35000"/>
                </a:srgbClr>
              </a:outerShdw>
            </a:effectLst>
            <a:scene3d>
              <a:camera prst="orthographicFront"/>
              <a:lightRig rig="threePt" dir="t"/>
            </a:scene3d>
            <a:sp3d/>
          </c:spPr>
          <c:dLbls>
            <c:dLblPos val="ctr"/>
            <c:showVal val="1"/>
          </c:dLbls>
          <c:cat>
            <c:strRef>
              <c:f>Sheet1!$B$1:$J$1</c:f>
              <c:strCache>
                <c:ptCount val="9"/>
                <c:pt idx="0">
                  <c:v>Understanding of your business / organisation / service offering</c:v>
                </c:pt>
                <c:pt idx="1">
                  <c:v>Helpfulness</c:v>
                </c:pt>
                <c:pt idx="2">
                  <c:v>Reliability</c:v>
                </c:pt>
                <c:pt idx="3">
                  <c:v>Speed of response</c:v>
                </c:pt>
                <c:pt idx="4">
                  <c:v>Effectiveness</c:v>
                </c:pt>
                <c:pt idx="5">
                  <c:v>Timeliness</c:v>
                </c:pt>
                <c:pt idx="6">
                  <c:v>Overall service</c:v>
                </c:pt>
                <c:pt idx="7">
                  <c:v>Industry knowledge</c:v>
                </c:pt>
                <c:pt idx="8">
                  <c:v>Ability to contribute to your business</c:v>
                </c:pt>
              </c:strCache>
            </c:strRef>
          </c:cat>
          <c:val>
            <c:numRef>
              <c:f>Sheet1!$B$2:$J$2</c:f>
              <c:numCache>
                <c:formatCode>0.0</c:formatCode>
                <c:ptCount val="9"/>
                <c:pt idx="0">
                  <c:v>4.2666666666666684</c:v>
                </c:pt>
                <c:pt idx="1">
                  <c:v>4.5999999999999996</c:v>
                </c:pt>
                <c:pt idx="2">
                  <c:v>4.2</c:v>
                </c:pt>
                <c:pt idx="3">
                  <c:v>4</c:v>
                </c:pt>
                <c:pt idx="4">
                  <c:v>4.5</c:v>
                </c:pt>
                <c:pt idx="5">
                  <c:v>3.9285714285714306</c:v>
                </c:pt>
                <c:pt idx="6">
                  <c:v>4.3571428571428514</c:v>
                </c:pt>
                <c:pt idx="7">
                  <c:v>4.2</c:v>
                </c:pt>
                <c:pt idx="8">
                  <c:v>4</c:v>
                </c:pt>
              </c:numCache>
            </c:numRef>
          </c:val>
        </c:ser>
        <c:dLbls>
          <c:showVal val="1"/>
        </c:dLbls>
        <c:gapWidth val="75"/>
        <c:overlap val="-25"/>
        <c:axId val="141872512"/>
        <c:axId val="141972608"/>
      </c:barChart>
      <c:lineChart>
        <c:grouping val="standard"/>
        <c:ser>
          <c:idx val="1"/>
          <c:order val="1"/>
          <c:tx>
            <c:strRef>
              <c:f>Sheet1!$A$3</c:f>
              <c:strCache>
                <c:ptCount val="1"/>
                <c:pt idx="0">
                  <c:v>2010 Importance</c:v>
                </c:pt>
              </c:strCache>
            </c:strRef>
          </c:tx>
          <c:spPr>
            <a:ln>
              <a:solidFill>
                <a:schemeClr val="tx1"/>
              </a:solidFill>
            </a:ln>
            <a:effectLst>
              <a:outerShdw blurRad="50800" dist="38100" dir="5400000" algn="t" rotWithShape="0">
                <a:prstClr val="black">
                  <a:alpha val="40000"/>
                </a:prstClr>
              </a:outerShdw>
            </a:effectLst>
          </c:spPr>
          <c:marker>
            <c:symbol val="none"/>
          </c:marker>
          <c:dLbls>
            <c:dLbl>
              <c:idx val="1"/>
              <c:layout>
                <c:manualLayout>
                  <c:x val="-1.6221227581541747E-2"/>
                  <c:y val="-5.5090411896984506E-2"/>
                </c:manualLayout>
              </c:layout>
              <c:dLblPos val="r"/>
              <c:showVal val="1"/>
            </c:dLbl>
            <c:dLbl>
              <c:idx val="8"/>
              <c:layout>
                <c:manualLayout>
                  <c:x val="-2.4480594987689099E-2"/>
                  <c:y val="2.4239781234673012E-2"/>
                </c:manualLayout>
              </c:layout>
              <c:dLblPos val="r"/>
              <c:showVal val="1"/>
            </c:dLbl>
            <c:dLblPos val="t"/>
            <c:showVal val="1"/>
          </c:dLbls>
          <c:cat>
            <c:strRef>
              <c:f>Sheet1!$B$1:$J$1</c:f>
              <c:strCache>
                <c:ptCount val="9"/>
                <c:pt idx="0">
                  <c:v>Understanding of your business / organisation / service offering</c:v>
                </c:pt>
                <c:pt idx="1">
                  <c:v>Helpfulness</c:v>
                </c:pt>
                <c:pt idx="2">
                  <c:v>Reliability</c:v>
                </c:pt>
                <c:pt idx="3">
                  <c:v>Speed of response</c:v>
                </c:pt>
                <c:pt idx="4">
                  <c:v>Effectiveness</c:v>
                </c:pt>
                <c:pt idx="5">
                  <c:v>Timeliness</c:v>
                </c:pt>
                <c:pt idx="6">
                  <c:v>Overall service</c:v>
                </c:pt>
                <c:pt idx="7">
                  <c:v>Industry knowledge</c:v>
                </c:pt>
                <c:pt idx="8">
                  <c:v>Ability to contribute to your business</c:v>
                </c:pt>
              </c:strCache>
            </c:strRef>
          </c:cat>
          <c:val>
            <c:numRef>
              <c:f>Sheet1!$B$3:$J$3</c:f>
              <c:numCache>
                <c:formatCode>0.0</c:formatCode>
                <c:ptCount val="9"/>
                <c:pt idx="0">
                  <c:v>8.8000000000000007</c:v>
                </c:pt>
                <c:pt idx="1">
                  <c:v>8.2666666666666728</c:v>
                </c:pt>
                <c:pt idx="2">
                  <c:v>8.1333333333333329</c:v>
                </c:pt>
                <c:pt idx="3">
                  <c:v>8.1333333333333329</c:v>
                </c:pt>
                <c:pt idx="4">
                  <c:v>7.7333333333333414</c:v>
                </c:pt>
                <c:pt idx="5">
                  <c:v>7.666666666666667</c:v>
                </c:pt>
                <c:pt idx="6">
                  <c:v>7.4</c:v>
                </c:pt>
                <c:pt idx="7">
                  <c:v>6.8</c:v>
                </c:pt>
                <c:pt idx="8">
                  <c:v>6.6</c:v>
                </c:pt>
              </c:numCache>
            </c:numRef>
          </c:val>
        </c:ser>
        <c:marker val="1"/>
        <c:axId val="141980800"/>
        <c:axId val="141974528"/>
      </c:lineChart>
      <c:catAx>
        <c:axId val="141872512"/>
        <c:scaling>
          <c:orientation val="minMax"/>
        </c:scaling>
        <c:axPos val="b"/>
        <c:numFmt formatCode="General" sourceLinked="1"/>
        <c:majorTickMark val="none"/>
        <c:tickLblPos val="nextTo"/>
        <c:crossAx val="141972608"/>
        <c:crosses val="autoZero"/>
        <c:auto val="1"/>
        <c:lblAlgn val="ctr"/>
        <c:lblOffset val="100"/>
      </c:catAx>
      <c:valAx>
        <c:axId val="141972608"/>
        <c:scaling>
          <c:orientation val="minMax"/>
          <c:max val="5"/>
          <c:min val="3"/>
        </c:scaling>
        <c:axPos val="l"/>
        <c:majorGridlines/>
        <c:title>
          <c:tx>
            <c:rich>
              <a:bodyPr rot="-5400000" vert="horz"/>
              <a:lstStyle/>
              <a:p>
                <a:pPr>
                  <a:defRPr/>
                </a:pPr>
                <a:r>
                  <a:rPr lang="en-ZA" dirty="0" smtClean="0"/>
                  <a:t>Performance </a:t>
                </a:r>
                <a:endParaRPr lang="en-ZA" dirty="0"/>
              </a:p>
            </c:rich>
          </c:tx>
        </c:title>
        <c:numFmt formatCode="0.0" sourceLinked="1"/>
        <c:majorTickMark val="none"/>
        <c:tickLblPos val="nextTo"/>
        <c:spPr>
          <a:ln w="9525">
            <a:noFill/>
          </a:ln>
        </c:spPr>
        <c:crossAx val="141872512"/>
        <c:crosses val="autoZero"/>
        <c:crossBetween val="between"/>
      </c:valAx>
      <c:valAx>
        <c:axId val="141974528"/>
        <c:scaling>
          <c:orientation val="minMax"/>
          <c:max val="10"/>
          <c:min val="0"/>
        </c:scaling>
        <c:axPos val="r"/>
        <c:title>
          <c:tx>
            <c:rich>
              <a:bodyPr rot="-5400000" vert="horz"/>
              <a:lstStyle/>
              <a:p>
                <a:pPr>
                  <a:defRPr/>
                </a:pPr>
                <a:r>
                  <a:rPr lang="en-ZA" dirty="0" smtClean="0"/>
                  <a:t>Importance</a:t>
                </a:r>
                <a:endParaRPr lang="en-ZA" dirty="0"/>
              </a:p>
            </c:rich>
          </c:tx>
        </c:title>
        <c:numFmt formatCode="0" sourceLinked="0"/>
        <c:tickLblPos val="nextTo"/>
        <c:crossAx val="141980800"/>
        <c:crosses val="max"/>
        <c:crossBetween val="between"/>
      </c:valAx>
      <c:catAx>
        <c:axId val="141980800"/>
        <c:scaling>
          <c:orientation val="minMax"/>
        </c:scaling>
        <c:delete val="1"/>
        <c:axPos val="b"/>
        <c:tickLblPos val="none"/>
        <c:crossAx val="141974528"/>
        <c:crosses val="autoZero"/>
        <c:auto val="1"/>
        <c:lblAlgn val="ctr"/>
        <c:lblOffset val="100"/>
      </c:catAx>
    </c:plotArea>
    <c:legend>
      <c:legendPos val="b"/>
    </c:legend>
    <c:plotVisOnly val="1"/>
    <c:dispBlanksAs val="gap"/>
  </c:chart>
  <c:spPr>
    <a:ln>
      <a:noFill/>
    </a:ln>
  </c:spPr>
  <c:txPr>
    <a:bodyPr/>
    <a:lstStyle/>
    <a:p>
      <a:pPr>
        <a:defRPr sz="1000"/>
      </a:pPr>
      <a:endParaRPr lang="en-US"/>
    </a:p>
  </c:tx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169117134694449E-2"/>
          <c:y val="9.4903846153848267E-2"/>
          <c:w val="0.9418308828653057"/>
          <c:h val="0.39132620922386635"/>
        </c:manualLayout>
      </c:layout>
      <c:barChart>
        <c:barDir val="col"/>
        <c:grouping val="stacked"/>
        <c:ser>
          <c:idx val="0"/>
          <c:order val="0"/>
          <c:tx>
            <c:strRef>
              <c:f>Sheet1!$A$2</c:f>
              <c:strCache>
                <c:ptCount val="1"/>
                <c:pt idx="0">
                  <c:v>The BANKSETA is exceeding my service expectations</c:v>
                </c:pt>
              </c:strCache>
            </c:strRef>
          </c:tx>
          <c:spPr>
            <a:solidFill>
              <a:srgbClr val="00B0F0"/>
            </a:solidFill>
            <a:ln w="12700">
              <a:solidFill>
                <a:schemeClr val="tx1"/>
              </a:solidFill>
            </a:ln>
            <a:effectLst/>
            <a:scene3d>
              <a:camera prst="orthographicFront"/>
              <a:lightRig rig="threePt" dir="t"/>
            </a:scene3d>
            <a:sp3d/>
          </c:spPr>
          <c:dLbls>
            <c:dLbl>
              <c:idx val="8"/>
              <c:delete val="1"/>
            </c:dLbl>
            <c:dLbl>
              <c:idx val="9"/>
              <c:delete val="1"/>
            </c:dLbl>
            <c:dLbl>
              <c:idx val="12"/>
              <c:delete val="1"/>
            </c:dLbl>
            <c:txPr>
              <a:bodyPr/>
              <a:lstStyle/>
              <a:p>
                <a:pPr>
                  <a:defRPr lang="en-ZA" sz="1000" b="1"/>
                </a:pPr>
                <a:endParaRPr lang="en-US"/>
              </a:p>
            </c:txPr>
            <c:showVal val="1"/>
          </c:dLbls>
          <c:cat>
            <c:strRef>
              <c:f>Sheet1!$B$1:$L$1</c:f>
              <c:strCache>
                <c:ptCount val="11"/>
                <c:pt idx="0">
                  <c:v>Total 2007 (n=174)</c:v>
                </c:pt>
                <c:pt idx="1">
                  <c:v>Total 2008 (n=199)</c:v>
                </c:pt>
                <c:pt idx="2">
                  <c:v>Total 2009 (n=328)</c:v>
                </c:pt>
                <c:pt idx="3">
                  <c:v>Total 2010 (n=208)</c:v>
                </c:pt>
                <c:pt idx="4">
                  <c:v>Beneficiaries (n=69)</c:v>
                </c:pt>
                <c:pt idx="5">
                  <c:v>Committees (n=21)</c:v>
                </c:pt>
                <c:pt idx="6">
                  <c:v>Employers (SDF's) (n=83)</c:v>
                </c:pt>
                <c:pt idx="7">
                  <c:v>ETQA (n=20)</c:v>
                </c:pt>
                <c:pt idx="8">
                  <c:v>Legislative bodies (n=5)</c:v>
                </c:pt>
                <c:pt idx="9">
                  <c:v>MoUs &amp; Joint ventures (n=5) </c:v>
                </c:pt>
                <c:pt idx="10">
                  <c:v>Providers / Suppliers (n=5)</c:v>
                </c:pt>
              </c:strCache>
            </c:strRef>
          </c:cat>
          <c:val>
            <c:numRef>
              <c:f>Sheet1!$B$2:$L$2</c:f>
              <c:numCache>
                <c:formatCode>0%</c:formatCode>
                <c:ptCount val="11"/>
                <c:pt idx="0">
                  <c:v>0.33000000000000207</c:v>
                </c:pt>
                <c:pt idx="1">
                  <c:v>0.29000000000000031</c:v>
                </c:pt>
                <c:pt idx="2">
                  <c:v>0.30000000000000032</c:v>
                </c:pt>
                <c:pt idx="3">
                  <c:v>0.29807692307692513</c:v>
                </c:pt>
                <c:pt idx="4">
                  <c:v>0.31884057971014851</c:v>
                </c:pt>
                <c:pt idx="5">
                  <c:v>0.23809523809523958</c:v>
                </c:pt>
                <c:pt idx="6">
                  <c:v>0.34939759036144785</c:v>
                </c:pt>
                <c:pt idx="7">
                  <c:v>0.25</c:v>
                </c:pt>
                <c:pt idx="8">
                  <c:v>0</c:v>
                </c:pt>
                <c:pt idx="9">
                  <c:v>0</c:v>
                </c:pt>
                <c:pt idx="10">
                  <c:v>0.2</c:v>
                </c:pt>
              </c:numCache>
            </c:numRef>
          </c:val>
        </c:ser>
        <c:ser>
          <c:idx val="1"/>
          <c:order val="1"/>
          <c:tx>
            <c:strRef>
              <c:f>Sheet1!$A$3</c:f>
              <c:strCache>
                <c:ptCount val="1"/>
                <c:pt idx="0">
                  <c:v>The BANKSETA is meeting my service expectations</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Sheet1!$B$1:$L$1</c:f>
              <c:strCache>
                <c:ptCount val="11"/>
                <c:pt idx="0">
                  <c:v>Total 2007 (n=174)</c:v>
                </c:pt>
                <c:pt idx="1">
                  <c:v>Total 2008 (n=199)</c:v>
                </c:pt>
                <c:pt idx="2">
                  <c:v>Total 2009 (n=328)</c:v>
                </c:pt>
                <c:pt idx="3">
                  <c:v>Total 2010 (n=208)</c:v>
                </c:pt>
                <c:pt idx="4">
                  <c:v>Beneficiaries (n=69)</c:v>
                </c:pt>
                <c:pt idx="5">
                  <c:v>Committees (n=21)</c:v>
                </c:pt>
                <c:pt idx="6">
                  <c:v>Employers (SDF's) (n=83)</c:v>
                </c:pt>
                <c:pt idx="7">
                  <c:v>ETQA (n=20)</c:v>
                </c:pt>
                <c:pt idx="8">
                  <c:v>Legislative bodies (n=5)</c:v>
                </c:pt>
                <c:pt idx="9">
                  <c:v>MoUs &amp; Joint ventures (n=5) </c:v>
                </c:pt>
                <c:pt idx="10">
                  <c:v>Providers / Suppliers (n=5)</c:v>
                </c:pt>
              </c:strCache>
            </c:strRef>
          </c:cat>
          <c:val>
            <c:numRef>
              <c:f>Sheet1!$B$3:$L$3</c:f>
              <c:numCache>
                <c:formatCode>0%</c:formatCode>
                <c:ptCount val="11"/>
                <c:pt idx="0">
                  <c:v>0.61000000000000065</c:v>
                </c:pt>
                <c:pt idx="1">
                  <c:v>0.62000000000000322</c:v>
                </c:pt>
                <c:pt idx="2">
                  <c:v>0.60300000000000065</c:v>
                </c:pt>
                <c:pt idx="3">
                  <c:v>0.58653846153846156</c:v>
                </c:pt>
                <c:pt idx="4">
                  <c:v>0.56521739130434756</c:v>
                </c:pt>
                <c:pt idx="5">
                  <c:v>0.66666666666666663</c:v>
                </c:pt>
                <c:pt idx="6">
                  <c:v>0.53012048192770767</c:v>
                </c:pt>
                <c:pt idx="7">
                  <c:v>0.60000000000000064</c:v>
                </c:pt>
                <c:pt idx="8">
                  <c:v>1</c:v>
                </c:pt>
                <c:pt idx="9">
                  <c:v>0.8</c:v>
                </c:pt>
                <c:pt idx="10">
                  <c:v>0.8</c:v>
                </c:pt>
              </c:numCache>
            </c:numRef>
          </c:val>
        </c:ser>
        <c:ser>
          <c:idx val="2"/>
          <c:order val="2"/>
          <c:tx>
            <c:strRef>
              <c:f>Sheet1!$A$4</c:f>
              <c:strCache>
                <c:ptCount val="1"/>
                <c:pt idx="0">
                  <c:v>The BANKSETA is falling short of service expectations</c:v>
                </c:pt>
              </c:strCache>
            </c:strRef>
          </c:tx>
          <c:spPr>
            <a:solidFill>
              <a:srgbClr val="FFFF00"/>
            </a:solidFill>
            <a:ln>
              <a:solidFill>
                <a:schemeClr val="tx1"/>
              </a:solidFill>
            </a:ln>
          </c:spPr>
          <c:dLbls>
            <c:dLbl>
              <c:idx val="8"/>
              <c:delete val="1"/>
            </c:dLbl>
            <c:dLbl>
              <c:idx val="10"/>
              <c:delete val="1"/>
            </c:dLbl>
            <c:txPr>
              <a:bodyPr/>
              <a:lstStyle/>
              <a:p>
                <a:pPr>
                  <a:defRPr lang="en-ZA" sz="1000" b="1"/>
                </a:pPr>
                <a:endParaRPr lang="en-US"/>
              </a:p>
            </c:txPr>
            <c:showVal val="1"/>
          </c:dLbls>
          <c:cat>
            <c:strRef>
              <c:f>Sheet1!$B$1:$L$1</c:f>
              <c:strCache>
                <c:ptCount val="11"/>
                <c:pt idx="0">
                  <c:v>Total 2007 (n=174)</c:v>
                </c:pt>
                <c:pt idx="1">
                  <c:v>Total 2008 (n=199)</c:v>
                </c:pt>
                <c:pt idx="2">
                  <c:v>Total 2009 (n=328)</c:v>
                </c:pt>
                <c:pt idx="3">
                  <c:v>Total 2010 (n=208)</c:v>
                </c:pt>
                <c:pt idx="4">
                  <c:v>Beneficiaries (n=69)</c:v>
                </c:pt>
                <c:pt idx="5">
                  <c:v>Committees (n=21)</c:v>
                </c:pt>
                <c:pt idx="6">
                  <c:v>Employers (SDF's) (n=83)</c:v>
                </c:pt>
                <c:pt idx="7">
                  <c:v>ETQA (n=20)</c:v>
                </c:pt>
                <c:pt idx="8">
                  <c:v>Legislative bodies (n=5)</c:v>
                </c:pt>
                <c:pt idx="9">
                  <c:v>MoUs &amp; Joint ventures (n=5) </c:v>
                </c:pt>
                <c:pt idx="10">
                  <c:v>Providers / Suppliers (n=5)</c:v>
                </c:pt>
              </c:strCache>
            </c:strRef>
          </c:cat>
          <c:val>
            <c:numRef>
              <c:f>Sheet1!$B$4:$L$4</c:f>
              <c:numCache>
                <c:formatCode>0%</c:formatCode>
                <c:ptCount val="11"/>
                <c:pt idx="0">
                  <c:v>6.0000000000000032E-2</c:v>
                </c:pt>
                <c:pt idx="1">
                  <c:v>9.0000000000000024E-2</c:v>
                </c:pt>
                <c:pt idx="2">
                  <c:v>9.0000000000000024E-2</c:v>
                </c:pt>
                <c:pt idx="3">
                  <c:v>0.11538461538461539</c:v>
                </c:pt>
                <c:pt idx="4">
                  <c:v>0.11594202898550726</c:v>
                </c:pt>
                <c:pt idx="5">
                  <c:v>9.5238095238095247E-2</c:v>
                </c:pt>
                <c:pt idx="6">
                  <c:v>0.12048192771084337</c:v>
                </c:pt>
                <c:pt idx="7">
                  <c:v>0.15000000000000024</c:v>
                </c:pt>
                <c:pt idx="8">
                  <c:v>0</c:v>
                </c:pt>
                <c:pt idx="9">
                  <c:v>0.2</c:v>
                </c:pt>
                <c:pt idx="10">
                  <c:v>0</c:v>
                </c:pt>
              </c:numCache>
            </c:numRef>
          </c:val>
        </c:ser>
        <c:dLbls>
          <c:showVal val="1"/>
        </c:dLbls>
        <c:gapWidth val="75"/>
        <c:overlap val="100"/>
        <c:axId val="141892608"/>
        <c:axId val="141906688"/>
      </c:barChart>
      <c:catAx>
        <c:axId val="141892608"/>
        <c:scaling>
          <c:orientation val="minMax"/>
        </c:scaling>
        <c:axPos val="b"/>
        <c:majorTickMark val="none"/>
        <c:tickLblPos val="nextTo"/>
        <c:txPr>
          <a:bodyPr/>
          <a:lstStyle/>
          <a:p>
            <a:pPr>
              <a:defRPr lang="en-ZA" sz="800" b="1"/>
            </a:pPr>
            <a:endParaRPr lang="en-US"/>
          </a:p>
        </c:txPr>
        <c:crossAx val="141906688"/>
        <c:crosses val="autoZero"/>
        <c:auto val="1"/>
        <c:lblAlgn val="ctr"/>
        <c:lblOffset val="100"/>
      </c:catAx>
      <c:valAx>
        <c:axId val="141906688"/>
        <c:scaling>
          <c:orientation val="minMax"/>
          <c:max val="1"/>
        </c:scaling>
        <c:axPos val="l"/>
        <c:majorGridlines/>
        <c:numFmt formatCode="0%" sourceLinked="1"/>
        <c:majorTickMark val="none"/>
        <c:tickLblPos val="nextTo"/>
        <c:spPr>
          <a:ln w="9525">
            <a:noFill/>
          </a:ln>
        </c:spPr>
        <c:txPr>
          <a:bodyPr/>
          <a:lstStyle/>
          <a:p>
            <a:pPr>
              <a:defRPr lang="en-ZA" sz="1000" b="1"/>
            </a:pPr>
            <a:endParaRPr lang="en-US"/>
          </a:p>
        </c:txPr>
        <c:crossAx val="141892608"/>
        <c:crosses val="autoZero"/>
        <c:crossBetween val="between"/>
      </c:valAx>
    </c:plotArea>
    <c:legend>
      <c:legendPos val="b"/>
      <c:layout>
        <c:manualLayout>
          <c:xMode val="edge"/>
          <c:yMode val="edge"/>
          <c:x val="0.26006271339976628"/>
          <c:y val="0.58898462692163456"/>
          <c:w val="0.54477132836271569"/>
          <c:h val="0.18720584926884143"/>
        </c:manualLayout>
      </c:layout>
      <c:spPr>
        <a:ln>
          <a:solidFill>
            <a:schemeClr val="tx1"/>
          </a:solidFill>
        </a:ln>
      </c:spPr>
      <c:txPr>
        <a:bodyPr/>
        <a:lstStyle/>
        <a:p>
          <a:pPr>
            <a:defRPr lang="en-ZA" sz="1000" b="1"/>
          </a:pPr>
          <a:endParaRPr lang="en-US"/>
        </a:p>
      </c:txPr>
    </c:legend>
    <c:plotVisOnly val="1"/>
  </c:chart>
  <c:spPr>
    <a:ln>
      <a:noFill/>
    </a:ln>
  </c:spPr>
  <c:txPr>
    <a:bodyPr/>
    <a:lstStyle/>
    <a:p>
      <a:pPr>
        <a:defRPr sz="18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dirty="0" smtClean="0"/>
              <a:t>Overall Service</a:t>
            </a:r>
          </a:p>
        </c:rich>
      </c:tx>
      <c:layout>
        <c:manualLayout>
          <c:xMode val="edge"/>
          <c:yMode val="edge"/>
          <c:x val="0.39344300712411606"/>
          <c:y val="5.7692307692307723E-2"/>
        </c:manualLayout>
      </c:layout>
    </c:title>
    <c:plotArea>
      <c:layout>
        <c:manualLayout>
          <c:layoutTarget val="inner"/>
          <c:xMode val="edge"/>
          <c:yMode val="edge"/>
          <c:x val="8.6708848893891521E-2"/>
          <c:y val="0.15259615384615863"/>
          <c:w val="0.86053115071142428"/>
          <c:h val="0.47634211588937042"/>
        </c:manualLayout>
      </c:layout>
      <c:barChart>
        <c:barDir val="col"/>
        <c:grouping val="clustered"/>
        <c:ser>
          <c:idx val="0"/>
          <c:order val="0"/>
          <c:tx>
            <c:strRef>
              <c:f>Sheet1!$A$2</c:f>
              <c:strCache>
                <c:ptCount val="1"/>
                <c:pt idx="0">
                  <c:v> 2007 (n=235)</c:v>
                </c:pt>
              </c:strCache>
            </c:strRef>
          </c:tx>
          <c:spPr>
            <a:solidFill>
              <a:srgbClr val="0033CC"/>
            </a:solidFill>
            <a:ln>
              <a:solidFill>
                <a:schemeClr val="tx1"/>
              </a:solidFill>
            </a:ln>
            <a:effectLst>
              <a:outerShdw blurRad="40000" dist="23000" dir="5400000" rotWithShape="0">
                <a:srgbClr val="000000">
                  <a:alpha val="35000"/>
                </a:srgbClr>
              </a:outerShdw>
            </a:effectLst>
            <a:scene3d>
              <a:camera prst="orthographicFront"/>
              <a:lightRig rig="threePt" dir="t"/>
            </a:scene3d>
            <a:sp3d/>
          </c:spPr>
          <c:dPt>
            <c:idx val="0"/>
            <c:spPr>
              <a:solidFill>
                <a:schemeClr val="bg1"/>
              </a:solidFill>
              <a:ln w="28575">
                <a:solidFill>
                  <a:srgbClr val="0070C0"/>
                </a:solidFill>
              </a:ln>
              <a:effectLst>
                <a:outerShdw blurRad="40000" dist="23000" dir="5400000" rotWithShape="0">
                  <a:srgbClr val="000000">
                    <a:alpha val="35000"/>
                  </a:srgbClr>
                </a:outerShdw>
              </a:effectLst>
              <a:scene3d>
                <a:camera prst="orthographicFront"/>
                <a:lightRig rig="threePt" dir="t"/>
              </a:scene3d>
              <a:sp3d/>
            </c:spPr>
          </c:dPt>
          <c:dPt>
            <c:idx val="1"/>
            <c:spPr>
              <a:solidFill>
                <a:schemeClr val="bg1"/>
              </a:solidFill>
              <a:ln w="28575">
                <a:solidFill>
                  <a:srgbClr val="00B0F0"/>
                </a:solidFill>
              </a:ln>
              <a:effectLst>
                <a:outerShdw blurRad="40000" dist="23000" dir="5400000" rotWithShape="0">
                  <a:srgbClr val="000000">
                    <a:alpha val="35000"/>
                  </a:srgbClr>
                </a:outerShdw>
              </a:effectLst>
              <a:scene3d>
                <a:camera prst="orthographicFront"/>
                <a:lightRig rig="threePt" dir="t"/>
              </a:scene3d>
              <a:sp3d/>
            </c:spPr>
          </c:dPt>
          <c:dPt>
            <c:idx val="2"/>
            <c:spPr>
              <a:solidFill>
                <a:schemeClr val="bg1"/>
              </a:solidFill>
              <a:ln w="28575">
                <a:solidFill>
                  <a:srgbClr val="92D050"/>
                </a:solidFill>
              </a:ln>
              <a:effectLst>
                <a:outerShdw blurRad="40000" dist="23000" dir="5400000" rotWithShape="0">
                  <a:srgbClr val="000000">
                    <a:alpha val="35000"/>
                  </a:srgbClr>
                </a:outerShdw>
              </a:effectLst>
              <a:scene3d>
                <a:camera prst="orthographicFront"/>
                <a:lightRig rig="threePt" dir="t"/>
              </a:scene3d>
              <a:sp3d/>
            </c:spPr>
          </c:dPt>
          <c:dPt>
            <c:idx val="3"/>
            <c:spPr>
              <a:solidFill>
                <a:schemeClr val="bg1"/>
              </a:solidFill>
              <a:ln w="28575">
                <a:solidFill>
                  <a:srgbClr val="FFFF00"/>
                </a:solidFill>
              </a:ln>
              <a:effectLst>
                <a:outerShdw blurRad="40000" dist="23000" dir="5400000" rotWithShape="0">
                  <a:srgbClr val="000000">
                    <a:alpha val="35000"/>
                  </a:srgbClr>
                </a:outerShdw>
              </a:effectLst>
              <a:scene3d>
                <a:camera prst="orthographicFront"/>
                <a:lightRig rig="threePt" dir="t"/>
              </a:scene3d>
              <a:sp3d/>
            </c:spPr>
          </c:dPt>
          <c:dPt>
            <c:idx val="4"/>
            <c:spPr>
              <a:solidFill>
                <a:schemeClr val="bg1"/>
              </a:solidFill>
              <a:ln w="28575">
                <a:solidFill>
                  <a:srgbClr val="FFC000"/>
                </a:solidFill>
              </a:ln>
              <a:effectLst>
                <a:outerShdw blurRad="40000" dist="23000" dir="5400000" rotWithShape="0">
                  <a:srgbClr val="000000">
                    <a:alpha val="35000"/>
                  </a:srgbClr>
                </a:outerShdw>
              </a:effectLst>
              <a:scene3d>
                <a:camera prst="orthographicFront"/>
                <a:lightRig rig="threePt" dir="t"/>
              </a:scene3d>
              <a:sp3d/>
            </c:spPr>
          </c:dPt>
          <c:dPt>
            <c:idx val="5"/>
            <c:spPr>
              <a:solidFill>
                <a:schemeClr val="bg1"/>
              </a:solidFill>
              <a:ln w="28575">
                <a:solidFill>
                  <a:srgbClr val="FF0000"/>
                </a:solidFill>
              </a:ln>
              <a:effectLst>
                <a:outerShdw blurRad="40000" dist="23000" dir="5400000" rotWithShape="0">
                  <a:srgbClr val="000000">
                    <a:alpha val="35000"/>
                  </a:srgbClr>
                </a:outerShdw>
              </a:effectLst>
              <a:scene3d>
                <a:camera prst="orthographicFront"/>
                <a:lightRig rig="threePt" dir="t"/>
              </a:scene3d>
              <a:sp3d/>
            </c:spPr>
          </c:dPt>
          <c:dLbls>
            <c:txPr>
              <a:bodyPr/>
              <a:lstStyle/>
              <a:p>
                <a:pPr>
                  <a:defRPr lang="en-ZA" sz="1000" b="1"/>
                </a:pPr>
                <a:endParaRPr lang="en-US"/>
              </a:p>
            </c:txPr>
            <c:dLblPos val="outEnd"/>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Sheet1!$B$2:$G$2</c:f>
              <c:numCache>
                <c:formatCode>0</c:formatCode>
                <c:ptCount val="6"/>
                <c:pt idx="1">
                  <c:v>1</c:v>
                </c:pt>
                <c:pt idx="2">
                  <c:v>8</c:v>
                </c:pt>
                <c:pt idx="3">
                  <c:v>60</c:v>
                </c:pt>
                <c:pt idx="4">
                  <c:v>30</c:v>
                </c:pt>
              </c:numCache>
            </c:numRef>
          </c:val>
        </c:ser>
        <c:ser>
          <c:idx val="1"/>
          <c:order val="1"/>
          <c:tx>
            <c:strRef>
              <c:f>Sheet1!$A$3</c:f>
              <c:strCache>
                <c:ptCount val="1"/>
                <c:pt idx="0">
                  <c:v> 2008 (n=259)</c:v>
                </c:pt>
              </c:strCache>
            </c:strRef>
          </c:tx>
          <c:spPr>
            <a:solidFill>
              <a:srgbClr val="00B0F0"/>
            </a:solidFill>
            <a:ln>
              <a:solidFill>
                <a:schemeClr val="tx1"/>
              </a:solidFill>
            </a:ln>
            <a:effectLst>
              <a:outerShdw blurRad="50800" dist="38100" dir="5400000" algn="t" rotWithShape="0">
                <a:prstClr val="black">
                  <a:alpha val="40000"/>
                </a:prstClr>
              </a:outerShdw>
            </a:effectLst>
          </c:spPr>
          <c:dPt>
            <c:idx val="0"/>
            <c:spPr>
              <a:solidFill>
                <a:srgbClr val="0070C0"/>
              </a:solidFill>
              <a:ln>
                <a:solidFill>
                  <a:schemeClr val="tx1"/>
                </a:solidFill>
              </a:ln>
              <a:effectLst>
                <a:outerShdw blurRad="50800" dist="38100" dir="5400000" algn="t" rotWithShape="0">
                  <a:prstClr val="black">
                    <a:alpha val="40000"/>
                  </a:prstClr>
                </a:outerShdw>
              </a:effectLst>
            </c:spPr>
          </c:dPt>
          <c:dPt>
            <c:idx val="2"/>
            <c:spPr>
              <a:solidFill>
                <a:srgbClr val="92D050"/>
              </a:solidFill>
              <a:ln>
                <a:solidFill>
                  <a:schemeClr val="tx1"/>
                </a:solidFill>
              </a:ln>
              <a:effectLst>
                <a:outerShdw blurRad="50800" dist="38100" dir="5400000" algn="t" rotWithShape="0">
                  <a:prstClr val="black">
                    <a:alpha val="40000"/>
                  </a:prstClr>
                </a:outerShdw>
              </a:effectLst>
            </c:spPr>
          </c:dPt>
          <c:dPt>
            <c:idx val="3"/>
            <c:spPr>
              <a:solidFill>
                <a:srgbClr val="FFFF00"/>
              </a:solidFill>
              <a:ln>
                <a:solidFill>
                  <a:schemeClr val="tx1"/>
                </a:solidFill>
              </a:ln>
              <a:effectLst>
                <a:outerShdw blurRad="50800" dist="38100" dir="5400000" algn="t" rotWithShape="0">
                  <a:prstClr val="black">
                    <a:alpha val="40000"/>
                  </a:prstClr>
                </a:outerShdw>
              </a:effectLst>
            </c:spPr>
          </c:dPt>
          <c:dPt>
            <c:idx val="4"/>
            <c:spPr>
              <a:solidFill>
                <a:srgbClr val="FFC000"/>
              </a:solidFill>
              <a:ln>
                <a:solidFill>
                  <a:schemeClr val="tx1"/>
                </a:solidFill>
              </a:ln>
              <a:effectLst>
                <a:outerShdw blurRad="50800" dist="38100" dir="5400000" algn="t" rotWithShape="0">
                  <a:prstClr val="black">
                    <a:alpha val="40000"/>
                  </a:prstClr>
                </a:outerShdw>
              </a:effectLst>
            </c:spPr>
          </c:dPt>
          <c:dPt>
            <c:idx val="5"/>
            <c:spPr>
              <a:solidFill>
                <a:srgbClr val="FF0000"/>
              </a:solidFill>
              <a:ln>
                <a:solidFill>
                  <a:schemeClr val="tx1"/>
                </a:solidFill>
              </a:ln>
              <a:effectLst>
                <a:outerShdw blurRad="50800" dist="38100" dir="5400000" algn="t" rotWithShape="0">
                  <a:prstClr val="black">
                    <a:alpha val="40000"/>
                  </a:prstClr>
                </a:outerShdw>
              </a:effectLst>
            </c:spPr>
          </c:dPt>
          <c:dLbls>
            <c:txPr>
              <a:bodyPr/>
              <a:lstStyle/>
              <a:p>
                <a:pPr>
                  <a:defRPr lang="en-ZA" sz="1000" b="1"/>
                </a:pPr>
                <a:endParaRPr lang="en-US"/>
              </a:p>
            </c:txPr>
            <c:dLblPos val="outEnd"/>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Sheet1!$B$3:$G$3</c:f>
              <c:numCache>
                <c:formatCode>0</c:formatCode>
                <c:ptCount val="6"/>
                <c:pt idx="0">
                  <c:v>0.77220077220077799</c:v>
                </c:pt>
                <c:pt idx="1">
                  <c:v>1.9305019305019371</c:v>
                </c:pt>
                <c:pt idx="2">
                  <c:v>11.196911196911133</c:v>
                </c:pt>
                <c:pt idx="3">
                  <c:v>55.598455598455914</c:v>
                </c:pt>
                <c:pt idx="4">
                  <c:v>28.957528957528929</c:v>
                </c:pt>
                <c:pt idx="5">
                  <c:v>1.5444015444015513</c:v>
                </c:pt>
              </c:numCache>
            </c:numRef>
          </c:val>
        </c:ser>
        <c:ser>
          <c:idx val="2"/>
          <c:order val="2"/>
          <c:tx>
            <c:strRef>
              <c:f>Sheet1!$A$4</c:f>
              <c:strCache>
                <c:ptCount val="1"/>
                <c:pt idx="0">
                  <c:v> 2009 (n=379)</c:v>
                </c:pt>
              </c:strCache>
            </c:strRef>
          </c:tx>
          <c:spPr>
            <a:solidFill>
              <a:schemeClr val="bg1">
                <a:lumMod val="85000"/>
              </a:schemeClr>
            </a:solidFill>
            <a:ln>
              <a:solidFill>
                <a:schemeClr val="tx1"/>
              </a:solidFill>
            </a:ln>
          </c:spPr>
          <c:dLbls>
            <c:txPr>
              <a:bodyPr/>
              <a:lstStyle/>
              <a:p>
                <a:pPr>
                  <a:defRPr lang="en-ZA" sz="1000" b="1"/>
                </a:pPr>
                <a:endParaRPr lang="en-US"/>
              </a:p>
            </c:txPr>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Sheet1!$B$4:$G$4</c:f>
              <c:numCache>
                <c:formatCode>General</c:formatCode>
                <c:ptCount val="6"/>
                <c:pt idx="0" formatCode="0">
                  <c:v>0.79155672823218959</c:v>
                </c:pt>
                <c:pt idx="2" formatCode="0">
                  <c:v>12.137203166226913</c:v>
                </c:pt>
                <c:pt idx="3" formatCode="0">
                  <c:v>50.92348284960422</c:v>
                </c:pt>
                <c:pt idx="4" formatCode="0">
                  <c:v>34.828496042216344</c:v>
                </c:pt>
                <c:pt idx="5" formatCode="0">
                  <c:v>1.3192612137203095</c:v>
                </c:pt>
              </c:numCache>
            </c:numRef>
          </c:val>
        </c:ser>
        <c:ser>
          <c:idx val="3"/>
          <c:order val="3"/>
          <c:tx>
            <c:strRef>
              <c:f>Sheet1!$A$5</c:f>
              <c:strCache>
                <c:ptCount val="1"/>
                <c:pt idx="0">
                  <c:v> 2010 (n=217)</c:v>
                </c:pt>
              </c:strCache>
            </c:strRef>
          </c:tx>
          <c:dLbls>
            <c:txPr>
              <a:bodyPr/>
              <a:lstStyle/>
              <a:p>
                <a:pPr>
                  <a:defRPr lang="en-ZA" sz="1000" b="1"/>
                </a:pPr>
                <a:endParaRPr lang="en-US"/>
              </a:p>
            </c:txPr>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Sheet1!$B$5:$G$5</c:f>
              <c:numCache>
                <c:formatCode>0</c:formatCode>
                <c:ptCount val="6"/>
                <c:pt idx="0">
                  <c:v>2.3041474654377883</c:v>
                </c:pt>
                <c:pt idx="1">
                  <c:v>0.92165898617511832</c:v>
                </c:pt>
                <c:pt idx="2">
                  <c:v>13.364055299539174</c:v>
                </c:pt>
                <c:pt idx="3">
                  <c:v>38.70967741935484</c:v>
                </c:pt>
                <c:pt idx="4">
                  <c:v>43.317972350230193</c:v>
                </c:pt>
                <c:pt idx="5">
                  <c:v>1.3824884792626781</c:v>
                </c:pt>
              </c:numCache>
            </c:numRef>
          </c:val>
        </c:ser>
        <c:dLbls>
          <c:showVal val="1"/>
        </c:dLbls>
        <c:gapWidth val="75"/>
        <c:overlap val="-25"/>
        <c:axId val="120027008"/>
        <c:axId val="120028544"/>
      </c:barChart>
      <c:catAx>
        <c:axId val="120027008"/>
        <c:scaling>
          <c:orientation val="minMax"/>
        </c:scaling>
        <c:axPos val="b"/>
        <c:majorTickMark val="none"/>
        <c:tickLblPos val="nextTo"/>
        <c:txPr>
          <a:bodyPr/>
          <a:lstStyle/>
          <a:p>
            <a:pPr>
              <a:defRPr lang="en-ZA" sz="1000" b="0"/>
            </a:pPr>
            <a:endParaRPr lang="en-US"/>
          </a:p>
        </c:txPr>
        <c:crossAx val="120028544"/>
        <c:crosses val="autoZero"/>
        <c:auto val="1"/>
        <c:lblAlgn val="ctr"/>
        <c:lblOffset val="100"/>
      </c:catAx>
      <c:valAx>
        <c:axId val="120028544"/>
        <c:scaling>
          <c:orientation val="minMax"/>
        </c:scaling>
        <c:axPos val="l"/>
        <c:majorGridlines/>
        <c:numFmt formatCode="General" sourceLinked="1"/>
        <c:majorTickMark val="none"/>
        <c:tickLblPos val="nextTo"/>
        <c:spPr>
          <a:ln w="9525">
            <a:noFill/>
          </a:ln>
        </c:spPr>
        <c:txPr>
          <a:bodyPr/>
          <a:lstStyle/>
          <a:p>
            <a:pPr>
              <a:defRPr lang="en-ZA" sz="1000" b="1"/>
            </a:pPr>
            <a:endParaRPr lang="en-US"/>
          </a:p>
        </c:txPr>
        <c:crossAx val="120027008"/>
        <c:crosses val="autoZero"/>
        <c:crossBetween val="between"/>
      </c:valAx>
    </c:plotArea>
    <c:legend>
      <c:legendPos val="b"/>
      <c:layout>
        <c:manualLayout>
          <c:xMode val="edge"/>
          <c:yMode val="edge"/>
          <c:x val="1.8832020997375343E-2"/>
          <c:y val="0.80527912376337574"/>
          <c:w val="0.96153262092238456"/>
          <c:h val="0.12380274581062047"/>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defRPr/>
            </a:pPr>
            <a:r>
              <a:rPr lang="en-ZA" dirty="0" smtClean="0"/>
              <a:t>Committees </a:t>
            </a:r>
            <a:endParaRPr lang="en-ZA" dirty="0"/>
          </a:p>
        </c:rich>
      </c:tx>
    </c:title>
    <c:plotArea>
      <c:layout>
        <c:manualLayout>
          <c:layoutTarget val="inner"/>
          <c:xMode val="edge"/>
          <c:yMode val="edge"/>
          <c:x val="5.8169117134694449E-2"/>
          <c:y val="9.4903846153848267E-2"/>
          <c:w val="0.9418308828653057"/>
          <c:h val="0.39132620922386702"/>
        </c:manualLayout>
      </c:layout>
      <c:barChart>
        <c:barDir val="col"/>
        <c:grouping val="stacked"/>
        <c:ser>
          <c:idx val="3"/>
          <c:order val="0"/>
          <c:tx>
            <c:strRef>
              <c:f>Sheet1!$A$2</c:f>
              <c:strCache>
                <c:ptCount val="1"/>
                <c:pt idx="0">
                  <c:v>The BANKSETA is exceeding my service expectations</c:v>
                </c:pt>
              </c:strCache>
            </c:strRef>
          </c:tx>
          <c:spPr>
            <a:solidFill>
              <a:srgbClr val="00B0F0"/>
            </a:solidFill>
            <a:ln w="12700">
              <a:solidFill>
                <a:schemeClr val="tx1"/>
              </a:solidFill>
            </a:ln>
            <a:effectLst/>
            <a:scene3d>
              <a:camera prst="orthographicFront"/>
              <a:lightRig rig="threePt" dir="t"/>
            </a:scene3d>
            <a:sp3d/>
          </c:spPr>
          <c:cat>
            <c:strRef>
              <c:f>Sheet1!$B$1:$C$1</c:f>
              <c:strCache>
                <c:ptCount val="2"/>
                <c:pt idx="0">
                  <c:v>2009 (n=6)</c:v>
                </c:pt>
                <c:pt idx="1">
                  <c:v>2010 (n=21)</c:v>
                </c:pt>
              </c:strCache>
            </c:strRef>
          </c:cat>
          <c:val>
            <c:numRef>
              <c:f>Sheet1!$B$2:$C$2</c:f>
              <c:numCache>
                <c:formatCode>0%</c:formatCode>
                <c:ptCount val="2"/>
                <c:pt idx="0">
                  <c:v>0.33333333333333331</c:v>
                </c:pt>
                <c:pt idx="1">
                  <c:v>0.2380952380952393</c:v>
                </c:pt>
              </c:numCache>
            </c:numRef>
          </c:val>
        </c:ser>
        <c:ser>
          <c:idx val="4"/>
          <c:order val="1"/>
          <c:tx>
            <c:strRef>
              <c:f>Sheet1!$A$3</c:f>
              <c:strCache>
                <c:ptCount val="1"/>
                <c:pt idx="0">
                  <c:v>The BANKSETA is meeting my service expectations</c:v>
                </c:pt>
              </c:strCache>
            </c:strRef>
          </c:tx>
          <c:spPr>
            <a:solidFill>
              <a:srgbClr val="92D050"/>
            </a:solidFill>
            <a:ln w="9525">
              <a:solidFill>
                <a:schemeClr val="tx1"/>
              </a:solidFill>
            </a:ln>
            <a:effectLst/>
          </c:spPr>
          <c:cat>
            <c:strRef>
              <c:f>Sheet1!$B$1:$C$1</c:f>
              <c:strCache>
                <c:ptCount val="2"/>
                <c:pt idx="0">
                  <c:v>2009 (n=6)</c:v>
                </c:pt>
                <c:pt idx="1">
                  <c:v>2010 (n=21)</c:v>
                </c:pt>
              </c:strCache>
            </c:strRef>
          </c:cat>
          <c:val>
            <c:numRef>
              <c:f>Sheet1!$B$3:$C$3</c:f>
              <c:numCache>
                <c:formatCode>0%</c:formatCode>
                <c:ptCount val="2"/>
                <c:pt idx="0">
                  <c:v>0.66666666666666663</c:v>
                </c:pt>
                <c:pt idx="1">
                  <c:v>0.66666666666666663</c:v>
                </c:pt>
              </c:numCache>
            </c:numRef>
          </c:val>
        </c:ser>
        <c:ser>
          <c:idx val="5"/>
          <c:order val="2"/>
          <c:tx>
            <c:strRef>
              <c:f>Sheet1!$A$4</c:f>
              <c:strCache>
                <c:ptCount val="1"/>
                <c:pt idx="0">
                  <c:v>The BANKSETA is falling short of service expectations</c:v>
                </c:pt>
              </c:strCache>
            </c:strRef>
          </c:tx>
          <c:spPr>
            <a:solidFill>
              <a:srgbClr val="FFFF00"/>
            </a:solidFill>
            <a:ln>
              <a:solidFill>
                <a:schemeClr val="tx1"/>
              </a:solidFill>
            </a:ln>
          </c:spPr>
          <c:cat>
            <c:strRef>
              <c:f>Sheet1!$B$1:$C$1</c:f>
              <c:strCache>
                <c:ptCount val="2"/>
                <c:pt idx="0">
                  <c:v>2009 (n=6)</c:v>
                </c:pt>
                <c:pt idx="1">
                  <c:v>2010 (n=21)</c:v>
                </c:pt>
              </c:strCache>
            </c:strRef>
          </c:cat>
          <c:val>
            <c:numRef>
              <c:f>Sheet1!$B$4:$C$4</c:f>
              <c:numCache>
                <c:formatCode>0%</c:formatCode>
                <c:ptCount val="2"/>
                <c:pt idx="1">
                  <c:v>9.5238095238095247E-2</c:v>
                </c:pt>
              </c:numCache>
            </c:numRef>
          </c:val>
        </c:ser>
        <c:dLbls>
          <c:showVal val="1"/>
        </c:dLbls>
        <c:gapWidth val="75"/>
        <c:overlap val="100"/>
        <c:axId val="142044160"/>
        <c:axId val="142054144"/>
      </c:barChart>
      <c:catAx>
        <c:axId val="142044160"/>
        <c:scaling>
          <c:orientation val="minMax"/>
        </c:scaling>
        <c:axPos val="b"/>
        <c:majorTickMark val="none"/>
        <c:tickLblPos val="nextTo"/>
        <c:crossAx val="142054144"/>
        <c:crosses val="autoZero"/>
        <c:auto val="1"/>
        <c:lblAlgn val="ctr"/>
        <c:lblOffset val="100"/>
      </c:catAx>
      <c:valAx>
        <c:axId val="142054144"/>
        <c:scaling>
          <c:orientation val="minMax"/>
          <c:max val="1"/>
        </c:scaling>
        <c:axPos val="l"/>
        <c:majorGridlines/>
        <c:numFmt formatCode="0%" sourceLinked="1"/>
        <c:majorTickMark val="none"/>
        <c:tickLblPos val="nextTo"/>
        <c:spPr>
          <a:ln w="9525">
            <a:noFill/>
          </a:ln>
        </c:spPr>
        <c:crossAx val="142044160"/>
        <c:crosses val="autoZero"/>
        <c:crossBetween val="between"/>
      </c:valAx>
    </c:plotArea>
    <c:plotVisOnly val="1"/>
  </c:chart>
  <c:spPr>
    <a:ln>
      <a:noFill/>
    </a:ln>
  </c:spPr>
  <c:txPr>
    <a:bodyPr/>
    <a:lstStyle/>
    <a:p>
      <a:pPr>
        <a:defRPr sz="1000" b="1"/>
      </a:pPr>
      <a:endParaRPr lang="en-US"/>
    </a:p>
  </c:txPr>
  <c:externalData r:id="rId2"/>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defRPr/>
            </a:pPr>
            <a:r>
              <a:rPr lang="en-ZA" dirty="0" smtClean="0"/>
              <a:t>ETQA</a:t>
            </a:r>
            <a:endParaRPr lang="en-ZA" dirty="0"/>
          </a:p>
        </c:rich>
      </c:tx>
    </c:title>
    <c:plotArea>
      <c:layout>
        <c:manualLayout>
          <c:layoutTarget val="inner"/>
          <c:xMode val="edge"/>
          <c:yMode val="edge"/>
          <c:x val="0.38226014634327032"/>
          <c:y val="9.9665729283840238E-2"/>
          <c:w val="0.25962483391637631"/>
          <c:h val="0.39132620922386735"/>
        </c:manualLayout>
      </c:layout>
      <c:barChart>
        <c:barDir val="col"/>
        <c:grouping val="stacked"/>
        <c:ser>
          <c:idx val="3"/>
          <c:order val="0"/>
          <c:tx>
            <c:strRef>
              <c:f>Sheet1!$A$2</c:f>
              <c:strCache>
                <c:ptCount val="1"/>
                <c:pt idx="0">
                  <c:v>The BANKSETA is exceeding my service expectations</c:v>
                </c:pt>
              </c:strCache>
            </c:strRef>
          </c:tx>
          <c:spPr>
            <a:solidFill>
              <a:srgbClr val="00B0F0"/>
            </a:solidFill>
            <a:ln w="12700">
              <a:solidFill>
                <a:schemeClr val="tx1"/>
              </a:solidFill>
            </a:ln>
            <a:effectLst/>
            <a:scene3d>
              <a:camera prst="orthographicFront"/>
              <a:lightRig rig="threePt" dir="t"/>
            </a:scene3d>
            <a:sp3d/>
          </c:spPr>
          <c:cat>
            <c:strRef>
              <c:f>Sheet1!$B$1:$C$1</c:f>
              <c:strCache>
                <c:ptCount val="2"/>
                <c:pt idx="0">
                  <c:v>2009 (n=16)</c:v>
                </c:pt>
                <c:pt idx="1">
                  <c:v>2010 (n=20)</c:v>
                </c:pt>
              </c:strCache>
            </c:strRef>
          </c:cat>
          <c:val>
            <c:numRef>
              <c:f>Sheet1!$B$2:$C$2</c:f>
              <c:numCache>
                <c:formatCode>0%</c:formatCode>
                <c:ptCount val="2"/>
                <c:pt idx="0">
                  <c:v>0.18750000000000044</c:v>
                </c:pt>
                <c:pt idx="1">
                  <c:v>0.25</c:v>
                </c:pt>
              </c:numCache>
            </c:numRef>
          </c:val>
        </c:ser>
        <c:ser>
          <c:idx val="4"/>
          <c:order val="1"/>
          <c:tx>
            <c:strRef>
              <c:f>Sheet1!$A$3</c:f>
              <c:strCache>
                <c:ptCount val="1"/>
                <c:pt idx="0">
                  <c:v>The BANKSETA is meeting my service expectations</c:v>
                </c:pt>
              </c:strCache>
            </c:strRef>
          </c:tx>
          <c:spPr>
            <a:solidFill>
              <a:srgbClr val="92D050"/>
            </a:solidFill>
            <a:ln w="9525">
              <a:solidFill>
                <a:schemeClr val="tx1"/>
              </a:solidFill>
            </a:ln>
            <a:effectLst/>
          </c:spPr>
          <c:cat>
            <c:strRef>
              <c:f>Sheet1!$B$1:$C$1</c:f>
              <c:strCache>
                <c:ptCount val="2"/>
                <c:pt idx="0">
                  <c:v>2009 (n=16)</c:v>
                </c:pt>
                <c:pt idx="1">
                  <c:v>2010 (n=20)</c:v>
                </c:pt>
              </c:strCache>
            </c:strRef>
          </c:cat>
          <c:val>
            <c:numRef>
              <c:f>Sheet1!$B$3:$C$3</c:f>
              <c:numCache>
                <c:formatCode>0%</c:formatCode>
                <c:ptCount val="2"/>
                <c:pt idx="0">
                  <c:v>0.37500000000000128</c:v>
                </c:pt>
                <c:pt idx="1">
                  <c:v>0.60000000000000064</c:v>
                </c:pt>
              </c:numCache>
            </c:numRef>
          </c:val>
        </c:ser>
        <c:ser>
          <c:idx val="5"/>
          <c:order val="2"/>
          <c:tx>
            <c:strRef>
              <c:f>Sheet1!$A$4</c:f>
              <c:strCache>
                <c:ptCount val="1"/>
                <c:pt idx="0">
                  <c:v>The BANKSETA is falling short of service expectations</c:v>
                </c:pt>
              </c:strCache>
            </c:strRef>
          </c:tx>
          <c:spPr>
            <a:solidFill>
              <a:srgbClr val="FFFF00"/>
            </a:solidFill>
            <a:ln>
              <a:solidFill>
                <a:schemeClr val="tx1"/>
              </a:solidFill>
            </a:ln>
          </c:spPr>
          <c:cat>
            <c:strRef>
              <c:f>Sheet1!$B$1:$C$1</c:f>
              <c:strCache>
                <c:ptCount val="2"/>
                <c:pt idx="0">
                  <c:v>2009 (n=16)</c:v>
                </c:pt>
                <c:pt idx="1">
                  <c:v>2010 (n=20)</c:v>
                </c:pt>
              </c:strCache>
            </c:strRef>
          </c:cat>
          <c:val>
            <c:numRef>
              <c:f>Sheet1!$B$4:$C$4</c:f>
              <c:numCache>
                <c:formatCode>0%</c:formatCode>
                <c:ptCount val="2"/>
                <c:pt idx="0">
                  <c:v>0.43750000000000128</c:v>
                </c:pt>
                <c:pt idx="1">
                  <c:v>0.15000000000000024</c:v>
                </c:pt>
              </c:numCache>
            </c:numRef>
          </c:val>
        </c:ser>
        <c:dLbls>
          <c:showVal val="1"/>
        </c:dLbls>
        <c:gapWidth val="75"/>
        <c:overlap val="100"/>
        <c:axId val="142172544"/>
        <c:axId val="142174080"/>
      </c:barChart>
      <c:catAx>
        <c:axId val="142172544"/>
        <c:scaling>
          <c:orientation val="minMax"/>
        </c:scaling>
        <c:axPos val="b"/>
        <c:majorTickMark val="none"/>
        <c:tickLblPos val="nextTo"/>
        <c:crossAx val="142174080"/>
        <c:crosses val="autoZero"/>
        <c:auto val="1"/>
        <c:lblAlgn val="ctr"/>
        <c:lblOffset val="100"/>
      </c:catAx>
      <c:valAx>
        <c:axId val="142174080"/>
        <c:scaling>
          <c:orientation val="minMax"/>
          <c:max val="1"/>
        </c:scaling>
        <c:axPos val="l"/>
        <c:majorGridlines/>
        <c:numFmt formatCode="0%" sourceLinked="1"/>
        <c:majorTickMark val="none"/>
        <c:tickLblPos val="nextTo"/>
        <c:spPr>
          <a:ln w="9525">
            <a:noFill/>
          </a:ln>
        </c:spPr>
        <c:crossAx val="142172544"/>
        <c:crosses val="autoZero"/>
        <c:crossBetween val="between"/>
      </c:valAx>
    </c:plotArea>
    <c:legend>
      <c:legendPos val="b"/>
      <c:layout>
        <c:manualLayout>
          <c:xMode val="edge"/>
          <c:yMode val="edge"/>
          <c:x val="0.19427617798564387"/>
          <c:y val="0.63898462692163482"/>
          <c:w val="0.59621898379854532"/>
          <c:h val="0.18720584926884143"/>
        </c:manualLayout>
      </c:layout>
      <c:spPr>
        <a:ln>
          <a:solidFill>
            <a:schemeClr val="tx1"/>
          </a:solidFill>
        </a:ln>
      </c:spPr>
    </c:legend>
    <c:plotVisOnly val="1"/>
  </c:chart>
  <c:spPr>
    <a:ln>
      <a:noFill/>
    </a:ln>
  </c:spPr>
  <c:txPr>
    <a:bodyPr/>
    <a:lstStyle/>
    <a:p>
      <a:pPr>
        <a:defRPr sz="1000" b="1"/>
      </a:pPr>
      <a:endParaRPr lang="en-US"/>
    </a:p>
  </c:txPr>
  <c:externalData r:id="rId2"/>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defRPr/>
            </a:pPr>
            <a:r>
              <a:rPr lang="en-ZA" dirty="0" smtClean="0"/>
              <a:t>Employers (SDF’s)</a:t>
            </a:r>
            <a:endParaRPr lang="en-ZA" dirty="0"/>
          </a:p>
        </c:rich>
      </c:tx>
    </c:title>
    <c:plotArea>
      <c:layout>
        <c:manualLayout>
          <c:layoutTarget val="inner"/>
          <c:xMode val="edge"/>
          <c:yMode val="edge"/>
          <c:x val="5.8169117134694449E-2"/>
          <c:y val="9.4903846153848267E-2"/>
          <c:w val="0.9418308828653057"/>
          <c:h val="0.39132620922386735"/>
        </c:manualLayout>
      </c:layout>
      <c:barChart>
        <c:barDir val="col"/>
        <c:grouping val="stacked"/>
        <c:ser>
          <c:idx val="3"/>
          <c:order val="0"/>
          <c:tx>
            <c:strRef>
              <c:f>Sheet1!$A$2</c:f>
              <c:strCache>
                <c:ptCount val="1"/>
                <c:pt idx="0">
                  <c:v>The BANKSETA is exceeding my service expectations</c:v>
                </c:pt>
              </c:strCache>
            </c:strRef>
          </c:tx>
          <c:spPr>
            <a:solidFill>
              <a:srgbClr val="00B0F0"/>
            </a:solidFill>
            <a:ln w="12700">
              <a:solidFill>
                <a:schemeClr val="tx1"/>
              </a:solidFill>
            </a:ln>
            <a:effectLst/>
            <a:scene3d>
              <a:camera prst="orthographicFront"/>
              <a:lightRig rig="threePt" dir="t"/>
            </a:scene3d>
            <a:sp3d/>
          </c:spPr>
          <c:cat>
            <c:strRef>
              <c:f>Sheet1!$B$1:$C$1</c:f>
              <c:strCache>
                <c:ptCount val="2"/>
                <c:pt idx="0">
                  <c:v>2009 (n=94)</c:v>
                </c:pt>
                <c:pt idx="1">
                  <c:v>2010 (n=83)</c:v>
                </c:pt>
              </c:strCache>
            </c:strRef>
          </c:cat>
          <c:val>
            <c:numRef>
              <c:f>Sheet1!$B$2:$C$2</c:f>
              <c:numCache>
                <c:formatCode>0%</c:formatCode>
                <c:ptCount val="2"/>
                <c:pt idx="0">
                  <c:v>0.26595744680851063</c:v>
                </c:pt>
                <c:pt idx="1">
                  <c:v>0.34939759036144741</c:v>
                </c:pt>
              </c:numCache>
            </c:numRef>
          </c:val>
        </c:ser>
        <c:ser>
          <c:idx val="4"/>
          <c:order val="1"/>
          <c:tx>
            <c:strRef>
              <c:f>Sheet1!$A$3</c:f>
              <c:strCache>
                <c:ptCount val="1"/>
                <c:pt idx="0">
                  <c:v>The BANKSETA is meeting my service expectations</c:v>
                </c:pt>
              </c:strCache>
            </c:strRef>
          </c:tx>
          <c:spPr>
            <a:solidFill>
              <a:srgbClr val="92D050"/>
            </a:solidFill>
            <a:ln w="9525">
              <a:solidFill>
                <a:schemeClr val="tx1"/>
              </a:solidFill>
            </a:ln>
            <a:effectLst/>
          </c:spPr>
          <c:cat>
            <c:strRef>
              <c:f>Sheet1!$B$1:$C$1</c:f>
              <c:strCache>
                <c:ptCount val="2"/>
                <c:pt idx="0">
                  <c:v>2009 (n=94)</c:v>
                </c:pt>
                <c:pt idx="1">
                  <c:v>2010 (n=83)</c:v>
                </c:pt>
              </c:strCache>
            </c:strRef>
          </c:cat>
          <c:val>
            <c:numRef>
              <c:f>Sheet1!$B$3:$C$3</c:f>
              <c:numCache>
                <c:formatCode>0%</c:formatCode>
                <c:ptCount val="2"/>
                <c:pt idx="0">
                  <c:v>0.65957446808510922</c:v>
                </c:pt>
                <c:pt idx="1">
                  <c:v>0.53012048192770833</c:v>
                </c:pt>
              </c:numCache>
            </c:numRef>
          </c:val>
        </c:ser>
        <c:ser>
          <c:idx val="5"/>
          <c:order val="2"/>
          <c:tx>
            <c:strRef>
              <c:f>Sheet1!$A$4</c:f>
              <c:strCache>
                <c:ptCount val="1"/>
                <c:pt idx="0">
                  <c:v>The BANKSETA is falling short of service expectations</c:v>
                </c:pt>
              </c:strCache>
            </c:strRef>
          </c:tx>
          <c:spPr>
            <a:solidFill>
              <a:srgbClr val="FFFF00"/>
            </a:solidFill>
            <a:ln>
              <a:solidFill>
                <a:schemeClr val="tx1"/>
              </a:solidFill>
            </a:ln>
          </c:spPr>
          <c:cat>
            <c:strRef>
              <c:f>Sheet1!$B$1:$C$1</c:f>
              <c:strCache>
                <c:ptCount val="2"/>
                <c:pt idx="0">
                  <c:v>2009 (n=94)</c:v>
                </c:pt>
                <c:pt idx="1">
                  <c:v>2010 (n=83)</c:v>
                </c:pt>
              </c:strCache>
            </c:strRef>
          </c:cat>
          <c:val>
            <c:numRef>
              <c:f>Sheet1!$B$4:$C$4</c:f>
              <c:numCache>
                <c:formatCode>0%</c:formatCode>
                <c:ptCount val="2"/>
                <c:pt idx="0">
                  <c:v>7.4468085106382989E-2</c:v>
                </c:pt>
                <c:pt idx="1">
                  <c:v>0.12048192771084337</c:v>
                </c:pt>
              </c:numCache>
            </c:numRef>
          </c:val>
        </c:ser>
        <c:dLbls>
          <c:showVal val="1"/>
        </c:dLbls>
        <c:gapWidth val="75"/>
        <c:overlap val="100"/>
        <c:axId val="142225792"/>
        <c:axId val="142227328"/>
      </c:barChart>
      <c:catAx>
        <c:axId val="142225792"/>
        <c:scaling>
          <c:orientation val="minMax"/>
        </c:scaling>
        <c:axPos val="b"/>
        <c:majorTickMark val="none"/>
        <c:tickLblPos val="nextTo"/>
        <c:crossAx val="142227328"/>
        <c:crosses val="autoZero"/>
        <c:auto val="1"/>
        <c:lblAlgn val="ctr"/>
        <c:lblOffset val="100"/>
      </c:catAx>
      <c:valAx>
        <c:axId val="142227328"/>
        <c:scaling>
          <c:orientation val="minMax"/>
          <c:max val="1"/>
        </c:scaling>
        <c:axPos val="l"/>
        <c:majorGridlines/>
        <c:numFmt formatCode="0%" sourceLinked="1"/>
        <c:majorTickMark val="none"/>
        <c:tickLblPos val="nextTo"/>
        <c:spPr>
          <a:ln w="9525">
            <a:noFill/>
          </a:ln>
        </c:spPr>
        <c:crossAx val="142225792"/>
        <c:crosses val="autoZero"/>
        <c:crossBetween val="between"/>
      </c:valAx>
    </c:plotArea>
    <c:plotVisOnly val="1"/>
  </c:chart>
  <c:spPr>
    <a:ln>
      <a:noFill/>
    </a:ln>
  </c:spPr>
  <c:txPr>
    <a:bodyPr/>
    <a:lstStyle/>
    <a:p>
      <a:pPr>
        <a:defRPr sz="1000" b="1"/>
      </a:pPr>
      <a:endParaRPr lang="en-US"/>
    </a:p>
  </c:txPr>
  <c:externalData r:id="rId2"/>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549348357317245E-2"/>
          <c:y val="0.13447054032039099"/>
          <c:w val="0.95038759163723796"/>
          <c:h val="0.5556966693818447"/>
        </c:manualLayout>
      </c:layout>
      <c:barChart>
        <c:barDir val="col"/>
        <c:grouping val="clustered"/>
        <c:ser>
          <c:idx val="0"/>
          <c:order val="0"/>
          <c:tx>
            <c:strRef>
              <c:f>Sheet1!$A$2</c:f>
              <c:strCache>
                <c:ptCount val="1"/>
                <c:pt idx="0">
                  <c:v>Staff (n=15)</c:v>
                </c:pt>
              </c:strCache>
            </c:strRef>
          </c:tx>
          <c:spPr>
            <a:solidFill>
              <a:srgbClr val="92D05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Sheet1!$B$1:$J$1</c:f>
              <c:strCache>
                <c:ptCount val="9"/>
                <c:pt idx="0">
                  <c:v>Overall service</c:v>
                </c:pt>
                <c:pt idx="1">
                  <c:v>Timeliness</c:v>
                </c:pt>
                <c:pt idx="2">
                  <c:v>Effectiveness</c:v>
                </c:pt>
                <c:pt idx="3">
                  <c:v>Industry knowledge</c:v>
                </c:pt>
                <c:pt idx="4">
                  <c:v>Understanding of your business / organisation</c:v>
                </c:pt>
                <c:pt idx="5">
                  <c:v>Speed of response</c:v>
                </c:pt>
                <c:pt idx="6">
                  <c:v>Ability to contribute to your business / organisation </c:v>
                </c:pt>
                <c:pt idx="7">
                  <c:v>Reliability</c:v>
                </c:pt>
                <c:pt idx="8">
                  <c:v>Helpfulness</c:v>
                </c:pt>
              </c:strCache>
            </c:strRef>
          </c:cat>
          <c:val>
            <c:numRef>
              <c:f>Sheet1!$B$2:$J$2</c:f>
              <c:numCache>
                <c:formatCode>General</c:formatCode>
                <c:ptCount val="9"/>
                <c:pt idx="0">
                  <c:v>4.5999999999999996</c:v>
                </c:pt>
                <c:pt idx="1">
                  <c:v>4.4000000000000004</c:v>
                </c:pt>
                <c:pt idx="2">
                  <c:v>4.4000000000000004</c:v>
                </c:pt>
                <c:pt idx="3" formatCode="0.0">
                  <c:v>4.2666666666666684</c:v>
                </c:pt>
                <c:pt idx="4" formatCode="0.0">
                  <c:v>4.4000000000000004</c:v>
                </c:pt>
                <c:pt idx="5" formatCode="0.0">
                  <c:v>4.0666666666666664</c:v>
                </c:pt>
                <c:pt idx="6" formatCode="0.0">
                  <c:v>4.2666666666666684</c:v>
                </c:pt>
                <c:pt idx="7" formatCode="0.0">
                  <c:v>4.2666666666666684</c:v>
                </c:pt>
                <c:pt idx="8" formatCode="0.0">
                  <c:v>4.333333333333357</c:v>
                </c:pt>
              </c:numCache>
            </c:numRef>
          </c:val>
        </c:ser>
        <c:ser>
          <c:idx val="1"/>
          <c:order val="1"/>
          <c:tx>
            <c:strRef>
              <c:f>Sheet1!$A$3</c:f>
              <c:strCache>
                <c:ptCount val="1"/>
                <c:pt idx="0">
                  <c:v>Total Non-Staff Stakeholders (n=218)</c:v>
                </c:pt>
              </c:strCache>
            </c:strRef>
          </c:tx>
          <c:spPr>
            <a:solidFill>
              <a:srgbClr val="FFFF00"/>
            </a:solidFill>
            <a:ln w="9525">
              <a:solidFill>
                <a:schemeClr val="tx1"/>
              </a:solidFill>
            </a:ln>
            <a:effectLst/>
          </c:spPr>
          <c:dLbls>
            <c:txPr>
              <a:bodyPr/>
              <a:lstStyle/>
              <a:p>
                <a:pPr>
                  <a:defRPr lang="en-ZA" sz="1000" b="1"/>
                </a:pPr>
                <a:endParaRPr lang="en-US"/>
              </a:p>
            </c:txPr>
            <c:showVal val="1"/>
          </c:dLbls>
          <c:cat>
            <c:strRef>
              <c:f>Sheet1!$B$1:$J$1</c:f>
              <c:strCache>
                <c:ptCount val="9"/>
                <c:pt idx="0">
                  <c:v>Overall service</c:v>
                </c:pt>
                <c:pt idx="1">
                  <c:v>Timeliness</c:v>
                </c:pt>
                <c:pt idx="2">
                  <c:v>Effectiveness</c:v>
                </c:pt>
                <c:pt idx="3">
                  <c:v>Industry knowledge</c:v>
                </c:pt>
                <c:pt idx="4">
                  <c:v>Understanding of your business / organisation</c:v>
                </c:pt>
                <c:pt idx="5">
                  <c:v>Speed of response</c:v>
                </c:pt>
                <c:pt idx="6">
                  <c:v>Ability to contribute to your business / organisation </c:v>
                </c:pt>
                <c:pt idx="7">
                  <c:v>Reliability</c:v>
                </c:pt>
                <c:pt idx="8">
                  <c:v>Helpfulness</c:v>
                </c:pt>
              </c:strCache>
            </c:strRef>
          </c:cat>
          <c:val>
            <c:numRef>
              <c:f>Sheet1!$B$3:$J$3</c:f>
              <c:numCache>
                <c:formatCode>0.0</c:formatCode>
                <c:ptCount val="9"/>
                <c:pt idx="0">
                  <c:v>4.2</c:v>
                </c:pt>
                <c:pt idx="1">
                  <c:v>4</c:v>
                </c:pt>
                <c:pt idx="2">
                  <c:v>4.2</c:v>
                </c:pt>
                <c:pt idx="3">
                  <c:v>4.2</c:v>
                </c:pt>
                <c:pt idx="4">
                  <c:v>4</c:v>
                </c:pt>
                <c:pt idx="5">
                  <c:v>4</c:v>
                </c:pt>
                <c:pt idx="6">
                  <c:v>3.9</c:v>
                </c:pt>
                <c:pt idx="7">
                  <c:v>4.2</c:v>
                </c:pt>
                <c:pt idx="8">
                  <c:v>4.4000000000000004</c:v>
                </c:pt>
              </c:numCache>
            </c:numRef>
          </c:val>
        </c:ser>
        <c:ser>
          <c:idx val="2"/>
          <c:order val="2"/>
          <c:tx>
            <c:strRef>
              <c:f>Sheet1!$A$4</c:f>
              <c:strCache>
                <c:ptCount val="1"/>
                <c:pt idx="0">
                  <c:v>Total Customers (n=134)</c:v>
                </c:pt>
              </c:strCache>
            </c:strRef>
          </c:tx>
          <c:spPr>
            <a:solidFill>
              <a:srgbClr val="FFC000"/>
            </a:solidFill>
            <a:ln w="9525">
              <a:solidFill>
                <a:schemeClr val="tx1"/>
              </a:solidFill>
            </a:ln>
          </c:spPr>
          <c:dLbls>
            <c:txPr>
              <a:bodyPr/>
              <a:lstStyle/>
              <a:p>
                <a:pPr>
                  <a:defRPr lang="en-ZA" sz="1000" b="1"/>
                </a:pPr>
                <a:endParaRPr lang="en-US"/>
              </a:p>
            </c:txPr>
            <c:showVal val="1"/>
          </c:dLbls>
          <c:cat>
            <c:strRef>
              <c:f>Sheet1!$B$1:$J$1</c:f>
              <c:strCache>
                <c:ptCount val="9"/>
                <c:pt idx="0">
                  <c:v>Overall service</c:v>
                </c:pt>
                <c:pt idx="1">
                  <c:v>Timeliness</c:v>
                </c:pt>
                <c:pt idx="2">
                  <c:v>Effectiveness</c:v>
                </c:pt>
                <c:pt idx="3">
                  <c:v>Industry knowledge</c:v>
                </c:pt>
                <c:pt idx="4">
                  <c:v>Understanding of your business / organisation</c:v>
                </c:pt>
                <c:pt idx="5">
                  <c:v>Speed of response</c:v>
                </c:pt>
                <c:pt idx="6">
                  <c:v>Ability to contribute to your business / organisation </c:v>
                </c:pt>
                <c:pt idx="7">
                  <c:v>Reliability</c:v>
                </c:pt>
                <c:pt idx="8">
                  <c:v>Helpfulness</c:v>
                </c:pt>
              </c:strCache>
            </c:strRef>
          </c:cat>
          <c:val>
            <c:numRef>
              <c:f>Sheet1!$B$4:$J$4</c:f>
              <c:numCache>
                <c:formatCode>0.0</c:formatCode>
                <c:ptCount val="9"/>
                <c:pt idx="0">
                  <c:v>4.2348484848484924</c:v>
                </c:pt>
                <c:pt idx="1">
                  <c:v>4.0378787878787881</c:v>
                </c:pt>
                <c:pt idx="2">
                  <c:v>4.1654135338345855</c:v>
                </c:pt>
                <c:pt idx="3">
                  <c:v>4.2164179104477615</c:v>
                </c:pt>
                <c:pt idx="4">
                  <c:v>3.9611650485436893</c:v>
                </c:pt>
                <c:pt idx="5">
                  <c:v>3.9699248120300812</c:v>
                </c:pt>
                <c:pt idx="6">
                  <c:v>3.9629629629629632</c:v>
                </c:pt>
                <c:pt idx="7">
                  <c:v>4.2272727272727284</c:v>
                </c:pt>
                <c:pt idx="8">
                  <c:v>4.4090909090909092</c:v>
                </c:pt>
              </c:numCache>
            </c:numRef>
          </c:val>
        </c:ser>
        <c:dLbls>
          <c:showVal val="1"/>
        </c:dLbls>
        <c:gapWidth val="75"/>
        <c:axId val="142633600"/>
        <c:axId val="142647680"/>
      </c:barChart>
      <c:catAx>
        <c:axId val="142633600"/>
        <c:scaling>
          <c:orientation val="minMax"/>
        </c:scaling>
        <c:axPos val="b"/>
        <c:majorTickMark val="none"/>
        <c:tickLblPos val="nextTo"/>
        <c:txPr>
          <a:bodyPr/>
          <a:lstStyle/>
          <a:p>
            <a:pPr>
              <a:defRPr lang="en-ZA" sz="900" b="1"/>
            </a:pPr>
            <a:endParaRPr lang="en-US"/>
          </a:p>
        </c:txPr>
        <c:crossAx val="142647680"/>
        <c:crosses val="autoZero"/>
        <c:auto val="1"/>
        <c:lblAlgn val="ctr"/>
        <c:lblOffset val="100"/>
      </c:catAx>
      <c:valAx>
        <c:axId val="142647680"/>
        <c:scaling>
          <c:orientation val="minMax"/>
          <c:max val="5"/>
          <c:min val="0"/>
        </c:scaling>
        <c:axPos val="l"/>
        <c:majorGridlines/>
        <c:numFmt formatCode="General" sourceLinked="1"/>
        <c:majorTickMark val="none"/>
        <c:tickLblPos val="nextTo"/>
        <c:spPr>
          <a:ln w="9525">
            <a:noFill/>
          </a:ln>
        </c:spPr>
        <c:txPr>
          <a:bodyPr/>
          <a:lstStyle/>
          <a:p>
            <a:pPr>
              <a:defRPr lang="en-ZA" sz="1000" b="1"/>
            </a:pPr>
            <a:endParaRPr lang="en-US"/>
          </a:p>
        </c:txPr>
        <c:crossAx val="142633600"/>
        <c:crosses val="autoZero"/>
        <c:crossBetween val="between"/>
        <c:minorUnit val="1"/>
      </c:valAx>
      <c:spPr>
        <a:noFill/>
        <a:ln w="25400">
          <a:noFill/>
        </a:ln>
      </c:spPr>
    </c:plotArea>
    <c:legend>
      <c:legendPos val="b"/>
      <c:layout>
        <c:manualLayout>
          <c:xMode val="edge"/>
          <c:yMode val="edge"/>
          <c:x val="0.1404724409448819"/>
          <c:y val="0.88485473798533809"/>
          <c:w val="0.69194666938184468"/>
          <c:h val="4.9032265363381414E-2"/>
        </c:manualLayout>
      </c:layout>
      <c:spPr>
        <a:ln>
          <a:solidFill>
            <a:schemeClr val="tx1"/>
          </a:solidFill>
        </a:ln>
      </c:spPr>
      <c:txPr>
        <a:bodyPr/>
        <a:lstStyle/>
        <a:p>
          <a:pPr>
            <a:defRPr lang="en-ZA" sz="1000" b="1"/>
          </a:pPr>
          <a:endParaRPr lang="en-US"/>
        </a:p>
      </c:txPr>
    </c:legend>
    <c:plotVisOnly val="1"/>
  </c:chart>
  <c:spPr>
    <a:ln>
      <a:noFill/>
    </a:ln>
  </c:spPr>
  <c:txPr>
    <a:bodyPr/>
    <a:lstStyle/>
    <a:p>
      <a:pPr>
        <a:defRPr sz="1800"/>
      </a:pPr>
      <a:endParaRPr lang="en-US"/>
    </a:p>
  </c:txPr>
  <c:externalData r:id="rId2"/>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a:pPr>
            <a:r>
              <a:rPr lang="en-GB" dirty="0"/>
              <a:t>Importance Rating Gap Analysis</a:t>
            </a:r>
            <a:endParaRPr lang="en-US" dirty="0"/>
          </a:p>
        </c:rich>
      </c:tx>
      <c:layout>
        <c:manualLayout>
          <c:xMode val="edge"/>
          <c:yMode val="edge"/>
          <c:x val="0.35584500272916536"/>
          <c:y val="4.8143785481030349E-2"/>
        </c:manualLayout>
      </c:layout>
    </c:title>
    <c:plotArea>
      <c:layout>
        <c:manualLayout>
          <c:layoutTarget val="inner"/>
          <c:xMode val="edge"/>
          <c:yMode val="edge"/>
          <c:x val="5.1239822013803796E-2"/>
          <c:y val="0.13235710604104098"/>
          <c:w val="0.91267516169700935"/>
          <c:h val="0.55677511241920774"/>
        </c:manualLayout>
      </c:layout>
      <c:barChart>
        <c:barDir val="col"/>
        <c:grouping val="clustered"/>
        <c:ser>
          <c:idx val="0"/>
          <c:order val="0"/>
          <c:tx>
            <c:strRef>
              <c:f>Sheet1!$A$2</c:f>
              <c:strCache>
                <c:ptCount val="1"/>
                <c:pt idx="0">
                  <c:v>Staff 2010 (n=15)</c:v>
                </c:pt>
              </c:strCache>
            </c:strRef>
          </c:tx>
          <c:spPr>
            <a:solidFill>
              <a:srgbClr val="00B0F0"/>
            </a:solidFill>
            <a:ln w="6350">
              <a:solidFill>
                <a:srgbClr val="000000"/>
              </a:solidFill>
            </a:ln>
            <a:effectLst/>
            <a:scene3d>
              <a:camera prst="orthographicFront"/>
              <a:lightRig rig="threePt" dir="t"/>
            </a:scene3d>
            <a:sp3d/>
          </c:spPr>
          <c:cat>
            <c:strRef>
              <c:f>Sheet1!$B$1:$J$1</c:f>
              <c:strCache>
                <c:ptCount val="9"/>
                <c:pt idx="0">
                  <c:v> Industry knowledge</c:v>
                </c:pt>
                <c:pt idx="1">
                  <c:v> Reliability</c:v>
                </c:pt>
                <c:pt idx="2">
                  <c:v>Helpfulness</c:v>
                </c:pt>
                <c:pt idx="3">
                  <c:v> Speed of response</c:v>
                </c:pt>
                <c:pt idx="4">
                  <c:v>Overall service</c:v>
                </c:pt>
                <c:pt idx="5">
                  <c:v>Effectiveness</c:v>
                </c:pt>
                <c:pt idx="6">
                  <c:v> Understanding of client’s business / organisation</c:v>
                </c:pt>
                <c:pt idx="7">
                  <c:v>Ability to contribute to client’s business / organisation</c:v>
                </c:pt>
                <c:pt idx="8">
                  <c:v>Timeliness </c:v>
                </c:pt>
              </c:strCache>
            </c:strRef>
          </c:cat>
          <c:val>
            <c:numRef>
              <c:f>Sheet1!$B$2:$J$2</c:f>
              <c:numCache>
                <c:formatCode>0.0</c:formatCode>
                <c:ptCount val="9"/>
                <c:pt idx="0">
                  <c:v>8.3333333333333357</c:v>
                </c:pt>
                <c:pt idx="1">
                  <c:v>9.2666666666666728</c:v>
                </c:pt>
                <c:pt idx="2">
                  <c:v>9</c:v>
                </c:pt>
                <c:pt idx="3">
                  <c:v>8.6666666666666767</c:v>
                </c:pt>
                <c:pt idx="4">
                  <c:v>8.7333333333333183</c:v>
                </c:pt>
                <c:pt idx="5">
                  <c:v>8.7333333333333183</c:v>
                </c:pt>
                <c:pt idx="6">
                  <c:v>8.5333333333333332</c:v>
                </c:pt>
                <c:pt idx="7">
                  <c:v>8.7333333333333183</c:v>
                </c:pt>
                <c:pt idx="8">
                  <c:v>8.8666666666667275</c:v>
                </c:pt>
              </c:numCache>
            </c:numRef>
          </c:val>
        </c:ser>
        <c:ser>
          <c:idx val="1"/>
          <c:order val="1"/>
          <c:tx>
            <c:strRef>
              <c:f>Sheet1!$A$3</c:f>
              <c:strCache>
                <c:ptCount val="1"/>
                <c:pt idx="0">
                  <c:v>Stakeholders 2010 (n=218)</c:v>
                </c:pt>
              </c:strCache>
            </c:strRef>
          </c:tx>
          <c:spPr>
            <a:ln>
              <a:solidFill>
                <a:sysClr val="windowText" lastClr="000000"/>
              </a:solidFill>
            </a:ln>
          </c:spPr>
          <c:cat>
            <c:strRef>
              <c:f>Sheet1!$B$1:$J$1</c:f>
              <c:strCache>
                <c:ptCount val="9"/>
                <c:pt idx="0">
                  <c:v> Industry knowledge</c:v>
                </c:pt>
                <c:pt idx="1">
                  <c:v> Reliability</c:v>
                </c:pt>
                <c:pt idx="2">
                  <c:v>Helpfulness</c:v>
                </c:pt>
                <c:pt idx="3">
                  <c:v> Speed of response</c:v>
                </c:pt>
                <c:pt idx="4">
                  <c:v>Overall service</c:v>
                </c:pt>
                <c:pt idx="5">
                  <c:v>Effectiveness</c:v>
                </c:pt>
                <c:pt idx="6">
                  <c:v> Understanding of client’s business / organisation</c:v>
                </c:pt>
                <c:pt idx="7">
                  <c:v>Ability to contribute to client’s business / organisation</c:v>
                </c:pt>
                <c:pt idx="8">
                  <c:v>Timeliness </c:v>
                </c:pt>
              </c:strCache>
            </c:strRef>
          </c:cat>
          <c:val>
            <c:numRef>
              <c:f>Sheet1!$B$3:$J$3</c:f>
              <c:numCache>
                <c:formatCode>0.0</c:formatCode>
                <c:ptCount val="9"/>
                <c:pt idx="0">
                  <c:v>8.8888888888888893</c:v>
                </c:pt>
                <c:pt idx="1">
                  <c:v>8.8715596330275268</c:v>
                </c:pt>
                <c:pt idx="2">
                  <c:v>8.7935779816513389</c:v>
                </c:pt>
                <c:pt idx="3">
                  <c:v>8.7339449541284395</c:v>
                </c:pt>
                <c:pt idx="4">
                  <c:v>8.6958525345622739</c:v>
                </c:pt>
                <c:pt idx="5">
                  <c:v>8.6880733944953619</c:v>
                </c:pt>
                <c:pt idx="6">
                  <c:v>8.664335664335665</c:v>
                </c:pt>
                <c:pt idx="7">
                  <c:v>8.5468749999999982</c:v>
                </c:pt>
                <c:pt idx="8">
                  <c:v>8.4746543778801868</c:v>
                </c:pt>
              </c:numCache>
            </c:numRef>
          </c:val>
        </c:ser>
        <c:dLbls>
          <c:showVal val="1"/>
        </c:dLbls>
        <c:gapWidth val="75"/>
        <c:overlap val="-25"/>
        <c:axId val="142580736"/>
        <c:axId val="142684928"/>
      </c:barChart>
      <c:catAx>
        <c:axId val="142580736"/>
        <c:scaling>
          <c:orientation val="minMax"/>
        </c:scaling>
        <c:axPos val="b"/>
        <c:majorTickMark val="none"/>
        <c:tickLblPos val="nextTo"/>
        <c:txPr>
          <a:bodyPr/>
          <a:lstStyle/>
          <a:p>
            <a:pPr>
              <a:defRPr sz="1000"/>
            </a:pPr>
            <a:endParaRPr lang="en-US"/>
          </a:p>
        </c:txPr>
        <c:crossAx val="142684928"/>
        <c:crosses val="autoZero"/>
        <c:auto val="1"/>
        <c:lblAlgn val="ctr"/>
        <c:lblOffset val="100"/>
      </c:catAx>
      <c:valAx>
        <c:axId val="142684928"/>
        <c:scaling>
          <c:orientation val="minMax"/>
        </c:scaling>
        <c:axPos val="l"/>
        <c:majorGridlines/>
        <c:numFmt formatCode="0.0" sourceLinked="1"/>
        <c:majorTickMark val="none"/>
        <c:tickLblPos val="nextTo"/>
        <c:spPr>
          <a:ln w="9525">
            <a:noFill/>
          </a:ln>
        </c:spPr>
        <c:crossAx val="142580736"/>
        <c:crosses val="autoZero"/>
        <c:crossBetween val="between"/>
      </c:valAx>
    </c:plotArea>
    <c:legend>
      <c:legendPos val="b"/>
    </c:legend>
    <c:plotVisOnly val="1"/>
  </c:chart>
  <c:spPr>
    <a:ln>
      <a:noFill/>
    </a:ln>
  </c:spPr>
  <c:txPr>
    <a:bodyPr/>
    <a:lstStyle/>
    <a:p>
      <a:pPr>
        <a:defRPr sz="1200"/>
      </a:pPr>
      <a:endParaRPr lang="en-US"/>
    </a:p>
  </c:txPr>
  <c:externalData r:id="rId2"/>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050" b="1" i="0" u="none" strike="noStrike" kern="1200" baseline="0">
                <a:solidFill>
                  <a:srgbClr val="000000"/>
                </a:solidFill>
                <a:latin typeface="+mn-lt"/>
                <a:ea typeface="+mn-ea"/>
                <a:cs typeface="+mn-cs"/>
              </a:defRPr>
            </a:pPr>
            <a:r>
              <a:rPr lang="en-US" sz="1050" b="1" i="0" baseline="0" dirty="0" smtClean="0"/>
              <a:t>BANKSETA  Internal Service Delivery</a:t>
            </a:r>
            <a:endParaRPr lang="en-US" sz="1050" b="1" i="0" baseline="30000" dirty="0" smtClean="0"/>
          </a:p>
        </c:rich>
      </c:tx>
      <c:layout>
        <c:manualLayout>
          <c:xMode val="edge"/>
          <c:yMode val="edge"/>
          <c:x val="0.29637341005451784"/>
          <c:y val="3.8461538461538464E-2"/>
        </c:manualLayout>
      </c:layout>
    </c:title>
    <c:plotArea>
      <c:layout>
        <c:manualLayout>
          <c:layoutTarget val="inner"/>
          <c:xMode val="edge"/>
          <c:yMode val="edge"/>
          <c:x val="8.0756393282701719E-2"/>
          <c:y val="0.15259615384615849"/>
          <c:w val="0.86053115071142428"/>
          <c:h val="0.47634211588937014"/>
        </c:manualLayout>
      </c:layout>
      <c:barChart>
        <c:barDir val="col"/>
        <c:grouping val="stacked"/>
        <c:ser>
          <c:idx val="0"/>
          <c:order val="0"/>
          <c:tx>
            <c:strRef>
              <c:f>Sheet1!$B$1</c:f>
              <c:strCache>
                <c:ptCount val="1"/>
                <c:pt idx="0">
                  <c:v>The BANKSETA is exceeding stakeholders service expectations</c:v>
                </c:pt>
              </c:strCache>
            </c:strRef>
          </c:tx>
          <c:spPr>
            <a:solidFill>
              <a:srgbClr val="0070C0"/>
            </a:solidFill>
            <a:ln w="9525">
              <a:solidFill>
                <a:sysClr val="windowText" lastClr="000000"/>
              </a:solidFill>
            </a:ln>
            <a:effectLst/>
            <a:scene3d>
              <a:camera prst="orthographicFront"/>
              <a:lightRig rig="threePt" dir="t"/>
            </a:scene3d>
            <a:sp3d/>
          </c:spPr>
          <c:dLbls>
            <c:txPr>
              <a:bodyPr/>
              <a:lstStyle/>
              <a:p>
                <a:pPr>
                  <a:defRPr lang="en-ZA" sz="1000" b="1">
                    <a:solidFill>
                      <a:schemeClr val="bg1"/>
                    </a:solidFill>
                  </a:defRPr>
                </a:pPr>
                <a:endParaRPr lang="en-US"/>
              </a:p>
            </c:txPr>
            <c:showVal val="1"/>
          </c:dLbls>
          <c:cat>
            <c:strRef>
              <c:f>Sheet1!$A$2:$A$5</c:f>
              <c:strCache>
                <c:ptCount val="4"/>
                <c:pt idx="0">
                  <c:v>2007 (n=17)</c:v>
                </c:pt>
                <c:pt idx="1">
                  <c:v>2008 (n=15)</c:v>
                </c:pt>
                <c:pt idx="2">
                  <c:v>2009 (n=11)</c:v>
                </c:pt>
                <c:pt idx="3">
                  <c:v>2010 (n=15)</c:v>
                </c:pt>
              </c:strCache>
            </c:strRef>
          </c:cat>
          <c:val>
            <c:numRef>
              <c:f>Sheet1!$B$2:$B$5</c:f>
              <c:numCache>
                <c:formatCode>0%</c:formatCode>
                <c:ptCount val="4"/>
                <c:pt idx="0">
                  <c:v>6.0000000000000032E-2</c:v>
                </c:pt>
                <c:pt idx="1">
                  <c:v>0.2</c:v>
                </c:pt>
                <c:pt idx="2">
                  <c:v>0.27272727272727282</c:v>
                </c:pt>
                <c:pt idx="3">
                  <c:v>0.73333333333333361</c:v>
                </c:pt>
              </c:numCache>
            </c:numRef>
          </c:val>
        </c:ser>
        <c:ser>
          <c:idx val="1"/>
          <c:order val="1"/>
          <c:tx>
            <c:strRef>
              <c:f>Sheet1!$C$1</c:f>
              <c:strCache>
                <c:ptCount val="1"/>
                <c:pt idx="0">
                  <c:v>The BANKSETA is meeting stakeholders service expectations</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Sheet1!$A$2:$A$5</c:f>
              <c:strCache>
                <c:ptCount val="4"/>
                <c:pt idx="0">
                  <c:v>2007 (n=17)</c:v>
                </c:pt>
                <c:pt idx="1">
                  <c:v>2008 (n=15)</c:v>
                </c:pt>
                <c:pt idx="2">
                  <c:v>2009 (n=11)</c:v>
                </c:pt>
                <c:pt idx="3">
                  <c:v>2010 (n=15)</c:v>
                </c:pt>
              </c:strCache>
            </c:strRef>
          </c:cat>
          <c:val>
            <c:numRef>
              <c:f>Sheet1!$C$2:$C$5</c:f>
              <c:numCache>
                <c:formatCode>0%</c:formatCode>
                <c:ptCount val="4"/>
                <c:pt idx="0">
                  <c:v>0.88</c:v>
                </c:pt>
                <c:pt idx="1">
                  <c:v>0.66666666666666674</c:v>
                </c:pt>
                <c:pt idx="2">
                  <c:v>0.72727272727272729</c:v>
                </c:pt>
                <c:pt idx="3">
                  <c:v>0.2</c:v>
                </c:pt>
              </c:numCache>
            </c:numRef>
          </c:val>
        </c:ser>
        <c:ser>
          <c:idx val="2"/>
          <c:order val="2"/>
          <c:tx>
            <c:strRef>
              <c:f>Sheet1!$D$1</c:f>
              <c:strCache>
                <c:ptCount val="1"/>
                <c:pt idx="0">
                  <c:v>The BANKSETA is falling short of stakeholders service expectations</c:v>
                </c:pt>
              </c:strCache>
            </c:strRef>
          </c:tx>
          <c:spPr>
            <a:solidFill>
              <a:srgbClr val="92D050"/>
            </a:solidFill>
            <a:ln>
              <a:solidFill>
                <a:schemeClr val="tx1"/>
              </a:solidFill>
            </a:ln>
          </c:spPr>
          <c:dLbls>
            <c:txPr>
              <a:bodyPr/>
              <a:lstStyle/>
              <a:p>
                <a:pPr>
                  <a:defRPr lang="en-ZA" sz="1000" b="1"/>
                </a:pPr>
                <a:endParaRPr lang="en-US"/>
              </a:p>
            </c:txPr>
            <c:showVal val="1"/>
          </c:dLbls>
          <c:cat>
            <c:strRef>
              <c:f>Sheet1!$A$2:$A$5</c:f>
              <c:strCache>
                <c:ptCount val="4"/>
                <c:pt idx="0">
                  <c:v>2007 (n=17)</c:v>
                </c:pt>
                <c:pt idx="1">
                  <c:v>2008 (n=15)</c:v>
                </c:pt>
                <c:pt idx="2">
                  <c:v>2009 (n=11)</c:v>
                </c:pt>
                <c:pt idx="3">
                  <c:v>2010 (n=15)</c:v>
                </c:pt>
              </c:strCache>
            </c:strRef>
          </c:cat>
          <c:val>
            <c:numRef>
              <c:f>Sheet1!$D$2:$D$5</c:f>
              <c:numCache>
                <c:formatCode>0%</c:formatCode>
                <c:ptCount val="4"/>
                <c:pt idx="0">
                  <c:v>6.0000000000000032E-2</c:v>
                </c:pt>
                <c:pt idx="1">
                  <c:v>0.13333333333333341</c:v>
                </c:pt>
                <c:pt idx="2">
                  <c:v>0</c:v>
                </c:pt>
                <c:pt idx="3">
                  <c:v>6.666666666666668E-2</c:v>
                </c:pt>
              </c:numCache>
            </c:numRef>
          </c:val>
        </c:ser>
        <c:dLbls>
          <c:showVal val="1"/>
        </c:dLbls>
        <c:gapWidth val="75"/>
        <c:overlap val="100"/>
        <c:axId val="142826112"/>
        <c:axId val="142836096"/>
      </c:barChart>
      <c:catAx>
        <c:axId val="142826112"/>
        <c:scaling>
          <c:orientation val="minMax"/>
        </c:scaling>
        <c:axPos val="b"/>
        <c:majorTickMark val="none"/>
        <c:tickLblPos val="nextTo"/>
        <c:txPr>
          <a:bodyPr/>
          <a:lstStyle/>
          <a:p>
            <a:pPr>
              <a:defRPr lang="en-ZA" sz="1000" b="1"/>
            </a:pPr>
            <a:endParaRPr lang="en-US"/>
          </a:p>
        </c:txPr>
        <c:crossAx val="142836096"/>
        <c:crosses val="autoZero"/>
        <c:auto val="1"/>
        <c:lblAlgn val="ctr"/>
        <c:lblOffset val="100"/>
      </c:catAx>
      <c:valAx>
        <c:axId val="142836096"/>
        <c:scaling>
          <c:orientation val="minMax"/>
          <c:max val="1"/>
        </c:scaling>
        <c:axPos val="l"/>
        <c:majorGridlines/>
        <c:numFmt formatCode="0%" sourceLinked="1"/>
        <c:majorTickMark val="none"/>
        <c:tickLblPos val="nextTo"/>
        <c:spPr>
          <a:ln w="9525">
            <a:noFill/>
          </a:ln>
        </c:spPr>
        <c:txPr>
          <a:bodyPr/>
          <a:lstStyle/>
          <a:p>
            <a:pPr>
              <a:defRPr lang="en-ZA" sz="1000" b="1"/>
            </a:pPr>
            <a:endParaRPr lang="en-US"/>
          </a:p>
        </c:txPr>
        <c:crossAx val="142826112"/>
        <c:crosses val="autoZero"/>
        <c:crossBetween val="between"/>
      </c:valAx>
    </c:plotArea>
    <c:legend>
      <c:legendPos val="b"/>
      <c:layout>
        <c:manualLayout>
          <c:xMode val="edge"/>
          <c:yMode val="edge"/>
          <c:x val="0.11384110640016151"/>
          <c:y val="0.72835604684029853"/>
          <c:w val="0.78093478699777907"/>
          <c:h val="0.2105438623056734"/>
        </c:manualLayout>
      </c:layout>
      <c:spPr>
        <a:ln>
          <a:solidFill>
            <a:schemeClr val="tx1"/>
          </a:solidFill>
        </a:ln>
      </c:spPr>
      <c:txPr>
        <a:bodyPr/>
        <a:lstStyle/>
        <a:p>
          <a:pPr>
            <a:defRPr lang="en-ZA" sz="1000" b="1"/>
          </a:pPr>
          <a:endParaRPr lang="en-US"/>
        </a:p>
      </c:txPr>
    </c:legend>
    <c:plotVisOnly val="1"/>
  </c:chart>
  <c:spPr>
    <a:ln>
      <a:noFill/>
    </a:ln>
  </c:spPr>
  <c:txPr>
    <a:bodyPr/>
    <a:lstStyle/>
    <a:p>
      <a:pPr>
        <a:defRPr sz="1800"/>
      </a:pPr>
      <a:endParaRPr lang="en-US"/>
    </a:p>
  </c:txPr>
  <c:externalData r:id="rId2"/>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lang="en-ZA"/>
            </a:pPr>
            <a:r>
              <a:rPr lang="en-US" dirty="0" smtClean="0"/>
              <a:t>I Feel The BANKSETA Effectively Fulfils Its Purpose Of Enabling Skills Development In The Banking Sector</a:t>
            </a:r>
            <a:endParaRPr lang="en-US" dirty="0"/>
          </a:p>
        </c:rich>
      </c:tx>
      <c:layout>
        <c:manualLayout>
          <c:xMode val="edge"/>
          <c:yMode val="edge"/>
          <c:x val="0.17301907020421539"/>
          <c:y val="0"/>
        </c:manualLayout>
      </c:layout>
    </c:title>
    <c:plotArea>
      <c:layout>
        <c:manualLayout>
          <c:layoutTarget val="inner"/>
          <c:xMode val="edge"/>
          <c:yMode val="edge"/>
          <c:x val="8.0756393282701622E-2"/>
          <c:y val="0.15259615384615832"/>
          <c:w val="0.86053115071142428"/>
          <c:h val="0.47634211588936987"/>
        </c:manualLayout>
      </c:layout>
      <c:barChart>
        <c:barDir val="col"/>
        <c:grouping val="clustered"/>
        <c:ser>
          <c:idx val="0"/>
          <c:order val="0"/>
          <c:tx>
            <c:strRef>
              <c:f>Sheet1!$A$2</c:f>
              <c:strCache>
                <c:ptCount val="1"/>
                <c:pt idx="0">
                  <c:v>2007 (n=17)</c:v>
                </c:pt>
              </c:strCache>
            </c:strRef>
          </c:tx>
          <c:spPr>
            <a:solidFill>
              <a:srgbClr val="0033CC"/>
            </a:solidFill>
            <a:ln>
              <a:solidFill>
                <a:schemeClr val="tx1"/>
              </a:solidFill>
            </a:ln>
            <a:effectLst>
              <a:outerShdw blurRad="40000" dist="23000" dir="5400000" rotWithShape="0">
                <a:srgbClr val="000000">
                  <a:alpha val="35000"/>
                </a:srgbClr>
              </a:outerShdw>
            </a:effectLst>
            <a:scene3d>
              <a:camera prst="orthographicFront"/>
              <a:lightRig rig="threePt" dir="t"/>
            </a:scene3d>
            <a:sp3d/>
          </c:spPr>
          <c:dPt>
            <c:idx val="0"/>
            <c:spPr>
              <a:solidFill>
                <a:schemeClr val="bg1"/>
              </a:solidFill>
              <a:ln w="28575">
                <a:solidFill>
                  <a:srgbClr val="0070C0"/>
                </a:solidFill>
              </a:ln>
              <a:effectLst>
                <a:outerShdw blurRad="40000" dist="23000" dir="5400000" rotWithShape="0">
                  <a:srgbClr val="000000">
                    <a:alpha val="35000"/>
                  </a:srgbClr>
                </a:outerShdw>
              </a:effectLst>
              <a:scene3d>
                <a:camera prst="orthographicFront"/>
                <a:lightRig rig="threePt" dir="t"/>
              </a:scene3d>
              <a:sp3d/>
            </c:spPr>
          </c:dPt>
          <c:dPt>
            <c:idx val="1"/>
            <c:spPr>
              <a:solidFill>
                <a:schemeClr val="bg1"/>
              </a:solidFill>
              <a:ln w="28575">
                <a:solidFill>
                  <a:srgbClr val="00B0F0"/>
                </a:solidFill>
              </a:ln>
              <a:effectLst>
                <a:outerShdw blurRad="40000" dist="23000" dir="5400000" rotWithShape="0">
                  <a:srgbClr val="000000">
                    <a:alpha val="35000"/>
                  </a:srgbClr>
                </a:outerShdw>
              </a:effectLst>
              <a:scene3d>
                <a:camera prst="orthographicFront"/>
                <a:lightRig rig="threePt" dir="t"/>
              </a:scene3d>
              <a:sp3d/>
            </c:spPr>
          </c:dPt>
          <c:dPt>
            <c:idx val="2"/>
            <c:spPr>
              <a:solidFill>
                <a:schemeClr val="bg1"/>
              </a:solidFill>
              <a:ln w="28575">
                <a:solidFill>
                  <a:srgbClr val="92D050"/>
                </a:solidFill>
              </a:ln>
              <a:effectLst>
                <a:outerShdw blurRad="40000" dist="23000" dir="5400000" rotWithShape="0">
                  <a:srgbClr val="000000">
                    <a:alpha val="35000"/>
                  </a:srgbClr>
                </a:outerShdw>
              </a:effectLst>
              <a:scene3d>
                <a:camera prst="orthographicFront"/>
                <a:lightRig rig="threePt" dir="t"/>
              </a:scene3d>
              <a:sp3d/>
            </c:spPr>
          </c:dPt>
          <c:dPt>
            <c:idx val="3"/>
            <c:spPr>
              <a:solidFill>
                <a:schemeClr val="bg1"/>
              </a:solidFill>
              <a:ln w="28575">
                <a:solidFill>
                  <a:srgbClr val="FFFF00"/>
                </a:solidFill>
              </a:ln>
              <a:effectLst>
                <a:outerShdw blurRad="40000" dist="23000" dir="5400000" rotWithShape="0">
                  <a:srgbClr val="000000">
                    <a:alpha val="35000"/>
                  </a:srgbClr>
                </a:outerShdw>
              </a:effectLst>
              <a:scene3d>
                <a:camera prst="orthographicFront"/>
                <a:lightRig rig="threePt" dir="t"/>
              </a:scene3d>
              <a:sp3d/>
            </c:spPr>
          </c:dPt>
          <c:dPt>
            <c:idx val="4"/>
            <c:spPr>
              <a:solidFill>
                <a:schemeClr val="bg1"/>
              </a:solidFill>
              <a:ln w="28575">
                <a:solidFill>
                  <a:srgbClr val="FFC000"/>
                </a:solidFill>
              </a:ln>
              <a:effectLst>
                <a:outerShdw blurRad="40000" dist="23000" dir="5400000" rotWithShape="0">
                  <a:srgbClr val="000000">
                    <a:alpha val="35000"/>
                  </a:srgbClr>
                </a:outerShdw>
              </a:effectLst>
              <a:scene3d>
                <a:camera prst="orthographicFront"/>
                <a:lightRig rig="threePt" dir="t"/>
              </a:scene3d>
              <a:sp3d/>
            </c:spPr>
          </c:dPt>
          <c:cat>
            <c:strRef>
              <c:f>Sheet1!$B$1:$F$1</c:f>
              <c:strCache>
                <c:ptCount val="5"/>
                <c:pt idx="0">
                  <c:v>Strongly Agree</c:v>
                </c:pt>
                <c:pt idx="1">
                  <c:v>Agree</c:v>
                </c:pt>
                <c:pt idx="2">
                  <c:v>Indifferent</c:v>
                </c:pt>
                <c:pt idx="3">
                  <c:v>Disagree</c:v>
                </c:pt>
                <c:pt idx="4">
                  <c:v>Strongly Disagree</c:v>
                </c:pt>
              </c:strCache>
            </c:strRef>
          </c:cat>
          <c:val>
            <c:numRef>
              <c:f>Sheet1!$B$2:$F$2</c:f>
              <c:numCache>
                <c:formatCode>0%</c:formatCode>
                <c:ptCount val="5"/>
                <c:pt idx="0">
                  <c:v>0.52941176470588236</c:v>
                </c:pt>
                <c:pt idx="1">
                  <c:v>0.3529411764705882</c:v>
                </c:pt>
                <c:pt idx="2">
                  <c:v>0</c:v>
                </c:pt>
                <c:pt idx="3">
                  <c:v>0.11764705882352942</c:v>
                </c:pt>
                <c:pt idx="4">
                  <c:v>0</c:v>
                </c:pt>
              </c:numCache>
            </c:numRef>
          </c:val>
        </c:ser>
        <c:ser>
          <c:idx val="1"/>
          <c:order val="1"/>
          <c:tx>
            <c:strRef>
              <c:f>Sheet1!$A$3</c:f>
              <c:strCache>
                <c:ptCount val="1"/>
                <c:pt idx="0">
                  <c:v>2008 (n=15)</c:v>
                </c:pt>
              </c:strCache>
            </c:strRef>
          </c:tx>
          <c:spPr>
            <a:solidFill>
              <a:srgbClr val="00B0F0"/>
            </a:solidFill>
            <a:ln>
              <a:solidFill>
                <a:schemeClr val="tx1"/>
              </a:solidFill>
            </a:ln>
            <a:effectLst>
              <a:outerShdw blurRad="50800" dist="38100" dir="5400000" algn="t" rotWithShape="0">
                <a:prstClr val="black">
                  <a:alpha val="40000"/>
                </a:prstClr>
              </a:outerShdw>
            </a:effectLst>
          </c:spPr>
          <c:dPt>
            <c:idx val="0"/>
            <c:spPr>
              <a:solidFill>
                <a:srgbClr val="0070C0"/>
              </a:solidFill>
              <a:ln>
                <a:solidFill>
                  <a:schemeClr val="tx1"/>
                </a:solidFill>
              </a:ln>
              <a:effectLst>
                <a:outerShdw blurRad="50800" dist="38100" dir="5400000" algn="t" rotWithShape="0">
                  <a:prstClr val="black">
                    <a:alpha val="40000"/>
                  </a:prstClr>
                </a:outerShdw>
              </a:effectLst>
            </c:spPr>
          </c:dPt>
          <c:dPt>
            <c:idx val="2"/>
            <c:spPr>
              <a:solidFill>
                <a:srgbClr val="92D050"/>
              </a:solidFill>
              <a:ln>
                <a:solidFill>
                  <a:schemeClr val="tx1"/>
                </a:solidFill>
              </a:ln>
              <a:effectLst>
                <a:outerShdw blurRad="50800" dist="38100" dir="5400000" algn="t" rotWithShape="0">
                  <a:prstClr val="black">
                    <a:alpha val="40000"/>
                  </a:prstClr>
                </a:outerShdw>
              </a:effectLst>
            </c:spPr>
          </c:dPt>
          <c:dPt>
            <c:idx val="3"/>
            <c:spPr>
              <a:solidFill>
                <a:srgbClr val="FFFF00"/>
              </a:solidFill>
              <a:ln>
                <a:solidFill>
                  <a:schemeClr val="tx1"/>
                </a:solidFill>
              </a:ln>
              <a:effectLst>
                <a:outerShdw blurRad="50800" dist="38100" dir="5400000" algn="t" rotWithShape="0">
                  <a:prstClr val="black">
                    <a:alpha val="40000"/>
                  </a:prstClr>
                </a:outerShdw>
              </a:effectLst>
            </c:spPr>
          </c:dPt>
          <c:dPt>
            <c:idx val="4"/>
            <c:spPr>
              <a:solidFill>
                <a:srgbClr val="FFC000"/>
              </a:solidFill>
              <a:ln>
                <a:solidFill>
                  <a:schemeClr val="tx1"/>
                </a:solidFill>
              </a:ln>
              <a:effectLst>
                <a:outerShdw blurRad="50800" dist="38100" dir="5400000" algn="t" rotWithShape="0">
                  <a:prstClr val="black">
                    <a:alpha val="40000"/>
                  </a:prstClr>
                </a:outerShdw>
              </a:effectLst>
            </c:spPr>
          </c:dPt>
          <c:cat>
            <c:strRef>
              <c:f>Sheet1!$B$1:$F$1</c:f>
              <c:strCache>
                <c:ptCount val="5"/>
                <c:pt idx="0">
                  <c:v>Strongly Agree</c:v>
                </c:pt>
                <c:pt idx="1">
                  <c:v>Agree</c:v>
                </c:pt>
                <c:pt idx="2">
                  <c:v>Indifferent</c:v>
                </c:pt>
                <c:pt idx="3">
                  <c:v>Disagree</c:v>
                </c:pt>
                <c:pt idx="4">
                  <c:v>Strongly Disagree</c:v>
                </c:pt>
              </c:strCache>
            </c:strRef>
          </c:cat>
          <c:val>
            <c:numRef>
              <c:f>Sheet1!$B$3:$F$3</c:f>
              <c:numCache>
                <c:formatCode>0%</c:formatCode>
                <c:ptCount val="5"/>
                <c:pt idx="0">
                  <c:v>0.46666666666666851</c:v>
                </c:pt>
                <c:pt idx="1">
                  <c:v>0.4</c:v>
                </c:pt>
                <c:pt idx="2">
                  <c:v>6.666666666666668E-2</c:v>
                </c:pt>
                <c:pt idx="3">
                  <c:v>0</c:v>
                </c:pt>
                <c:pt idx="4">
                  <c:v>6.666666666666668E-2</c:v>
                </c:pt>
              </c:numCache>
            </c:numRef>
          </c:val>
        </c:ser>
        <c:ser>
          <c:idx val="2"/>
          <c:order val="2"/>
          <c:tx>
            <c:strRef>
              <c:f>Sheet1!$A$4</c:f>
              <c:strCache>
                <c:ptCount val="1"/>
                <c:pt idx="0">
                  <c:v>2009 (n=11)</c:v>
                </c:pt>
              </c:strCache>
            </c:strRef>
          </c:tx>
          <c:spPr>
            <a:solidFill>
              <a:schemeClr val="bg1">
                <a:lumMod val="75000"/>
              </a:schemeClr>
            </a:solidFill>
            <a:ln>
              <a:solidFill>
                <a:schemeClr val="tx1"/>
              </a:solidFill>
            </a:ln>
          </c:spPr>
          <c:cat>
            <c:strRef>
              <c:f>Sheet1!$B$1:$F$1</c:f>
              <c:strCache>
                <c:ptCount val="5"/>
                <c:pt idx="0">
                  <c:v>Strongly Agree</c:v>
                </c:pt>
                <c:pt idx="1">
                  <c:v>Agree</c:v>
                </c:pt>
                <c:pt idx="2">
                  <c:v>Indifferent</c:v>
                </c:pt>
                <c:pt idx="3">
                  <c:v>Disagree</c:v>
                </c:pt>
                <c:pt idx="4">
                  <c:v>Strongly Disagree</c:v>
                </c:pt>
              </c:strCache>
            </c:strRef>
          </c:cat>
          <c:val>
            <c:numRef>
              <c:f>Sheet1!$B$4:$F$4</c:f>
              <c:numCache>
                <c:formatCode>0%</c:formatCode>
                <c:ptCount val="5"/>
                <c:pt idx="0">
                  <c:v>0.72727272727272729</c:v>
                </c:pt>
                <c:pt idx="1">
                  <c:v>9.0909090909091064E-2</c:v>
                </c:pt>
                <c:pt idx="2">
                  <c:v>0</c:v>
                </c:pt>
                <c:pt idx="3">
                  <c:v>0</c:v>
                </c:pt>
                <c:pt idx="4">
                  <c:v>0.18181818181818307</c:v>
                </c:pt>
              </c:numCache>
            </c:numRef>
          </c:val>
        </c:ser>
        <c:ser>
          <c:idx val="3"/>
          <c:order val="3"/>
          <c:tx>
            <c:strRef>
              <c:f>Sheet1!$A$5</c:f>
              <c:strCache>
                <c:ptCount val="1"/>
                <c:pt idx="0">
                  <c:v>2010 (n=15)</c:v>
                </c:pt>
              </c:strCache>
            </c:strRef>
          </c:tx>
          <c:dLbls>
            <c:dLbl>
              <c:idx val="0"/>
              <c:layout>
                <c:manualLayout>
                  <c:x val="1.398464024017464E-2"/>
                  <c:y val="9.6153846153847391E-3"/>
                </c:manualLayout>
              </c:layout>
              <c:showVal val="1"/>
            </c:dLbl>
            <c:showVal val="1"/>
          </c:dLbls>
          <c:cat>
            <c:strRef>
              <c:f>Sheet1!$B$1:$F$1</c:f>
              <c:strCache>
                <c:ptCount val="5"/>
                <c:pt idx="0">
                  <c:v>Strongly Agree</c:v>
                </c:pt>
                <c:pt idx="1">
                  <c:v>Agree</c:v>
                </c:pt>
                <c:pt idx="2">
                  <c:v>Indifferent</c:v>
                </c:pt>
                <c:pt idx="3">
                  <c:v>Disagree</c:v>
                </c:pt>
                <c:pt idx="4">
                  <c:v>Strongly Disagree</c:v>
                </c:pt>
              </c:strCache>
            </c:strRef>
          </c:cat>
          <c:val>
            <c:numRef>
              <c:f>Sheet1!$B$5:$F$5</c:f>
              <c:numCache>
                <c:formatCode>0%</c:formatCode>
                <c:ptCount val="5"/>
                <c:pt idx="0">
                  <c:v>0.73333333333333361</c:v>
                </c:pt>
                <c:pt idx="1">
                  <c:v>0.2</c:v>
                </c:pt>
                <c:pt idx="2">
                  <c:v>6.666666666666668E-2</c:v>
                </c:pt>
                <c:pt idx="3">
                  <c:v>0</c:v>
                </c:pt>
                <c:pt idx="4">
                  <c:v>0</c:v>
                </c:pt>
              </c:numCache>
            </c:numRef>
          </c:val>
        </c:ser>
        <c:dLbls>
          <c:showVal val="1"/>
        </c:dLbls>
        <c:gapWidth val="75"/>
        <c:overlap val="-25"/>
        <c:axId val="142956416"/>
        <c:axId val="142957952"/>
      </c:barChart>
      <c:catAx>
        <c:axId val="142956416"/>
        <c:scaling>
          <c:orientation val="minMax"/>
        </c:scaling>
        <c:axPos val="b"/>
        <c:majorTickMark val="none"/>
        <c:tickLblPos val="nextTo"/>
        <c:txPr>
          <a:bodyPr/>
          <a:lstStyle/>
          <a:p>
            <a:pPr>
              <a:defRPr lang="en-ZA" b="0"/>
            </a:pPr>
            <a:endParaRPr lang="en-US"/>
          </a:p>
        </c:txPr>
        <c:crossAx val="142957952"/>
        <c:crosses val="autoZero"/>
        <c:auto val="1"/>
        <c:lblAlgn val="ctr"/>
        <c:lblOffset val="100"/>
      </c:catAx>
      <c:valAx>
        <c:axId val="142957952"/>
        <c:scaling>
          <c:orientation val="minMax"/>
        </c:scaling>
        <c:axPos val="l"/>
        <c:majorGridlines/>
        <c:numFmt formatCode="0%" sourceLinked="1"/>
        <c:majorTickMark val="none"/>
        <c:tickLblPos val="nextTo"/>
        <c:spPr>
          <a:ln w="9525">
            <a:noFill/>
          </a:ln>
        </c:spPr>
        <c:txPr>
          <a:bodyPr/>
          <a:lstStyle/>
          <a:p>
            <a:pPr>
              <a:defRPr lang="en-ZA"/>
            </a:pPr>
            <a:endParaRPr lang="en-US"/>
          </a:p>
        </c:txPr>
        <c:crossAx val="142956416"/>
        <c:crosses val="autoZero"/>
        <c:crossBetween val="between"/>
      </c:valAx>
    </c:plotArea>
    <c:legend>
      <c:legendPos val="b"/>
      <c:layout>
        <c:manualLayout>
          <c:xMode val="edge"/>
          <c:yMode val="edge"/>
          <c:x val="0.12237551247650207"/>
          <c:y val="0.77995229674515865"/>
          <c:w val="0.78669261276244873"/>
          <c:h val="0.10457197657985062"/>
        </c:manualLayout>
      </c:layout>
      <c:spPr>
        <a:ln>
          <a:solidFill>
            <a:schemeClr val="tx1"/>
          </a:solidFill>
        </a:ln>
      </c:spPr>
      <c:txPr>
        <a:bodyPr/>
        <a:lstStyle/>
        <a:p>
          <a:pPr>
            <a:defRPr lang="en-ZA" b="0"/>
          </a:pPr>
          <a:endParaRPr lang="en-US"/>
        </a:p>
      </c:txPr>
    </c:legend>
    <c:plotVisOnly val="1"/>
  </c:chart>
  <c:spPr>
    <a:ln>
      <a:noFill/>
    </a:ln>
  </c:spPr>
  <c:txPr>
    <a:bodyPr/>
    <a:lstStyle/>
    <a:p>
      <a:pPr>
        <a:defRPr sz="1000"/>
      </a:pPr>
      <a:endParaRPr lang="en-US"/>
    </a:p>
  </c:txPr>
  <c:externalData r:id="rId2"/>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The BANKSETA Is Effective At Communicating With All Stakeholders</a:t>
            </a:r>
            <a:endParaRPr lang="en-US" sz="1100" b="1" i="0" kern="1200" baseline="0" dirty="0" smtClean="0">
              <a:solidFill>
                <a:srgbClr val="000000"/>
              </a:solidFill>
              <a:latin typeface="Arial"/>
              <a:ea typeface="Arial"/>
              <a:cs typeface="Arial"/>
            </a:endParaRPr>
          </a:p>
        </c:rich>
      </c:tx>
      <c:layout>
        <c:manualLayout>
          <c:xMode val="edge"/>
          <c:yMode val="edge"/>
          <c:x val="0.14160714285714568"/>
          <c:y val="1.9230769230769593E-2"/>
        </c:manualLayout>
      </c:layout>
    </c:title>
    <c:plotArea>
      <c:layout>
        <c:manualLayout>
          <c:layoutTarget val="inner"/>
          <c:xMode val="edge"/>
          <c:yMode val="edge"/>
          <c:x val="0.10425103112111034"/>
          <c:y val="0.16757750200537913"/>
          <c:w val="0.86053115071142428"/>
          <c:h val="0.47634211588936992"/>
        </c:manualLayout>
      </c:layout>
      <c:barChart>
        <c:barDir val="col"/>
        <c:grouping val="clustered"/>
        <c:ser>
          <c:idx val="0"/>
          <c:order val="0"/>
          <c:tx>
            <c:strRef>
              <c:f>Sheet1!$A$2</c:f>
              <c:strCache>
                <c:ptCount val="1"/>
                <c:pt idx="0">
                  <c:v>2007 (n=17)</c:v>
                </c:pt>
              </c:strCache>
            </c:strRef>
          </c:tx>
          <c:spPr>
            <a:solidFill>
              <a:srgbClr val="0033CC"/>
            </a:solidFill>
            <a:ln>
              <a:solidFill>
                <a:schemeClr val="tx1"/>
              </a:solidFill>
            </a:ln>
            <a:effectLst>
              <a:outerShdw blurRad="40000" dist="23000" dir="5400000" rotWithShape="0">
                <a:srgbClr val="000000">
                  <a:alpha val="35000"/>
                </a:srgbClr>
              </a:outerShdw>
            </a:effectLst>
            <a:scene3d>
              <a:camera prst="orthographicFront"/>
              <a:lightRig rig="threePt" dir="t"/>
            </a:scene3d>
            <a:sp3d/>
          </c:spPr>
          <c:dPt>
            <c:idx val="0"/>
            <c:spPr>
              <a:solidFill>
                <a:schemeClr val="bg1"/>
              </a:solidFill>
              <a:ln w="28575">
                <a:solidFill>
                  <a:srgbClr val="0070C0"/>
                </a:solidFill>
              </a:ln>
              <a:effectLst>
                <a:outerShdw blurRad="40000" dist="23000" dir="5400000" rotWithShape="0">
                  <a:srgbClr val="000000">
                    <a:alpha val="35000"/>
                  </a:srgbClr>
                </a:outerShdw>
              </a:effectLst>
              <a:scene3d>
                <a:camera prst="orthographicFront"/>
                <a:lightRig rig="threePt" dir="t"/>
              </a:scene3d>
              <a:sp3d/>
            </c:spPr>
          </c:dPt>
          <c:dPt>
            <c:idx val="1"/>
            <c:spPr>
              <a:solidFill>
                <a:schemeClr val="bg1"/>
              </a:solidFill>
              <a:ln w="28575">
                <a:solidFill>
                  <a:srgbClr val="00B0F0"/>
                </a:solidFill>
              </a:ln>
              <a:effectLst>
                <a:outerShdw blurRad="40000" dist="23000" dir="5400000" rotWithShape="0">
                  <a:srgbClr val="000000">
                    <a:alpha val="35000"/>
                  </a:srgbClr>
                </a:outerShdw>
              </a:effectLst>
              <a:scene3d>
                <a:camera prst="orthographicFront"/>
                <a:lightRig rig="threePt" dir="t"/>
              </a:scene3d>
              <a:sp3d/>
            </c:spPr>
          </c:dPt>
          <c:dPt>
            <c:idx val="2"/>
            <c:spPr>
              <a:solidFill>
                <a:schemeClr val="bg1"/>
              </a:solidFill>
              <a:ln w="28575">
                <a:solidFill>
                  <a:srgbClr val="92D050"/>
                </a:solidFill>
              </a:ln>
              <a:effectLst>
                <a:outerShdw blurRad="40000" dist="23000" dir="5400000" rotWithShape="0">
                  <a:srgbClr val="000000">
                    <a:alpha val="35000"/>
                  </a:srgbClr>
                </a:outerShdw>
              </a:effectLst>
              <a:scene3d>
                <a:camera prst="orthographicFront"/>
                <a:lightRig rig="threePt" dir="t"/>
              </a:scene3d>
              <a:sp3d/>
            </c:spPr>
          </c:dPt>
          <c:dPt>
            <c:idx val="3"/>
            <c:spPr>
              <a:solidFill>
                <a:schemeClr val="bg1"/>
              </a:solidFill>
              <a:ln w="28575">
                <a:solidFill>
                  <a:srgbClr val="FFFF00"/>
                </a:solidFill>
              </a:ln>
              <a:effectLst>
                <a:outerShdw blurRad="40000" dist="23000" dir="5400000" rotWithShape="0">
                  <a:srgbClr val="000000">
                    <a:alpha val="35000"/>
                  </a:srgbClr>
                </a:outerShdw>
              </a:effectLst>
              <a:scene3d>
                <a:camera prst="orthographicFront"/>
                <a:lightRig rig="threePt" dir="t"/>
              </a:scene3d>
              <a:sp3d/>
            </c:spPr>
          </c:dPt>
          <c:dPt>
            <c:idx val="4"/>
            <c:spPr>
              <a:solidFill>
                <a:schemeClr val="bg1"/>
              </a:solidFill>
              <a:ln w="28575">
                <a:solidFill>
                  <a:srgbClr val="FFC000"/>
                </a:solidFill>
              </a:ln>
              <a:effectLst>
                <a:outerShdw blurRad="40000" dist="23000" dir="5400000" rotWithShape="0">
                  <a:srgbClr val="000000">
                    <a:alpha val="35000"/>
                  </a:srgbClr>
                </a:outerShdw>
              </a:effectLst>
              <a:scene3d>
                <a:camera prst="orthographicFront"/>
                <a:lightRig rig="threePt" dir="t"/>
              </a:scene3d>
              <a:sp3d/>
            </c:spPr>
          </c:dPt>
          <c:dLbls>
            <c:dLbl>
              <c:idx val="3"/>
              <c:layout>
                <c:manualLayout>
                  <c:x val="-2.9761904761904812E-3"/>
                  <c:y val="6.4102564102564413E-3"/>
                </c:manualLayout>
              </c:layout>
              <c:dLblPos val="outEnd"/>
              <c:showVal val="1"/>
            </c:dLbl>
            <c:txPr>
              <a:bodyPr/>
              <a:lstStyle/>
              <a:p>
                <a:pPr>
                  <a:defRPr lang="en-ZA" sz="1000" b="0"/>
                </a:pPr>
                <a:endParaRPr lang="en-US"/>
              </a:p>
            </c:txPr>
            <c:dLblPos val="outEnd"/>
            <c:showVal val="1"/>
          </c:dLbls>
          <c:cat>
            <c:strRef>
              <c:f>Sheet1!$B$1:$F$1</c:f>
              <c:strCache>
                <c:ptCount val="5"/>
                <c:pt idx="0">
                  <c:v>Strongly Agree</c:v>
                </c:pt>
                <c:pt idx="1">
                  <c:v>Agree</c:v>
                </c:pt>
                <c:pt idx="2">
                  <c:v>Indifferent</c:v>
                </c:pt>
                <c:pt idx="3">
                  <c:v>Disagree</c:v>
                </c:pt>
                <c:pt idx="4">
                  <c:v>Strongly Disagree</c:v>
                </c:pt>
              </c:strCache>
            </c:strRef>
          </c:cat>
          <c:val>
            <c:numRef>
              <c:f>Sheet1!$B$2:$F$2</c:f>
              <c:numCache>
                <c:formatCode>0%</c:formatCode>
                <c:ptCount val="5"/>
                <c:pt idx="0">
                  <c:v>0.18000000000000024</c:v>
                </c:pt>
                <c:pt idx="1">
                  <c:v>0.59</c:v>
                </c:pt>
                <c:pt idx="2">
                  <c:v>6.0000000000000032E-2</c:v>
                </c:pt>
                <c:pt idx="3">
                  <c:v>0.18000000000000024</c:v>
                </c:pt>
                <c:pt idx="4">
                  <c:v>0</c:v>
                </c:pt>
              </c:numCache>
            </c:numRef>
          </c:val>
        </c:ser>
        <c:ser>
          <c:idx val="1"/>
          <c:order val="1"/>
          <c:tx>
            <c:strRef>
              <c:f>Sheet1!$A$3</c:f>
              <c:strCache>
                <c:ptCount val="1"/>
                <c:pt idx="0">
                  <c:v>2008 (n=15)</c:v>
                </c:pt>
              </c:strCache>
            </c:strRef>
          </c:tx>
          <c:spPr>
            <a:solidFill>
              <a:srgbClr val="00B0F0"/>
            </a:solidFill>
            <a:ln>
              <a:solidFill>
                <a:schemeClr val="tx1"/>
              </a:solidFill>
            </a:ln>
            <a:effectLst>
              <a:outerShdw blurRad="50800" dist="38100" dir="5400000" algn="t" rotWithShape="0">
                <a:prstClr val="black">
                  <a:alpha val="40000"/>
                </a:prstClr>
              </a:outerShdw>
            </a:effectLst>
          </c:spPr>
          <c:dPt>
            <c:idx val="0"/>
            <c:spPr>
              <a:solidFill>
                <a:srgbClr val="0070C0"/>
              </a:solidFill>
              <a:ln>
                <a:solidFill>
                  <a:schemeClr val="tx1"/>
                </a:solidFill>
              </a:ln>
              <a:effectLst>
                <a:outerShdw blurRad="50800" dist="38100" dir="5400000" algn="t" rotWithShape="0">
                  <a:prstClr val="black">
                    <a:alpha val="40000"/>
                  </a:prstClr>
                </a:outerShdw>
              </a:effectLst>
            </c:spPr>
          </c:dPt>
          <c:dPt>
            <c:idx val="2"/>
            <c:spPr>
              <a:solidFill>
                <a:srgbClr val="92D050"/>
              </a:solidFill>
              <a:ln>
                <a:solidFill>
                  <a:schemeClr val="tx1"/>
                </a:solidFill>
              </a:ln>
              <a:effectLst>
                <a:outerShdw blurRad="50800" dist="38100" dir="5400000" algn="t" rotWithShape="0">
                  <a:prstClr val="black">
                    <a:alpha val="40000"/>
                  </a:prstClr>
                </a:outerShdw>
              </a:effectLst>
            </c:spPr>
          </c:dPt>
          <c:dPt>
            <c:idx val="3"/>
            <c:spPr>
              <a:solidFill>
                <a:srgbClr val="FFFF00"/>
              </a:solidFill>
              <a:ln>
                <a:solidFill>
                  <a:schemeClr val="tx1"/>
                </a:solidFill>
              </a:ln>
              <a:effectLst>
                <a:outerShdw blurRad="50800" dist="38100" dir="5400000" algn="t" rotWithShape="0">
                  <a:prstClr val="black">
                    <a:alpha val="40000"/>
                  </a:prstClr>
                </a:outerShdw>
              </a:effectLst>
            </c:spPr>
          </c:dPt>
          <c:dPt>
            <c:idx val="4"/>
            <c:spPr>
              <a:solidFill>
                <a:srgbClr val="FFC000"/>
              </a:solidFill>
              <a:ln>
                <a:solidFill>
                  <a:schemeClr val="tx1"/>
                </a:solidFill>
              </a:ln>
              <a:effectLst>
                <a:outerShdw blurRad="50800" dist="38100" dir="5400000" algn="t" rotWithShape="0">
                  <a:prstClr val="black">
                    <a:alpha val="40000"/>
                  </a:prstClr>
                </a:outerShdw>
              </a:effectLst>
            </c:spPr>
          </c:dPt>
          <c:dLbls>
            <c:dLbl>
              <c:idx val="3"/>
              <c:layout>
                <c:manualLayout>
                  <c:x val="2.3809523809523812E-2"/>
                  <c:y val="0"/>
                </c:manualLayout>
              </c:layout>
              <c:dLblPos val="outEnd"/>
              <c:showVal val="1"/>
            </c:dLbl>
            <c:txPr>
              <a:bodyPr/>
              <a:lstStyle/>
              <a:p>
                <a:pPr>
                  <a:defRPr lang="en-ZA" sz="1000" b="0"/>
                </a:pPr>
                <a:endParaRPr lang="en-US"/>
              </a:p>
            </c:txPr>
            <c:dLblPos val="outEnd"/>
            <c:showVal val="1"/>
          </c:dLbls>
          <c:cat>
            <c:strRef>
              <c:f>Sheet1!$B$1:$F$1</c:f>
              <c:strCache>
                <c:ptCount val="5"/>
                <c:pt idx="0">
                  <c:v>Strongly Agree</c:v>
                </c:pt>
                <c:pt idx="1">
                  <c:v>Agree</c:v>
                </c:pt>
                <c:pt idx="2">
                  <c:v>Indifferent</c:v>
                </c:pt>
                <c:pt idx="3">
                  <c:v>Disagree</c:v>
                </c:pt>
                <c:pt idx="4">
                  <c:v>Strongly Disagree</c:v>
                </c:pt>
              </c:strCache>
            </c:strRef>
          </c:cat>
          <c:val>
            <c:numRef>
              <c:f>Sheet1!$B$3:$F$3</c:f>
              <c:numCache>
                <c:formatCode>0%</c:formatCode>
                <c:ptCount val="5"/>
                <c:pt idx="0">
                  <c:v>0.33333333333333337</c:v>
                </c:pt>
                <c:pt idx="1">
                  <c:v>0.4</c:v>
                </c:pt>
                <c:pt idx="2">
                  <c:v>6.666666666666668E-2</c:v>
                </c:pt>
                <c:pt idx="3">
                  <c:v>0.2</c:v>
                </c:pt>
                <c:pt idx="4">
                  <c:v>0</c:v>
                </c:pt>
              </c:numCache>
            </c:numRef>
          </c:val>
        </c:ser>
        <c:ser>
          <c:idx val="2"/>
          <c:order val="2"/>
          <c:tx>
            <c:strRef>
              <c:f>Sheet1!$A$4</c:f>
              <c:strCache>
                <c:ptCount val="1"/>
                <c:pt idx="0">
                  <c:v>2009 (n=11)</c:v>
                </c:pt>
              </c:strCache>
            </c:strRef>
          </c:tx>
          <c:spPr>
            <a:solidFill>
              <a:schemeClr val="bg1">
                <a:lumMod val="75000"/>
              </a:schemeClr>
            </a:solidFill>
            <a:ln>
              <a:solidFill>
                <a:schemeClr val="tx1"/>
              </a:solidFill>
            </a:ln>
          </c:spPr>
          <c:dLbls>
            <c:txPr>
              <a:bodyPr/>
              <a:lstStyle/>
              <a:p>
                <a:pPr>
                  <a:defRPr lang="en-ZA" sz="1000" b="0"/>
                </a:pPr>
                <a:endParaRPr lang="en-US"/>
              </a:p>
            </c:txPr>
            <c:showVal val="1"/>
          </c:dLbls>
          <c:cat>
            <c:strRef>
              <c:f>Sheet1!$B$1:$F$1</c:f>
              <c:strCache>
                <c:ptCount val="5"/>
                <c:pt idx="0">
                  <c:v>Strongly Agree</c:v>
                </c:pt>
                <c:pt idx="1">
                  <c:v>Agree</c:v>
                </c:pt>
                <c:pt idx="2">
                  <c:v>Indifferent</c:v>
                </c:pt>
                <c:pt idx="3">
                  <c:v>Disagree</c:v>
                </c:pt>
                <c:pt idx="4">
                  <c:v>Strongly Disagree</c:v>
                </c:pt>
              </c:strCache>
            </c:strRef>
          </c:cat>
          <c:val>
            <c:numRef>
              <c:f>Sheet1!$B$4:$F$4</c:f>
              <c:numCache>
                <c:formatCode>0%</c:formatCode>
                <c:ptCount val="5"/>
                <c:pt idx="0">
                  <c:v>0.36363636363636381</c:v>
                </c:pt>
                <c:pt idx="1">
                  <c:v>0.45454545454545453</c:v>
                </c:pt>
                <c:pt idx="2">
                  <c:v>0</c:v>
                </c:pt>
                <c:pt idx="3">
                  <c:v>9.0909090909091064E-2</c:v>
                </c:pt>
                <c:pt idx="4">
                  <c:v>9.0909090909091064E-2</c:v>
                </c:pt>
              </c:numCache>
            </c:numRef>
          </c:val>
        </c:ser>
        <c:ser>
          <c:idx val="3"/>
          <c:order val="3"/>
          <c:tx>
            <c:strRef>
              <c:f>Sheet1!$A$5</c:f>
              <c:strCache>
                <c:ptCount val="1"/>
                <c:pt idx="0">
                  <c:v>2010 (n=15)</c:v>
                </c:pt>
              </c:strCache>
            </c:strRef>
          </c:tx>
          <c:dLbls>
            <c:txPr>
              <a:bodyPr/>
              <a:lstStyle/>
              <a:p>
                <a:pPr>
                  <a:defRPr lang="en-ZA" sz="1000"/>
                </a:pPr>
                <a:endParaRPr lang="en-US"/>
              </a:p>
            </c:txPr>
            <c:showVal val="1"/>
          </c:dLbls>
          <c:cat>
            <c:strRef>
              <c:f>Sheet1!$B$1:$F$1</c:f>
              <c:strCache>
                <c:ptCount val="5"/>
                <c:pt idx="0">
                  <c:v>Strongly Agree</c:v>
                </c:pt>
                <c:pt idx="1">
                  <c:v>Agree</c:v>
                </c:pt>
                <c:pt idx="2">
                  <c:v>Indifferent</c:v>
                </c:pt>
                <c:pt idx="3">
                  <c:v>Disagree</c:v>
                </c:pt>
                <c:pt idx="4">
                  <c:v>Strongly Disagree</c:v>
                </c:pt>
              </c:strCache>
            </c:strRef>
          </c:cat>
          <c:val>
            <c:numRef>
              <c:f>Sheet1!$B$5:$F$5</c:f>
              <c:numCache>
                <c:formatCode>0%</c:formatCode>
                <c:ptCount val="5"/>
                <c:pt idx="0">
                  <c:v>0.2</c:v>
                </c:pt>
                <c:pt idx="1">
                  <c:v>0.66666666666666663</c:v>
                </c:pt>
                <c:pt idx="2">
                  <c:v>0</c:v>
                </c:pt>
                <c:pt idx="3">
                  <c:v>0.13333333333333341</c:v>
                </c:pt>
                <c:pt idx="4">
                  <c:v>0</c:v>
                </c:pt>
              </c:numCache>
            </c:numRef>
          </c:val>
        </c:ser>
        <c:dLbls>
          <c:showVal val="1"/>
        </c:dLbls>
        <c:gapWidth val="75"/>
        <c:overlap val="-25"/>
        <c:axId val="143080064"/>
        <c:axId val="143094144"/>
      </c:barChart>
      <c:catAx>
        <c:axId val="143080064"/>
        <c:scaling>
          <c:orientation val="minMax"/>
        </c:scaling>
        <c:axPos val="b"/>
        <c:majorTickMark val="none"/>
        <c:tickLblPos val="nextTo"/>
        <c:txPr>
          <a:bodyPr/>
          <a:lstStyle/>
          <a:p>
            <a:pPr>
              <a:defRPr lang="en-ZA" sz="1000" b="0"/>
            </a:pPr>
            <a:endParaRPr lang="en-US"/>
          </a:p>
        </c:txPr>
        <c:crossAx val="143094144"/>
        <c:crosses val="autoZero"/>
        <c:auto val="1"/>
        <c:lblAlgn val="ctr"/>
        <c:lblOffset val="100"/>
      </c:catAx>
      <c:valAx>
        <c:axId val="143094144"/>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43080064"/>
        <c:crosses val="autoZero"/>
        <c:crossBetween val="between"/>
      </c:valAx>
    </c:plotArea>
    <c:legend>
      <c:legendPos val="b"/>
      <c:layout>
        <c:manualLayout>
          <c:xMode val="edge"/>
          <c:yMode val="edge"/>
          <c:x val="4.5617735283089614E-2"/>
          <c:y val="0.78354197140565252"/>
          <c:w val="0.93736595425571811"/>
          <c:h val="9.6555230500637551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The BANKSETA Keep Stakeholders Informed On Our Projects And Developments</a:t>
            </a:r>
            <a:endParaRPr lang="en-US" sz="1100" b="1" i="0" kern="1200" baseline="0" dirty="0" smtClean="0">
              <a:solidFill>
                <a:srgbClr val="000000"/>
              </a:solidFill>
              <a:latin typeface="Arial"/>
              <a:ea typeface="Arial"/>
              <a:cs typeface="Arial"/>
            </a:endParaRPr>
          </a:p>
        </c:rich>
      </c:tx>
      <c:layout>
        <c:manualLayout>
          <c:xMode val="edge"/>
          <c:yMode val="edge"/>
          <c:x val="0.10291666666666667"/>
          <c:y val="3.2051282051282055E-2"/>
        </c:manualLayout>
      </c:layout>
    </c:title>
    <c:plotArea>
      <c:layout>
        <c:manualLayout>
          <c:layoutTarget val="inner"/>
          <c:xMode val="edge"/>
          <c:yMode val="edge"/>
          <c:x val="8.075639328270165E-2"/>
          <c:y val="0.15259615384615838"/>
          <c:w val="0.86053115071142428"/>
          <c:h val="0.5372395517867955"/>
        </c:manualLayout>
      </c:layout>
      <c:barChart>
        <c:barDir val="col"/>
        <c:grouping val="clustered"/>
        <c:ser>
          <c:idx val="0"/>
          <c:order val="0"/>
          <c:tx>
            <c:strRef>
              <c:f>Sheet1!$A$2</c:f>
              <c:strCache>
                <c:ptCount val="1"/>
                <c:pt idx="0">
                  <c:v>Total 2010 (n=)</c:v>
                </c:pt>
              </c:strCache>
            </c:strRef>
          </c:tx>
          <c:spPr>
            <a:solidFill>
              <a:srgbClr val="0033CC"/>
            </a:solidFill>
            <a:ln>
              <a:solidFill>
                <a:schemeClr val="tx1"/>
              </a:solidFill>
            </a:ln>
            <a:effectLst>
              <a:outerShdw blurRad="40000" dist="23000" dir="5400000" rotWithShape="0">
                <a:srgbClr val="000000">
                  <a:alpha val="35000"/>
                </a:srgbClr>
              </a:outerShdw>
            </a:effectLst>
            <a:scene3d>
              <a:camera prst="orthographicFront"/>
              <a:lightRig rig="threePt" dir="t"/>
            </a:scene3d>
            <a:sp3d/>
          </c:spPr>
          <c:dPt>
            <c:idx val="0"/>
            <c:spPr>
              <a:solidFill>
                <a:schemeClr val="bg1"/>
              </a:solidFill>
              <a:ln w="28575">
                <a:solidFill>
                  <a:srgbClr val="0070C0"/>
                </a:solidFill>
              </a:ln>
              <a:effectLst>
                <a:outerShdw blurRad="40000" dist="23000" dir="5400000" rotWithShape="0">
                  <a:srgbClr val="000000">
                    <a:alpha val="35000"/>
                  </a:srgbClr>
                </a:outerShdw>
              </a:effectLst>
              <a:scene3d>
                <a:camera prst="orthographicFront"/>
                <a:lightRig rig="threePt" dir="t"/>
              </a:scene3d>
              <a:sp3d/>
            </c:spPr>
          </c:dPt>
          <c:dPt>
            <c:idx val="1"/>
            <c:spPr>
              <a:solidFill>
                <a:schemeClr val="bg1"/>
              </a:solidFill>
              <a:ln w="28575">
                <a:solidFill>
                  <a:srgbClr val="00B0F0"/>
                </a:solidFill>
              </a:ln>
              <a:effectLst>
                <a:outerShdw blurRad="40000" dist="23000" dir="5400000" rotWithShape="0">
                  <a:srgbClr val="000000">
                    <a:alpha val="35000"/>
                  </a:srgbClr>
                </a:outerShdw>
              </a:effectLst>
              <a:scene3d>
                <a:camera prst="orthographicFront"/>
                <a:lightRig rig="threePt" dir="t"/>
              </a:scene3d>
              <a:sp3d/>
            </c:spPr>
          </c:dPt>
          <c:dPt>
            <c:idx val="2"/>
            <c:spPr>
              <a:solidFill>
                <a:schemeClr val="bg1"/>
              </a:solidFill>
              <a:ln w="28575">
                <a:solidFill>
                  <a:srgbClr val="92D050"/>
                </a:solidFill>
              </a:ln>
              <a:effectLst>
                <a:outerShdw blurRad="40000" dist="23000" dir="5400000" rotWithShape="0">
                  <a:srgbClr val="000000">
                    <a:alpha val="35000"/>
                  </a:srgbClr>
                </a:outerShdw>
              </a:effectLst>
              <a:scene3d>
                <a:camera prst="orthographicFront"/>
                <a:lightRig rig="threePt" dir="t"/>
              </a:scene3d>
              <a:sp3d/>
            </c:spPr>
          </c:dPt>
          <c:dPt>
            <c:idx val="3"/>
            <c:spPr>
              <a:solidFill>
                <a:schemeClr val="bg1"/>
              </a:solidFill>
              <a:ln w="28575">
                <a:solidFill>
                  <a:srgbClr val="FFFF00"/>
                </a:solidFill>
              </a:ln>
              <a:effectLst>
                <a:outerShdw blurRad="40000" dist="23000" dir="5400000" rotWithShape="0">
                  <a:srgbClr val="000000">
                    <a:alpha val="35000"/>
                  </a:srgbClr>
                </a:outerShdw>
              </a:effectLst>
              <a:scene3d>
                <a:camera prst="orthographicFront"/>
                <a:lightRig rig="threePt" dir="t"/>
              </a:scene3d>
              <a:sp3d/>
            </c:spPr>
          </c:dPt>
          <c:dPt>
            <c:idx val="4"/>
            <c:spPr>
              <a:solidFill>
                <a:schemeClr val="bg1"/>
              </a:solidFill>
              <a:ln w="28575">
                <a:solidFill>
                  <a:srgbClr val="FFC000"/>
                </a:solidFill>
              </a:ln>
              <a:effectLst>
                <a:outerShdw blurRad="40000" dist="23000" dir="5400000" rotWithShape="0">
                  <a:srgbClr val="000000">
                    <a:alpha val="35000"/>
                  </a:srgbClr>
                </a:outerShdw>
              </a:effectLst>
              <a:scene3d>
                <a:camera prst="orthographicFront"/>
                <a:lightRig rig="threePt" dir="t"/>
              </a:scene3d>
              <a:sp3d/>
            </c:spPr>
          </c:dPt>
          <c:dLbls>
            <c:txPr>
              <a:bodyPr/>
              <a:lstStyle/>
              <a:p>
                <a:pPr>
                  <a:defRPr lang="en-ZA" sz="1000" b="1"/>
                </a:pPr>
                <a:endParaRPr lang="en-US"/>
              </a:p>
            </c:txPr>
            <c:dLblPos val="outEnd"/>
            <c:showVal val="1"/>
          </c:dLbls>
          <c:cat>
            <c:strRef>
              <c:f>Sheet1!$B$1:$F$1</c:f>
              <c:strCache>
                <c:ptCount val="5"/>
                <c:pt idx="0">
                  <c:v>Strongly Agree</c:v>
                </c:pt>
                <c:pt idx="1">
                  <c:v>Agree</c:v>
                </c:pt>
                <c:pt idx="2">
                  <c:v>Indifferent</c:v>
                </c:pt>
                <c:pt idx="3">
                  <c:v>Disagree</c:v>
                </c:pt>
                <c:pt idx="4">
                  <c:v>Strongly Disagree</c:v>
                </c:pt>
              </c:strCache>
            </c:strRef>
          </c:cat>
          <c:val>
            <c:numRef>
              <c:f>Sheet1!$B$2:$F$2</c:f>
              <c:numCache>
                <c:formatCode>0%</c:formatCode>
                <c:ptCount val="5"/>
                <c:pt idx="0">
                  <c:v>0.33333333333333331</c:v>
                </c:pt>
                <c:pt idx="1">
                  <c:v>0.53333333333333333</c:v>
                </c:pt>
                <c:pt idx="2">
                  <c:v>0</c:v>
                </c:pt>
                <c:pt idx="3">
                  <c:v>0.13333333333333341</c:v>
                </c:pt>
                <c:pt idx="4">
                  <c:v>0</c:v>
                </c:pt>
              </c:numCache>
            </c:numRef>
          </c:val>
        </c:ser>
        <c:dLbls>
          <c:showVal val="1"/>
        </c:dLbls>
        <c:gapWidth val="75"/>
        <c:overlap val="-25"/>
        <c:axId val="143067776"/>
        <c:axId val="143151488"/>
      </c:barChart>
      <c:catAx>
        <c:axId val="143067776"/>
        <c:scaling>
          <c:orientation val="minMax"/>
        </c:scaling>
        <c:axPos val="b"/>
        <c:majorTickMark val="none"/>
        <c:tickLblPos val="nextTo"/>
        <c:txPr>
          <a:bodyPr/>
          <a:lstStyle/>
          <a:p>
            <a:pPr>
              <a:defRPr lang="en-ZA" sz="1000" b="0"/>
            </a:pPr>
            <a:endParaRPr lang="en-US"/>
          </a:p>
        </c:txPr>
        <c:crossAx val="143151488"/>
        <c:crosses val="autoZero"/>
        <c:auto val="1"/>
        <c:lblAlgn val="ctr"/>
        <c:lblOffset val="100"/>
      </c:catAx>
      <c:valAx>
        <c:axId val="143151488"/>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43067776"/>
        <c:crosses val="autoZero"/>
        <c:crossBetween val="between"/>
      </c:valAx>
    </c:plotArea>
    <c:plotVisOnly val="1"/>
  </c:chart>
  <c:spPr>
    <a:ln>
      <a:noFill/>
    </a:ln>
  </c:spPr>
  <c:txPr>
    <a:bodyPr/>
    <a:lstStyle/>
    <a:p>
      <a:pPr>
        <a:defRPr sz="1800"/>
      </a:pPr>
      <a:endParaRPr lang="en-US"/>
    </a:p>
  </c:txPr>
  <c:externalData r:id="rId2"/>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The BANKSETA's Communication to Stakeholders Is Easy To Understand?</a:t>
            </a:r>
            <a:endParaRPr lang="en-US" sz="1100" b="1" i="0" kern="1200" baseline="0" dirty="0" smtClean="0">
              <a:solidFill>
                <a:srgbClr val="000000"/>
              </a:solidFill>
              <a:latin typeface="Arial"/>
              <a:ea typeface="Arial"/>
              <a:cs typeface="Arial"/>
            </a:endParaRPr>
          </a:p>
        </c:rich>
      </c:tx>
      <c:layout>
        <c:manualLayout>
          <c:xMode val="edge"/>
          <c:yMode val="edge"/>
          <c:x val="0.21601190476190499"/>
          <c:y val="1.9230769230769263E-2"/>
        </c:manualLayout>
      </c:layout>
    </c:title>
    <c:plotArea>
      <c:layout>
        <c:manualLayout>
          <c:layoutTarget val="inner"/>
          <c:xMode val="edge"/>
          <c:yMode val="edge"/>
          <c:x val="8.0756393282701677E-2"/>
          <c:y val="0.15259615384615843"/>
          <c:w val="0.86053115071142428"/>
          <c:h val="0.5372395517867955"/>
        </c:manualLayout>
      </c:layout>
      <c:barChart>
        <c:barDir val="col"/>
        <c:grouping val="clustered"/>
        <c:ser>
          <c:idx val="0"/>
          <c:order val="0"/>
          <c:tx>
            <c:strRef>
              <c:f>Sheet1!$A$2</c:f>
              <c:strCache>
                <c:ptCount val="1"/>
                <c:pt idx="0">
                  <c:v>Total 2010(n=)</c:v>
                </c:pt>
              </c:strCache>
            </c:strRef>
          </c:tx>
          <c:spPr>
            <a:solidFill>
              <a:srgbClr val="0033CC"/>
            </a:solidFill>
            <a:ln>
              <a:solidFill>
                <a:schemeClr val="tx1"/>
              </a:solidFill>
            </a:ln>
            <a:effectLst>
              <a:outerShdw blurRad="40000" dist="23000" dir="5400000" rotWithShape="0">
                <a:srgbClr val="000000">
                  <a:alpha val="35000"/>
                </a:srgbClr>
              </a:outerShdw>
            </a:effectLst>
            <a:scene3d>
              <a:camera prst="orthographicFront"/>
              <a:lightRig rig="threePt" dir="t"/>
            </a:scene3d>
            <a:sp3d/>
          </c:spPr>
          <c:dPt>
            <c:idx val="0"/>
            <c:spPr>
              <a:solidFill>
                <a:schemeClr val="bg1"/>
              </a:solidFill>
              <a:ln w="28575">
                <a:solidFill>
                  <a:srgbClr val="0070C0"/>
                </a:solidFill>
              </a:ln>
              <a:effectLst>
                <a:outerShdw blurRad="40000" dist="23000" dir="5400000" rotWithShape="0">
                  <a:srgbClr val="000000">
                    <a:alpha val="35000"/>
                  </a:srgbClr>
                </a:outerShdw>
              </a:effectLst>
              <a:scene3d>
                <a:camera prst="orthographicFront"/>
                <a:lightRig rig="threePt" dir="t"/>
              </a:scene3d>
              <a:sp3d/>
            </c:spPr>
          </c:dPt>
          <c:dPt>
            <c:idx val="1"/>
            <c:spPr>
              <a:solidFill>
                <a:schemeClr val="bg1"/>
              </a:solidFill>
              <a:ln w="28575">
                <a:solidFill>
                  <a:srgbClr val="00B0F0"/>
                </a:solidFill>
              </a:ln>
              <a:effectLst>
                <a:outerShdw blurRad="40000" dist="23000" dir="5400000" rotWithShape="0">
                  <a:srgbClr val="000000">
                    <a:alpha val="35000"/>
                  </a:srgbClr>
                </a:outerShdw>
              </a:effectLst>
              <a:scene3d>
                <a:camera prst="orthographicFront"/>
                <a:lightRig rig="threePt" dir="t"/>
              </a:scene3d>
              <a:sp3d/>
            </c:spPr>
          </c:dPt>
          <c:dPt>
            <c:idx val="2"/>
            <c:spPr>
              <a:solidFill>
                <a:schemeClr val="bg1"/>
              </a:solidFill>
              <a:ln w="28575">
                <a:solidFill>
                  <a:srgbClr val="92D050"/>
                </a:solidFill>
              </a:ln>
              <a:effectLst>
                <a:outerShdw blurRad="40000" dist="23000" dir="5400000" rotWithShape="0">
                  <a:srgbClr val="000000">
                    <a:alpha val="35000"/>
                  </a:srgbClr>
                </a:outerShdw>
              </a:effectLst>
              <a:scene3d>
                <a:camera prst="orthographicFront"/>
                <a:lightRig rig="threePt" dir="t"/>
              </a:scene3d>
              <a:sp3d/>
            </c:spPr>
          </c:dPt>
          <c:dPt>
            <c:idx val="3"/>
            <c:spPr>
              <a:solidFill>
                <a:schemeClr val="bg1"/>
              </a:solidFill>
              <a:ln w="28575">
                <a:solidFill>
                  <a:srgbClr val="FFFF00"/>
                </a:solidFill>
              </a:ln>
              <a:effectLst>
                <a:outerShdw blurRad="40000" dist="23000" dir="5400000" rotWithShape="0">
                  <a:srgbClr val="000000">
                    <a:alpha val="35000"/>
                  </a:srgbClr>
                </a:outerShdw>
              </a:effectLst>
              <a:scene3d>
                <a:camera prst="orthographicFront"/>
                <a:lightRig rig="threePt" dir="t"/>
              </a:scene3d>
              <a:sp3d/>
            </c:spPr>
          </c:dPt>
          <c:dPt>
            <c:idx val="4"/>
            <c:spPr>
              <a:solidFill>
                <a:schemeClr val="bg1"/>
              </a:solidFill>
              <a:ln w="28575">
                <a:solidFill>
                  <a:srgbClr val="FFC000"/>
                </a:solidFill>
              </a:ln>
              <a:effectLst>
                <a:outerShdw blurRad="40000" dist="23000" dir="5400000" rotWithShape="0">
                  <a:srgbClr val="000000">
                    <a:alpha val="35000"/>
                  </a:srgbClr>
                </a:outerShdw>
              </a:effectLst>
              <a:scene3d>
                <a:camera prst="orthographicFront"/>
                <a:lightRig rig="threePt" dir="t"/>
              </a:scene3d>
              <a:sp3d/>
            </c:spPr>
          </c:dPt>
          <c:dLbls>
            <c:txPr>
              <a:bodyPr/>
              <a:lstStyle/>
              <a:p>
                <a:pPr>
                  <a:defRPr lang="en-ZA" sz="1000" b="1"/>
                </a:pPr>
                <a:endParaRPr lang="en-US"/>
              </a:p>
            </c:txPr>
            <c:dLblPos val="outEnd"/>
            <c:showVal val="1"/>
          </c:dLbls>
          <c:cat>
            <c:strRef>
              <c:f>Sheet1!$B$1:$F$1</c:f>
              <c:strCache>
                <c:ptCount val="5"/>
                <c:pt idx="0">
                  <c:v>Strongly Agree</c:v>
                </c:pt>
                <c:pt idx="1">
                  <c:v>Agree</c:v>
                </c:pt>
                <c:pt idx="2">
                  <c:v>Indifferent</c:v>
                </c:pt>
                <c:pt idx="3">
                  <c:v>Disagree</c:v>
                </c:pt>
                <c:pt idx="4">
                  <c:v>Strongly Disagree</c:v>
                </c:pt>
              </c:strCache>
            </c:strRef>
          </c:cat>
          <c:val>
            <c:numRef>
              <c:f>Sheet1!$B$2:$F$2</c:f>
              <c:numCache>
                <c:formatCode>0%</c:formatCode>
                <c:ptCount val="5"/>
                <c:pt idx="0">
                  <c:v>0.2</c:v>
                </c:pt>
                <c:pt idx="1">
                  <c:v>0.66666666666666663</c:v>
                </c:pt>
                <c:pt idx="2">
                  <c:v>0</c:v>
                </c:pt>
                <c:pt idx="3">
                  <c:v>0.13333333333333341</c:v>
                </c:pt>
                <c:pt idx="4">
                  <c:v>0</c:v>
                </c:pt>
              </c:numCache>
            </c:numRef>
          </c:val>
        </c:ser>
        <c:dLbls>
          <c:showVal val="1"/>
        </c:dLbls>
        <c:gapWidth val="75"/>
        <c:overlap val="-25"/>
        <c:axId val="143234944"/>
        <c:axId val="143236480"/>
      </c:barChart>
      <c:catAx>
        <c:axId val="143234944"/>
        <c:scaling>
          <c:orientation val="minMax"/>
        </c:scaling>
        <c:axPos val="b"/>
        <c:majorTickMark val="none"/>
        <c:tickLblPos val="nextTo"/>
        <c:txPr>
          <a:bodyPr/>
          <a:lstStyle/>
          <a:p>
            <a:pPr>
              <a:defRPr lang="en-ZA" sz="1000" b="0"/>
            </a:pPr>
            <a:endParaRPr lang="en-US"/>
          </a:p>
        </c:txPr>
        <c:crossAx val="143236480"/>
        <c:crosses val="autoZero"/>
        <c:auto val="1"/>
        <c:lblAlgn val="ctr"/>
        <c:lblOffset val="100"/>
      </c:catAx>
      <c:valAx>
        <c:axId val="143236480"/>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43234944"/>
        <c:crosses val="autoZero"/>
        <c:crossBetween val="between"/>
      </c:valAx>
    </c:plotArea>
    <c:plotVisOnly val="1"/>
  </c:chart>
  <c:spPr>
    <a:ln>
      <a:noFill/>
    </a:ln>
  </c:spPr>
  <c:txPr>
    <a:bodyPr/>
    <a:lstStyle/>
    <a:p>
      <a:pPr>
        <a:defRPr sz="18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dirty="0" smtClean="0"/>
              <a:t>Timeliness</a:t>
            </a:r>
          </a:p>
        </c:rich>
      </c:tx>
      <c:layout>
        <c:manualLayout>
          <c:xMode val="edge"/>
          <c:yMode val="edge"/>
          <c:x val="0.39344300712411612"/>
          <c:y val="5.7692307692307723E-2"/>
        </c:manualLayout>
      </c:layout>
    </c:title>
    <c:plotArea>
      <c:layout>
        <c:manualLayout>
          <c:layoutTarget val="inner"/>
          <c:xMode val="edge"/>
          <c:yMode val="edge"/>
          <c:x val="8.0756393282701747E-2"/>
          <c:y val="0.15259615384615868"/>
          <c:w val="0.86053115071142428"/>
          <c:h val="0.47634211588937048"/>
        </c:manualLayout>
      </c:layout>
      <c:barChart>
        <c:barDir val="col"/>
        <c:grouping val="clustered"/>
        <c:ser>
          <c:idx val="0"/>
          <c:order val="0"/>
          <c:tx>
            <c:strRef>
              <c:f>Sheet1!$A$2</c:f>
              <c:strCache>
                <c:ptCount val="1"/>
                <c:pt idx="0">
                  <c:v>2007 (n=234)</c:v>
                </c:pt>
              </c:strCache>
            </c:strRef>
          </c:tx>
          <c:spPr>
            <a:solidFill>
              <a:srgbClr val="0033CC"/>
            </a:solidFill>
            <a:ln>
              <a:solidFill>
                <a:schemeClr val="tx1"/>
              </a:solidFill>
            </a:ln>
            <a:effectLst>
              <a:outerShdw blurRad="40000" dist="23000" dir="5400000" rotWithShape="0">
                <a:srgbClr val="000000">
                  <a:alpha val="35000"/>
                </a:srgbClr>
              </a:outerShdw>
            </a:effectLst>
            <a:scene3d>
              <a:camera prst="orthographicFront"/>
              <a:lightRig rig="threePt" dir="t"/>
            </a:scene3d>
            <a:sp3d/>
          </c:spPr>
          <c:dPt>
            <c:idx val="0"/>
            <c:spPr>
              <a:solidFill>
                <a:schemeClr val="bg1"/>
              </a:solidFill>
              <a:ln w="28575">
                <a:solidFill>
                  <a:srgbClr val="0070C0"/>
                </a:solidFill>
              </a:ln>
              <a:effectLst>
                <a:outerShdw blurRad="40000" dist="23000" dir="5400000" rotWithShape="0">
                  <a:srgbClr val="000000">
                    <a:alpha val="35000"/>
                  </a:srgbClr>
                </a:outerShdw>
              </a:effectLst>
              <a:scene3d>
                <a:camera prst="orthographicFront"/>
                <a:lightRig rig="threePt" dir="t"/>
              </a:scene3d>
              <a:sp3d/>
            </c:spPr>
          </c:dPt>
          <c:dPt>
            <c:idx val="1"/>
            <c:spPr>
              <a:solidFill>
                <a:schemeClr val="bg1"/>
              </a:solidFill>
              <a:ln w="28575">
                <a:solidFill>
                  <a:srgbClr val="00B0F0"/>
                </a:solidFill>
              </a:ln>
              <a:effectLst>
                <a:outerShdw blurRad="40000" dist="23000" dir="5400000" rotWithShape="0">
                  <a:srgbClr val="000000">
                    <a:alpha val="35000"/>
                  </a:srgbClr>
                </a:outerShdw>
              </a:effectLst>
              <a:scene3d>
                <a:camera prst="orthographicFront"/>
                <a:lightRig rig="threePt" dir="t"/>
              </a:scene3d>
              <a:sp3d/>
            </c:spPr>
          </c:dPt>
          <c:dPt>
            <c:idx val="2"/>
            <c:spPr>
              <a:solidFill>
                <a:schemeClr val="bg1"/>
              </a:solidFill>
              <a:ln w="28575">
                <a:solidFill>
                  <a:srgbClr val="92D050"/>
                </a:solidFill>
              </a:ln>
              <a:effectLst>
                <a:outerShdw blurRad="40000" dist="23000" dir="5400000" rotWithShape="0">
                  <a:srgbClr val="000000">
                    <a:alpha val="35000"/>
                  </a:srgbClr>
                </a:outerShdw>
              </a:effectLst>
              <a:scene3d>
                <a:camera prst="orthographicFront"/>
                <a:lightRig rig="threePt" dir="t"/>
              </a:scene3d>
              <a:sp3d/>
            </c:spPr>
          </c:dPt>
          <c:dPt>
            <c:idx val="3"/>
            <c:spPr>
              <a:solidFill>
                <a:schemeClr val="bg1"/>
              </a:solidFill>
              <a:ln w="28575">
                <a:solidFill>
                  <a:srgbClr val="FFFF00"/>
                </a:solidFill>
              </a:ln>
              <a:effectLst>
                <a:outerShdw blurRad="40000" dist="23000" dir="5400000" rotWithShape="0">
                  <a:srgbClr val="000000">
                    <a:alpha val="35000"/>
                  </a:srgbClr>
                </a:outerShdw>
              </a:effectLst>
              <a:scene3d>
                <a:camera prst="orthographicFront"/>
                <a:lightRig rig="threePt" dir="t"/>
              </a:scene3d>
              <a:sp3d/>
            </c:spPr>
          </c:dPt>
          <c:dPt>
            <c:idx val="4"/>
            <c:spPr>
              <a:solidFill>
                <a:schemeClr val="bg1"/>
              </a:solidFill>
              <a:ln w="28575">
                <a:solidFill>
                  <a:srgbClr val="FFC000"/>
                </a:solidFill>
              </a:ln>
              <a:effectLst>
                <a:outerShdw blurRad="40000" dist="23000" dir="5400000" rotWithShape="0">
                  <a:srgbClr val="000000">
                    <a:alpha val="35000"/>
                  </a:srgbClr>
                </a:outerShdw>
              </a:effectLst>
              <a:scene3d>
                <a:camera prst="orthographicFront"/>
                <a:lightRig rig="threePt" dir="t"/>
              </a:scene3d>
              <a:sp3d/>
            </c:spPr>
          </c:dPt>
          <c:dPt>
            <c:idx val="5"/>
            <c:spPr>
              <a:solidFill>
                <a:schemeClr val="bg1"/>
              </a:solidFill>
              <a:ln w="28575">
                <a:solidFill>
                  <a:srgbClr val="FF0000"/>
                </a:solidFill>
              </a:ln>
              <a:effectLst>
                <a:outerShdw blurRad="40000" dist="23000" dir="5400000" rotWithShape="0">
                  <a:srgbClr val="000000">
                    <a:alpha val="35000"/>
                  </a:srgbClr>
                </a:outerShdw>
              </a:effectLst>
              <a:scene3d>
                <a:camera prst="orthographicFront"/>
                <a:lightRig rig="threePt" dir="t"/>
              </a:scene3d>
              <a:sp3d/>
            </c:spPr>
          </c:dPt>
          <c:dLbls>
            <c:txPr>
              <a:bodyPr/>
              <a:lstStyle/>
              <a:p>
                <a:pPr>
                  <a:defRPr lang="en-ZA" sz="1000" b="1"/>
                </a:pPr>
                <a:endParaRPr lang="en-US"/>
              </a:p>
            </c:txPr>
            <c:dLblPos val="outEnd"/>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Sheet1!$B$2:$G$2</c:f>
              <c:numCache>
                <c:formatCode>0</c:formatCode>
                <c:ptCount val="6"/>
                <c:pt idx="0">
                  <c:v>0.42735042735043038</c:v>
                </c:pt>
                <c:pt idx="1">
                  <c:v>2.991452991452979</c:v>
                </c:pt>
                <c:pt idx="2">
                  <c:v>16.666666666666668</c:v>
                </c:pt>
                <c:pt idx="3">
                  <c:v>52.136752136752342</c:v>
                </c:pt>
                <c:pt idx="4">
                  <c:v>25.641025641025642</c:v>
                </c:pt>
                <c:pt idx="5">
                  <c:v>2.1367521367521367</c:v>
                </c:pt>
              </c:numCache>
            </c:numRef>
          </c:val>
        </c:ser>
        <c:ser>
          <c:idx val="1"/>
          <c:order val="1"/>
          <c:tx>
            <c:strRef>
              <c:f>Sheet1!$A$3</c:f>
              <c:strCache>
                <c:ptCount val="1"/>
                <c:pt idx="0">
                  <c:v>2008 (n=259)</c:v>
                </c:pt>
              </c:strCache>
            </c:strRef>
          </c:tx>
          <c:spPr>
            <a:solidFill>
              <a:srgbClr val="00B0F0"/>
            </a:solidFill>
            <a:ln>
              <a:solidFill>
                <a:schemeClr val="tx1"/>
              </a:solidFill>
            </a:ln>
            <a:effectLst>
              <a:outerShdw blurRad="50800" dist="38100" dir="5400000" algn="t" rotWithShape="0">
                <a:prstClr val="black">
                  <a:alpha val="40000"/>
                </a:prstClr>
              </a:outerShdw>
            </a:effectLst>
          </c:spPr>
          <c:dPt>
            <c:idx val="0"/>
            <c:spPr>
              <a:solidFill>
                <a:srgbClr val="0070C0"/>
              </a:solidFill>
              <a:ln>
                <a:solidFill>
                  <a:schemeClr val="tx1"/>
                </a:solidFill>
              </a:ln>
              <a:effectLst>
                <a:outerShdw blurRad="50800" dist="38100" dir="5400000" algn="t" rotWithShape="0">
                  <a:prstClr val="black">
                    <a:alpha val="40000"/>
                  </a:prstClr>
                </a:outerShdw>
              </a:effectLst>
            </c:spPr>
          </c:dPt>
          <c:dPt>
            <c:idx val="2"/>
            <c:spPr>
              <a:solidFill>
                <a:srgbClr val="92D050"/>
              </a:solidFill>
              <a:ln>
                <a:solidFill>
                  <a:schemeClr val="tx1"/>
                </a:solidFill>
              </a:ln>
              <a:effectLst>
                <a:outerShdw blurRad="50800" dist="38100" dir="5400000" algn="t" rotWithShape="0">
                  <a:prstClr val="black">
                    <a:alpha val="40000"/>
                  </a:prstClr>
                </a:outerShdw>
              </a:effectLst>
            </c:spPr>
          </c:dPt>
          <c:dPt>
            <c:idx val="3"/>
            <c:spPr>
              <a:solidFill>
                <a:srgbClr val="FFFF00"/>
              </a:solidFill>
              <a:ln>
                <a:solidFill>
                  <a:schemeClr val="tx1"/>
                </a:solidFill>
              </a:ln>
              <a:effectLst>
                <a:outerShdw blurRad="50800" dist="38100" dir="5400000" algn="t" rotWithShape="0">
                  <a:prstClr val="black">
                    <a:alpha val="40000"/>
                  </a:prstClr>
                </a:outerShdw>
              </a:effectLst>
            </c:spPr>
          </c:dPt>
          <c:dPt>
            <c:idx val="4"/>
            <c:spPr>
              <a:solidFill>
                <a:srgbClr val="FFC000"/>
              </a:solidFill>
              <a:ln>
                <a:solidFill>
                  <a:schemeClr val="tx1"/>
                </a:solidFill>
              </a:ln>
              <a:effectLst>
                <a:outerShdw blurRad="50800" dist="38100" dir="5400000" algn="t" rotWithShape="0">
                  <a:prstClr val="black">
                    <a:alpha val="40000"/>
                  </a:prstClr>
                </a:outerShdw>
              </a:effectLst>
            </c:spPr>
          </c:dPt>
          <c:dPt>
            <c:idx val="5"/>
            <c:spPr>
              <a:solidFill>
                <a:srgbClr val="FF0000"/>
              </a:solidFill>
              <a:ln>
                <a:solidFill>
                  <a:schemeClr val="tx1"/>
                </a:solidFill>
              </a:ln>
              <a:effectLst>
                <a:outerShdw blurRad="50800" dist="38100" dir="5400000" algn="t" rotWithShape="0">
                  <a:prstClr val="black">
                    <a:alpha val="40000"/>
                  </a:prstClr>
                </a:outerShdw>
              </a:effectLst>
            </c:spPr>
          </c:dPt>
          <c:dLbls>
            <c:txPr>
              <a:bodyPr/>
              <a:lstStyle/>
              <a:p>
                <a:pPr>
                  <a:defRPr lang="en-ZA" sz="1000" b="1"/>
                </a:pPr>
                <a:endParaRPr lang="en-US"/>
              </a:p>
            </c:txPr>
            <c:dLblPos val="outEnd"/>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Sheet1!$B$3:$G$3</c:f>
              <c:numCache>
                <c:formatCode>0</c:formatCode>
                <c:ptCount val="6"/>
                <c:pt idx="0">
                  <c:v>1.9305019305019371</c:v>
                </c:pt>
                <c:pt idx="1">
                  <c:v>2.3166023166023169</c:v>
                </c:pt>
                <c:pt idx="2">
                  <c:v>18.532818532818535</c:v>
                </c:pt>
                <c:pt idx="3">
                  <c:v>49.80694980694981</c:v>
                </c:pt>
                <c:pt idx="4">
                  <c:v>24.710424710424711</c:v>
                </c:pt>
                <c:pt idx="5">
                  <c:v>2.7027027027027168</c:v>
                </c:pt>
              </c:numCache>
            </c:numRef>
          </c:val>
        </c:ser>
        <c:ser>
          <c:idx val="2"/>
          <c:order val="2"/>
          <c:tx>
            <c:strRef>
              <c:f>Sheet1!$A$4</c:f>
              <c:strCache>
                <c:ptCount val="1"/>
                <c:pt idx="0">
                  <c:v>2009 (n=377)</c:v>
                </c:pt>
              </c:strCache>
            </c:strRef>
          </c:tx>
          <c:spPr>
            <a:solidFill>
              <a:schemeClr val="bg1">
                <a:lumMod val="85000"/>
              </a:schemeClr>
            </a:solidFill>
            <a:ln>
              <a:solidFill>
                <a:schemeClr val="tx1"/>
              </a:solidFill>
            </a:ln>
          </c:spPr>
          <c:dLbls>
            <c:txPr>
              <a:bodyPr/>
              <a:lstStyle/>
              <a:p>
                <a:pPr>
                  <a:defRPr lang="en-ZA" sz="1000" b="1"/>
                </a:pPr>
                <a:endParaRPr lang="en-US"/>
              </a:p>
            </c:txPr>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Sheet1!$B$4:$G$4</c:f>
              <c:numCache>
                <c:formatCode>0</c:formatCode>
                <c:ptCount val="6"/>
                <c:pt idx="0">
                  <c:v>0.79575596816976124</c:v>
                </c:pt>
                <c:pt idx="1">
                  <c:v>1.5915119363395225</c:v>
                </c:pt>
                <c:pt idx="2">
                  <c:v>20.954907161803735</c:v>
                </c:pt>
                <c:pt idx="3">
                  <c:v>44.827586206896321</c:v>
                </c:pt>
                <c:pt idx="4">
                  <c:v>29.973474801060885</c:v>
                </c:pt>
                <c:pt idx="5">
                  <c:v>1.856763925729443</c:v>
                </c:pt>
              </c:numCache>
            </c:numRef>
          </c:val>
        </c:ser>
        <c:ser>
          <c:idx val="3"/>
          <c:order val="3"/>
          <c:tx>
            <c:strRef>
              <c:f>Sheet1!$A$5</c:f>
              <c:strCache>
                <c:ptCount val="1"/>
                <c:pt idx="0">
                  <c:v>2010 (n=218)</c:v>
                </c:pt>
              </c:strCache>
            </c:strRef>
          </c:tx>
          <c:dLbls>
            <c:txPr>
              <a:bodyPr/>
              <a:lstStyle/>
              <a:p>
                <a:pPr>
                  <a:defRPr sz="1000" b="1"/>
                </a:pPr>
                <a:endParaRPr lang="en-US"/>
              </a:p>
            </c:txPr>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Sheet1!$B$5:$G$5</c:f>
              <c:numCache>
                <c:formatCode>0</c:formatCode>
                <c:ptCount val="6"/>
                <c:pt idx="0">
                  <c:v>4.5871559633027355</c:v>
                </c:pt>
                <c:pt idx="1">
                  <c:v>2.2935779816513948</c:v>
                </c:pt>
                <c:pt idx="2">
                  <c:v>16.513761467889935</c:v>
                </c:pt>
                <c:pt idx="3">
                  <c:v>39.908256880733951</c:v>
                </c:pt>
                <c:pt idx="4">
                  <c:v>34.862385321101144</c:v>
                </c:pt>
                <c:pt idx="5">
                  <c:v>1.8348623853211008</c:v>
                </c:pt>
              </c:numCache>
            </c:numRef>
          </c:val>
        </c:ser>
        <c:dLbls>
          <c:showVal val="1"/>
        </c:dLbls>
        <c:gapWidth val="75"/>
        <c:overlap val="-25"/>
        <c:axId val="120458624"/>
        <c:axId val="120489088"/>
      </c:barChart>
      <c:catAx>
        <c:axId val="120458624"/>
        <c:scaling>
          <c:orientation val="minMax"/>
        </c:scaling>
        <c:axPos val="b"/>
        <c:majorTickMark val="none"/>
        <c:tickLblPos val="nextTo"/>
        <c:txPr>
          <a:bodyPr/>
          <a:lstStyle/>
          <a:p>
            <a:pPr>
              <a:defRPr lang="en-ZA" sz="1000" b="0"/>
            </a:pPr>
            <a:endParaRPr lang="en-US"/>
          </a:p>
        </c:txPr>
        <c:crossAx val="120489088"/>
        <c:crosses val="autoZero"/>
        <c:auto val="1"/>
        <c:lblAlgn val="ctr"/>
        <c:lblOffset val="100"/>
      </c:catAx>
      <c:valAx>
        <c:axId val="120489088"/>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20458624"/>
        <c:crosses val="autoZero"/>
        <c:crossBetween val="between"/>
      </c:valAx>
    </c:plotArea>
    <c:legend>
      <c:legendPos val="b"/>
      <c:layout>
        <c:manualLayout>
          <c:xMode val="edge"/>
          <c:yMode val="edge"/>
          <c:x val="3.073678290213723E-2"/>
          <c:y val="0.80527912376337574"/>
          <c:w val="0.96153262092238456"/>
          <c:h val="0.12380274581062047"/>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We Value Our Relationships With Our Stakeholders</a:t>
            </a:r>
            <a:endParaRPr lang="en-US" sz="1100" b="1" i="0" kern="1200" baseline="0" dirty="0" smtClean="0">
              <a:solidFill>
                <a:srgbClr val="000000"/>
              </a:solidFill>
              <a:latin typeface="Arial"/>
              <a:ea typeface="Arial"/>
              <a:cs typeface="Arial"/>
            </a:endParaRPr>
          </a:p>
        </c:rich>
      </c:tx>
      <c:layout>
        <c:manualLayout>
          <c:xMode val="edge"/>
          <c:yMode val="edge"/>
          <c:x val="0.2219642857142865"/>
          <c:y val="3.2051282051282211E-3"/>
        </c:manualLayout>
      </c:layout>
    </c:title>
    <c:plotArea>
      <c:layout>
        <c:manualLayout>
          <c:layoutTarget val="inner"/>
          <c:xMode val="edge"/>
          <c:yMode val="edge"/>
          <c:x val="8.0756393282701677E-2"/>
          <c:y val="0.15259615384615843"/>
          <c:w val="0.86053115071142428"/>
          <c:h val="0.55967544922269363"/>
        </c:manualLayout>
      </c:layout>
      <c:barChart>
        <c:barDir val="col"/>
        <c:grouping val="clustered"/>
        <c:ser>
          <c:idx val="0"/>
          <c:order val="0"/>
          <c:tx>
            <c:strRef>
              <c:f>Sheet1!$A$2</c:f>
              <c:strCache>
                <c:ptCount val="1"/>
                <c:pt idx="0">
                  <c:v>Total 2010 (n=)</c:v>
                </c:pt>
              </c:strCache>
            </c:strRef>
          </c:tx>
          <c:spPr>
            <a:solidFill>
              <a:srgbClr val="0033CC"/>
            </a:solidFill>
            <a:ln>
              <a:solidFill>
                <a:schemeClr val="tx1"/>
              </a:solidFill>
            </a:ln>
            <a:effectLst>
              <a:outerShdw blurRad="40000" dist="23000" dir="5400000" rotWithShape="0">
                <a:srgbClr val="000000">
                  <a:alpha val="35000"/>
                </a:srgbClr>
              </a:outerShdw>
            </a:effectLst>
            <a:scene3d>
              <a:camera prst="orthographicFront"/>
              <a:lightRig rig="threePt" dir="t"/>
            </a:scene3d>
            <a:sp3d/>
          </c:spPr>
          <c:dPt>
            <c:idx val="0"/>
            <c:spPr>
              <a:solidFill>
                <a:schemeClr val="bg1"/>
              </a:solidFill>
              <a:ln w="28575">
                <a:solidFill>
                  <a:srgbClr val="0070C0"/>
                </a:solidFill>
              </a:ln>
              <a:effectLst>
                <a:outerShdw blurRad="40000" dist="23000" dir="5400000" rotWithShape="0">
                  <a:srgbClr val="000000">
                    <a:alpha val="35000"/>
                  </a:srgbClr>
                </a:outerShdw>
              </a:effectLst>
              <a:scene3d>
                <a:camera prst="orthographicFront"/>
                <a:lightRig rig="threePt" dir="t"/>
              </a:scene3d>
              <a:sp3d/>
            </c:spPr>
          </c:dPt>
          <c:dPt>
            <c:idx val="1"/>
            <c:spPr>
              <a:solidFill>
                <a:schemeClr val="bg1"/>
              </a:solidFill>
              <a:ln w="28575">
                <a:solidFill>
                  <a:srgbClr val="00B0F0"/>
                </a:solidFill>
              </a:ln>
              <a:effectLst>
                <a:outerShdw blurRad="40000" dist="23000" dir="5400000" rotWithShape="0">
                  <a:srgbClr val="000000">
                    <a:alpha val="35000"/>
                  </a:srgbClr>
                </a:outerShdw>
              </a:effectLst>
              <a:scene3d>
                <a:camera prst="orthographicFront"/>
                <a:lightRig rig="threePt" dir="t"/>
              </a:scene3d>
              <a:sp3d/>
            </c:spPr>
          </c:dPt>
          <c:dPt>
            <c:idx val="2"/>
            <c:spPr>
              <a:solidFill>
                <a:schemeClr val="bg1"/>
              </a:solidFill>
              <a:ln w="28575">
                <a:solidFill>
                  <a:srgbClr val="92D050"/>
                </a:solidFill>
              </a:ln>
              <a:effectLst>
                <a:outerShdw blurRad="40000" dist="23000" dir="5400000" rotWithShape="0">
                  <a:srgbClr val="000000">
                    <a:alpha val="35000"/>
                  </a:srgbClr>
                </a:outerShdw>
              </a:effectLst>
              <a:scene3d>
                <a:camera prst="orthographicFront"/>
                <a:lightRig rig="threePt" dir="t"/>
              </a:scene3d>
              <a:sp3d/>
            </c:spPr>
          </c:dPt>
          <c:dPt>
            <c:idx val="3"/>
            <c:spPr>
              <a:solidFill>
                <a:schemeClr val="bg1"/>
              </a:solidFill>
              <a:ln w="28575">
                <a:solidFill>
                  <a:srgbClr val="FFFF00"/>
                </a:solidFill>
              </a:ln>
              <a:effectLst>
                <a:outerShdw blurRad="40000" dist="23000" dir="5400000" rotWithShape="0">
                  <a:srgbClr val="000000">
                    <a:alpha val="35000"/>
                  </a:srgbClr>
                </a:outerShdw>
              </a:effectLst>
              <a:scene3d>
                <a:camera prst="orthographicFront"/>
                <a:lightRig rig="threePt" dir="t"/>
              </a:scene3d>
              <a:sp3d/>
            </c:spPr>
          </c:dPt>
          <c:dPt>
            <c:idx val="4"/>
            <c:spPr>
              <a:solidFill>
                <a:schemeClr val="bg1"/>
              </a:solidFill>
              <a:ln w="28575">
                <a:solidFill>
                  <a:srgbClr val="FFC000"/>
                </a:solidFill>
              </a:ln>
              <a:effectLst>
                <a:outerShdw blurRad="40000" dist="23000" dir="5400000" rotWithShape="0">
                  <a:srgbClr val="000000">
                    <a:alpha val="35000"/>
                  </a:srgbClr>
                </a:outerShdw>
              </a:effectLst>
              <a:scene3d>
                <a:camera prst="orthographicFront"/>
                <a:lightRig rig="threePt" dir="t"/>
              </a:scene3d>
              <a:sp3d/>
            </c:spPr>
          </c:dPt>
          <c:dLbls>
            <c:txPr>
              <a:bodyPr/>
              <a:lstStyle/>
              <a:p>
                <a:pPr>
                  <a:defRPr lang="en-ZA" sz="1000" b="1"/>
                </a:pPr>
                <a:endParaRPr lang="en-US"/>
              </a:p>
            </c:txPr>
            <c:dLblPos val="outEnd"/>
            <c:showVal val="1"/>
          </c:dLbls>
          <c:cat>
            <c:strRef>
              <c:f>Sheet1!$B$1:$F$1</c:f>
              <c:strCache>
                <c:ptCount val="5"/>
                <c:pt idx="0">
                  <c:v>Strongly Agree</c:v>
                </c:pt>
                <c:pt idx="1">
                  <c:v>Agree</c:v>
                </c:pt>
                <c:pt idx="2">
                  <c:v>Indifferent</c:v>
                </c:pt>
                <c:pt idx="3">
                  <c:v>Disagree</c:v>
                </c:pt>
                <c:pt idx="4">
                  <c:v>Strongly Disagree</c:v>
                </c:pt>
              </c:strCache>
            </c:strRef>
          </c:cat>
          <c:val>
            <c:numRef>
              <c:f>Sheet1!$B$2:$F$2</c:f>
              <c:numCache>
                <c:formatCode>0%</c:formatCode>
                <c:ptCount val="5"/>
                <c:pt idx="0">
                  <c:v>0.53333333333333333</c:v>
                </c:pt>
                <c:pt idx="1">
                  <c:v>0.4</c:v>
                </c:pt>
                <c:pt idx="2">
                  <c:v>6.666666666666668E-2</c:v>
                </c:pt>
                <c:pt idx="3">
                  <c:v>0</c:v>
                </c:pt>
                <c:pt idx="4">
                  <c:v>0</c:v>
                </c:pt>
              </c:numCache>
            </c:numRef>
          </c:val>
        </c:ser>
        <c:dLbls>
          <c:showVal val="1"/>
        </c:dLbls>
        <c:gapWidth val="75"/>
        <c:overlap val="-25"/>
        <c:axId val="143214464"/>
        <c:axId val="143216000"/>
      </c:barChart>
      <c:catAx>
        <c:axId val="143214464"/>
        <c:scaling>
          <c:orientation val="minMax"/>
        </c:scaling>
        <c:axPos val="b"/>
        <c:majorTickMark val="none"/>
        <c:tickLblPos val="nextTo"/>
        <c:txPr>
          <a:bodyPr/>
          <a:lstStyle/>
          <a:p>
            <a:pPr>
              <a:defRPr lang="en-ZA" sz="1000" b="0"/>
            </a:pPr>
            <a:endParaRPr lang="en-US"/>
          </a:p>
        </c:txPr>
        <c:crossAx val="143216000"/>
        <c:crosses val="autoZero"/>
        <c:auto val="1"/>
        <c:lblAlgn val="ctr"/>
        <c:lblOffset val="100"/>
      </c:catAx>
      <c:valAx>
        <c:axId val="143216000"/>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43214464"/>
        <c:crosses val="autoZero"/>
        <c:crossBetween val="between"/>
      </c:valAx>
    </c:plotArea>
    <c:plotVisOnly val="1"/>
  </c:chart>
  <c:spPr>
    <a:ln>
      <a:noFill/>
    </a:ln>
  </c:spPr>
  <c:txPr>
    <a:bodyPr/>
    <a:lstStyle/>
    <a:p>
      <a:pPr>
        <a:defRPr sz="1800"/>
      </a:pPr>
      <a:endParaRPr lang="en-US"/>
    </a:p>
  </c:txPr>
  <c:externalData r:id="rId2"/>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Our Policies And Behaviours Are Aligned</a:t>
            </a:r>
            <a:endParaRPr lang="en-US" sz="1100" b="1" i="0" kern="1200" baseline="0" dirty="0" smtClean="0">
              <a:solidFill>
                <a:srgbClr val="000000"/>
              </a:solidFill>
              <a:latin typeface="Arial"/>
              <a:ea typeface="Arial"/>
              <a:cs typeface="Arial"/>
            </a:endParaRPr>
          </a:p>
        </c:rich>
      </c:tx>
      <c:layout>
        <c:manualLayout>
          <c:xMode val="edge"/>
          <c:yMode val="edge"/>
          <c:x val="0.24075464442552949"/>
          <c:y val="1.9230732498371653E-2"/>
        </c:manualLayout>
      </c:layout>
    </c:title>
    <c:plotArea>
      <c:layout>
        <c:manualLayout>
          <c:layoutTarget val="inner"/>
          <c:xMode val="edge"/>
          <c:yMode val="edge"/>
          <c:x val="8.0756393282701705E-2"/>
          <c:y val="0.15259615384615846"/>
          <c:w val="0.86053115071142428"/>
          <c:h val="0.53569781123397753"/>
        </c:manualLayout>
      </c:layout>
      <c:barChart>
        <c:barDir val="col"/>
        <c:grouping val="clustered"/>
        <c:ser>
          <c:idx val="0"/>
          <c:order val="0"/>
          <c:tx>
            <c:strRef>
              <c:f>Sheet1!$A$2</c:f>
              <c:strCache>
                <c:ptCount val="1"/>
                <c:pt idx="0">
                  <c:v>Total 2010(n=)</c:v>
                </c:pt>
              </c:strCache>
            </c:strRef>
          </c:tx>
          <c:spPr>
            <a:solidFill>
              <a:srgbClr val="0033CC"/>
            </a:solidFill>
            <a:ln>
              <a:solidFill>
                <a:schemeClr val="tx1"/>
              </a:solidFill>
            </a:ln>
            <a:effectLst>
              <a:outerShdw blurRad="40000" dist="23000" dir="5400000" rotWithShape="0">
                <a:srgbClr val="000000">
                  <a:alpha val="35000"/>
                </a:srgbClr>
              </a:outerShdw>
            </a:effectLst>
            <a:scene3d>
              <a:camera prst="orthographicFront"/>
              <a:lightRig rig="threePt" dir="t"/>
            </a:scene3d>
            <a:sp3d/>
          </c:spPr>
          <c:dPt>
            <c:idx val="0"/>
            <c:spPr>
              <a:solidFill>
                <a:schemeClr val="bg1"/>
              </a:solidFill>
              <a:ln w="28575">
                <a:solidFill>
                  <a:srgbClr val="0070C0"/>
                </a:solidFill>
              </a:ln>
              <a:effectLst>
                <a:outerShdw blurRad="40000" dist="23000" dir="5400000" rotWithShape="0">
                  <a:srgbClr val="000000">
                    <a:alpha val="35000"/>
                  </a:srgbClr>
                </a:outerShdw>
              </a:effectLst>
              <a:scene3d>
                <a:camera prst="orthographicFront"/>
                <a:lightRig rig="threePt" dir="t"/>
              </a:scene3d>
              <a:sp3d/>
            </c:spPr>
          </c:dPt>
          <c:dPt>
            <c:idx val="1"/>
            <c:spPr>
              <a:solidFill>
                <a:schemeClr val="bg1"/>
              </a:solidFill>
              <a:ln w="28575">
                <a:solidFill>
                  <a:srgbClr val="00B0F0"/>
                </a:solidFill>
              </a:ln>
              <a:effectLst>
                <a:outerShdw blurRad="40000" dist="23000" dir="5400000" rotWithShape="0">
                  <a:srgbClr val="000000">
                    <a:alpha val="35000"/>
                  </a:srgbClr>
                </a:outerShdw>
              </a:effectLst>
              <a:scene3d>
                <a:camera prst="orthographicFront"/>
                <a:lightRig rig="threePt" dir="t"/>
              </a:scene3d>
              <a:sp3d/>
            </c:spPr>
          </c:dPt>
          <c:dPt>
            <c:idx val="2"/>
            <c:spPr>
              <a:solidFill>
                <a:schemeClr val="bg1"/>
              </a:solidFill>
              <a:ln w="28575">
                <a:solidFill>
                  <a:srgbClr val="92D050"/>
                </a:solidFill>
              </a:ln>
              <a:effectLst>
                <a:outerShdw blurRad="40000" dist="23000" dir="5400000" rotWithShape="0">
                  <a:srgbClr val="000000">
                    <a:alpha val="35000"/>
                  </a:srgbClr>
                </a:outerShdw>
              </a:effectLst>
              <a:scene3d>
                <a:camera prst="orthographicFront"/>
                <a:lightRig rig="threePt" dir="t"/>
              </a:scene3d>
              <a:sp3d/>
            </c:spPr>
          </c:dPt>
          <c:dPt>
            <c:idx val="3"/>
            <c:spPr>
              <a:solidFill>
                <a:schemeClr val="bg1"/>
              </a:solidFill>
              <a:ln w="28575">
                <a:solidFill>
                  <a:srgbClr val="FFFF00"/>
                </a:solidFill>
              </a:ln>
              <a:effectLst>
                <a:outerShdw blurRad="40000" dist="23000" dir="5400000" rotWithShape="0">
                  <a:srgbClr val="000000">
                    <a:alpha val="35000"/>
                  </a:srgbClr>
                </a:outerShdw>
              </a:effectLst>
              <a:scene3d>
                <a:camera prst="orthographicFront"/>
                <a:lightRig rig="threePt" dir="t"/>
              </a:scene3d>
              <a:sp3d/>
            </c:spPr>
          </c:dPt>
          <c:dPt>
            <c:idx val="4"/>
            <c:spPr>
              <a:solidFill>
                <a:schemeClr val="bg1"/>
              </a:solidFill>
              <a:ln w="28575">
                <a:solidFill>
                  <a:srgbClr val="FFC000"/>
                </a:solidFill>
              </a:ln>
              <a:effectLst>
                <a:outerShdw blurRad="40000" dist="23000" dir="5400000" rotWithShape="0">
                  <a:srgbClr val="000000">
                    <a:alpha val="35000"/>
                  </a:srgbClr>
                </a:outerShdw>
              </a:effectLst>
              <a:scene3d>
                <a:camera prst="orthographicFront"/>
                <a:lightRig rig="threePt" dir="t"/>
              </a:scene3d>
              <a:sp3d/>
            </c:spPr>
          </c:dPt>
          <c:dPt>
            <c:idx val="5"/>
            <c:spPr>
              <a:solidFill>
                <a:srgbClr val="FFFFFF"/>
              </a:solidFill>
              <a:ln w="12700">
                <a:solidFill>
                  <a:srgbClr val="808080">
                    <a:lumMod val="75000"/>
                  </a:srgbClr>
                </a:solidFill>
              </a:ln>
              <a:effectLst>
                <a:outerShdw blurRad="40000" dist="23000" dir="5400000" rotWithShape="0">
                  <a:srgbClr val="000000">
                    <a:alpha val="35000"/>
                  </a:srgbClr>
                </a:outerShdw>
              </a:effectLst>
              <a:scene3d>
                <a:camera prst="orthographicFront"/>
                <a:lightRig rig="threePt" dir="t"/>
              </a:scene3d>
              <a:sp3d/>
            </c:spPr>
          </c:dPt>
          <c:dLbls>
            <c:txPr>
              <a:bodyPr/>
              <a:lstStyle/>
              <a:p>
                <a:pPr>
                  <a:defRPr lang="en-ZA" sz="1000" b="1"/>
                </a:pPr>
                <a:endParaRPr lang="en-US"/>
              </a:p>
            </c:txPr>
            <c:dLblPos val="outEnd"/>
            <c:showVal val="1"/>
          </c:dLbls>
          <c:cat>
            <c:strRef>
              <c:f>Sheet1!$B$1:$G$1</c:f>
              <c:strCache>
                <c:ptCount val="6"/>
                <c:pt idx="0">
                  <c:v>Strongly Agree</c:v>
                </c:pt>
                <c:pt idx="1">
                  <c:v>Agree</c:v>
                </c:pt>
                <c:pt idx="2">
                  <c:v>Indifferent</c:v>
                </c:pt>
                <c:pt idx="3">
                  <c:v>Disagree</c:v>
                </c:pt>
                <c:pt idx="4">
                  <c:v>Strongly Disagree</c:v>
                </c:pt>
                <c:pt idx="5">
                  <c:v>Don't Know / Not Sure</c:v>
                </c:pt>
              </c:strCache>
            </c:strRef>
          </c:cat>
          <c:val>
            <c:numRef>
              <c:f>Sheet1!$B$2:$G$2</c:f>
              <c:numCache>
                <c:formatCode>0%</c:formatCode>
                <c:ptCount val="6"/>
                <c:pt idx="0">
                  <c:v>0.26666666666666738</c:v>
                </c:pt>
                <c:pt idx="1">
                  <c:v>0.46666666666666845</c:v>
                </c:pt>
                <c:pt idx="2">
                  <c:v>6.666666666666668E-2</c:v>
                </c:pt>
                <c:pt idx="3">
                  <c:v>0</c:v>
                </c:pt>
                <c:pt idx="4">
                  <c:v>0.13333333333333341</c:v>
                </c:pt>
                <c:pt idx="5">
                  <c:v>6.666666666666668E-2</c:v>
                </c:pt>
              </c:numCache>
            </c:numRef>
          </c:val>
        </c:ser>
        <c:dLbls>
          <c:showVal val="1"/>
        </c:dLbls>
        <c:gapWidth val="75"/>
        <c:overlap val="-25"/>
        <c:axId val="143316480"/>
        <c:axId val="143318016"/>
      </c:barChart>
      <c:catAx>
        <c:axId val="143316480"/>
        <c:scaling>
          <c:orientation val="minMax"/>
        </c:scaling>
        <c:axPos val="b"/>
        <c:majorTickMark val="none"/>
        <c:tickLblPos val="nextTo"/>
        <c:txPr>
          <a:bodyPr/>
          <a:lstStyle/>
          <a:p>
            <a:pPr>
              <a:defRPr lang="en-ZA" sz="1000" b="0"/>
            </a:pPr>
            <a:endParaRPr lang="en-US"/>
          </a:p>
        </c:txPr>
        <c:crossAx val="143318016"/>
        <c:crosses val="autoZero"/>
        <c:auto val="1"/>
        <c:lblAlgn val="ctr"/>
        <c:lblOffset val="100"/>
      </c:catAx>
      <c:valAx>
        <c:axId val="143318016"/>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43316480"/>
        <c:crosses val="autoZero"/>
        <c:crossBetween val="between"/>
      </c:valAx>
    </c:plotArea>
    <c:plotVisOnly val="1"/>
  </c:chart>
  <c:spPr>
    <a:ln>
      <a:noFill/>
    </a:ln>
  </c:spPr>
  <c:txPr>
    <a:bodyPr/>
    <a:lstStyle/>
    <a:p>
      <a:pPr>
        <a:defRPr sz="1800"/>
      </a:pPr>
      <a:endParaRPr lang="en-US"/>
    </a:p>
  </c:txPr>
  <c:externalData r:id="rId2"/>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We Deliver Value To Our Stakeholders</a:t>
            </a:r>
            <a:endParaRPr lang="en-US" sz="1100" b="1" i="0" kern="1200" baseline="0" dirty="0" smtClean="0">
              <a:solidFill>
                <a:srgbClr val="000000"/>
              </a:solidFill>
              <a:latin typeface="Arial"/>
              <a:ea typeface="Arial"/>
              <a:cs typeface="Arial"/>
            </a:endParaRPr>
          </a:p>
        </c:rich>
      </c:tx>
      <c:layout>
        <c:manualLayout>
          <c:xMode val="edge"/>
          <c:yMode val="edge"/>
          <c:x val="0.25470238095238096"/>
          <c:y val="3.8461538461538464E-2"/>
        </c:manualLayout>
      </c:layout>
    </c:title>
    <c:plotArea>
      <c:layout>
        <c:manualLayout>
          <c:layoutTarget val="inner"/>
          <c:xMode val="edge"/>
          <c:yMode val="edge"/>
          <c:x val="8.0756393282701705E-2"/>
          <c:y val="0.15259615384615846"/>
          <c:w val="0.86053115071142428"/>
          <c:h val="0.50518826973551356"/>
        </c:manualLayout>
      </c:layout>
      <c:barChart>
        <c:barDir val="col"/>
        <c:grouping val="clustered"/>
        <c:ser>
          <c:idx val="0"/>
          <c:order val="0"/>
          <c:tx>
            <c:strRef>
              <c:f>Sheet1!$A$2</c:f>
              <c:strCache>
                <c:ptCount val="1"/>
                <c:pt idx="0">
                  <c:v>Total 2010 (n=)</c:v>
                </c:pt>
              </c:strCache>
            </c:strRef>
          </c:tx>
          <c:spPr>
            <a:solidFill>
              <a:srgbClr val="0033CC"/>
            </a:solidFill>
            <a:ln>
              <a:solidFill>
                <a:schemeClr val="tx1"/>
              </a:solidFill>
            </a:ln>
            <a:effectLst>
              <a:outerShdw blurRad="40000" dist="23000" dir="5400000" rotWithShape="0">
                <a:srgbClr val="000000">
                  <a:alpha val="35000"/>
                </a:srgbClr>
              </a:outerShdw>
            </a:effectLst>
            <a:scene3d>
              <a:camera prst="orthographicFront"/>
              <a:lightRig rig="threePt" dir="t"/>
            </a:scene3d>
            <a:sp3d/>
          </c:spPr>
          <c:dPt>
            <c:idx val="0"/>
            <c:spPr>
              <a:solidFill>
                <a:schemeClr val="bg1"/>
              </a:solidFill>
              <a:ln w="28575">
                <a:solidFill>
                  <a:srgbClr val="0070C0"/>
                </a:solidFill>
              </a:ln>
              <a:effectLst>
                <a:outerShdw blurRad="40000" dist="23000" dir="5400000" rotWithShape="0">
                  <a:srgbClr val="000000">
                    <a:alpha val="35000"/>
                  </a:srgbClr>
                </a:outerShdw>
              </a:effectLst>
              <a:scene3d>
                <a:camera prst="orthographicFront"/>
                <a:lightRig rig="threePt" dir="t"/>
              </a:scene3d>
              <a:sp3d/>
            </c:spPr>
          </c:dPt>
          <c:dPt>
            <c:idx val="1"/>
            <c:spPr>
              <a:solidFill>
                <a:schemeClr val="bg1"/>
              </a:solidFill>
              <a:ln w="28575">
                <a:solidFill>
                  <a:srgbClr val="00B0F0"/>
                </a:solidFill>
              </a:ln>
              <a:effectLst>
                <a:outerShdw blurRad="40000" dist="23000" dir="5400000" rotWithShape="0">
                  <a:srgbClr val="000000">
                    <a:alpha val="35000"/>
                  </a:srgbClr>
                </a:outerShdw>
              </a:effectLst>
              <a:scene3d>
                <a:camera prst="orthographicFront"/>
                <a:lightRig rig="threePt" dir="t"/>
              </a:scene3d>
              <a:sp3d/>
            </c:spPr>
          </c:dPt>
          <c:dPt>
            <c:idx val="2"/>
            <c:spPr>
              <a:solidFill>
                <a:schemeClr val="bg1"/>
              </a:solidFill>
              <a:ln w="28575">
                <a:solidFill>
                  <a:srgbClr val="92D050"/>
                </a:solidFill>
              </a:ln>
              <a:effectLst>
                <a:outerShdw blurRad="40000" dist="23000" dir="5400000" rotWithShape="0">
                  <a:srgbClr val="000000">
                    <a:alpha val="35000"/>
                  </a:srgbClr>
                </a:outerShdw>
              </a:effectLst>
              <a:scene3d>
                <a:camera prst="orthographicFront"/>
                <a:lightRig rig="threePt" dir="t"/>
              </a:scene3d>
              <a:sp3d/>
            </c:spPr>
          </c:dPt>
          <c:dPt>
            <c:idx val="3"/>
            <c:spPr>
              <a:solidFill>
                <a:schemeClr val="bg1"/>
              </a:solidFill>
              <a:ln w="28575">
                <a:solidFill>
                  <a:srgbClr val="FFFF00"/>
                </a:solidFill>
              </a:ln>
              <a:effectLst>
                <a:outerShdw blurRad="40000" dist="23000" dir="5400000" rotWithShape="0">
                  <a:srgbClr val="000000">
                    <a:alpha val="35000"/>
                  </a:srgbClr>
                </a:outerShdw>
              </a:effectLst>
              <a:scene3d>
                <a:camera prst="orthographicFront"/>
                <a:lightRig rig="threePt" dir="t"/>
              </a:scene3d>
              <a:sp3d/>
            </c:spPr>
          </c:dPt>
          <c:dPt>
            <c:idx val="4"/>
            <c:spPr>
              <a:solidFill>
                <a:schemeClr val="bg1"/>
              </a:solidFill>
              <a:ln w="28575">
                <a:solidFill>
                  <a:srgbClr val="FFC000"/>
                </a:solidFill>
              </a:ln>
              <a:effectLst>
                <a:outerShdw blurRad="40000" dist="23000" dir="5400000" rotWithShape="0">
                  <a:srgbClr val="000000">
                    <a:alpha val="35000"/>
                  </a:srgbClr>
                </a:outerShdw>
              </a:effectLst>
              <a:scene3d>
                <a:camera prst="orthographicFront"/>
                <a:lightRig rig="threePt" dir="t"/>
              </a:scene3d>
              <a:sp3d/>
            </c:spPr>
          </c:dPt>
          <c:dLbls>
            <c:txPr>
              <a:bodyPr/>
              <a:lstStyle/>
              <a:p>
                <a:pPr>
                  <a:defRPr lang="en-ZA" sz="1000" b="1"/>
                </a:pPr>
                <a:endParaRPr lang="en-US"/>
              </a:p>
            </c:txPr>
            <c:dLblPos val="outEnd"/>
            <c:showVal val="1"/>
          </c:dLbls>
          <c:cat>
            <c:strRef>
              <c:f>Sheet1!$B$1:$F$1</c:f>
              <c:strCache>
                <c:ptCount val="5"/>
                <c:pt idx="0">
                  <c:v>Strongly Agree</c:v>
                </c:pt>
                <c:pt idx="1">
                  <c:v>Agree</c:v>
                </c:pt>
                <c:pt idx="2">
                  <c:v>Indifferent</c:v>
                </c:pt>
                <c:pt idx="3">
                  <c:v>Disagree</c:v>
                </c:pt>
                <c:pt idx="4">
                  <c:v>Strongly Disagree</c:v>
                </c:pt>
              </c:strCache>
            </c:strRef>
          </c:cat>
          <c:val>
            <c:numRef>
              <c:f>Sheet1!$B$2:$F$2</c:f>
              <c:numCache>
                <c:formatCode>0%</c:formatCode>
                <c:ptCount val="5"/>
                <c:pt idx="0">
                  <c:v>0.33333333333333331</c:v>
                </c:pt>
                <c:pt idx="1">
                  <c:v>0.60000000000000064</c:v>
                </c:pt>
                <c:pt idx="2">
                  <c:v>6.666666666666668E-2</c:v>
                </c:pt>
                <c:pt idx="3">
                  <c:v>0</c:v>
                </c:pt>
                <c:pt idx="4">
                  <c:v>0</c:v>
                </c:pt>
              </c:numCache>
            </c:numRef>
          </c:val>
        </c:ser>
        <c:dLbls>
          <c:showVal val="1"/>
        </c:dLbls>
        <c:gapWidth val="75"/>
        <c:overlap val="-25"/>
        <c:axId val="143680640"/>
        <c:axId val="143682176"/>
      </c:barChart>
      <c:catAx>
        <c:axId val="143680640"/>
        <c:scaling>
          <c:orientation val="minMax"/>
        </c:scaling>
        <c:axPos val="b"/>
        <c:majorTickMark val="none"/>
        <c:tickLblPos val="nextTo"/>
        <c:txPr>
          <a:bodyPr/>
          <a:lstStyle/>
          <a:p>
            <a:pPr>
              <a:defRPr lang="en-ZA" sz="1000" b="0"/>
            </a:pPr>
            <a:endParaRPr lang="en-US"/>
          </a:p>
        </c:txPr>
        <c:crossAx val="143682176"/>
        <c:crosses val="autoZero"/>
        <c:auto val="1"/>
        <c:lblAlgn val="ctr"/>
        <c:lblOffset val="100"/>
      </c:catAx>
      <c:valAx>
        <c:axId val="143682176"/>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43680640"/>
        <c:crosses val="autoZero"/>
        <c:crossBetween val="between"/>
      </c:valAx>
    </c:plotArea>
    <c:plotVisOnly val="1"/>
  </c:chart>
  <c:spPr>
    <a:ln>
      <a:noFill/>
    </a:ln>
  </c:spPr>
  <c:txPr>
    <a:bodyPr/>
    <a:lstStyle/>
    <a:p>
      <a:pPr>
        <a:defRPr sz="1800"/>
      </a:pPr>
      <a:endParaRPr lang="en-US"/>
    </a:p>
  </c:txPr>
  <c:externalData r:id="rId2"/>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sz="1100"/>
            </a:pPr>
            <a:r>
              <a:rPr lang="en-GB" sz="1100" dirty="0" smtClean="0"/>
              <a:t>We Stand Behind Our Products And Services</a:t>
            </a:r>
            <a:endParaRPr lang="en-US" sz="1100" dirty="0"/>
          </a:p>
        </c:rich>
      </c:tx>
      <c:layout>
        <c:manualLayout>
          <c:xMode val="edge"/>
          <c:yMode val="edge"/>
          <c:x val="0.19333129694995022"/>
          <c:y val="5.4487179487179488E-2"/>
        </c:manualLayout>
      </c:layout>
    </c:title>
    <c:plotArea>
      <c:layout>
        <c:manualLayout>
          <c:layoutTarget val="inner"/>
          <c:xMode val="edge"/>
          <c:yMode val="edge"/>
          <c:x val="8.0756393282701719E-2"/>
          <c:y val="0.15259615384615849"/>
          <c:w val="0.86053115071142428"/>
          <c:h val="0.50518826973551356"/>
        </c:manualLayout>
      </c:layout>
      <c:barChart>
        <c:barDir val="col"/>
        <c:grouping val="clustered"/>
        <c:ser>
          <c:idx val="0"/>
          <c:order val="0"/>
          <c:tx>
            <c:strRef>
              <c:f>Sheet1!$A$2</c:f>
              <c:strCache>
                <c:ptCount val="1"/>
                <c:pt idx="0">
                  <c:v>Total 2010(n=)</c:v>
                </c:pt>
              </c:strCache>
            </c:strRef>
          </c:tx>
          <c:spPr>
            <a:solidFill>
              <a:srgbClr val="0033CC"/>
            </a:solidFill>
            <a:ln>
              <a:solidFill>
                <a:schemeClr val="tx1"/>
              </a:solidFill>
            </a:ln>
            <a:effectLst>
              <a:outerShdw blurRad="40000" dist="23000" dir="5400000" rotWithShape="0">
                <a:srgbClr val="000000">
                  <a:alpha val="35000"/>
                </a:srgbClr>
              </a:outerShdw>
            </a:effectLst>
            <a:scene3d>
              <a:camera prst="orthographicFront"/>
              <a:lightRig rig="threePt" dir="t"/>
            </a:scene3d>
            <a:sp3d/>
          </c:spPr>
          <c:dPt>
            <c:idx val="0"/>
            <c:spPr>
              <a:solidFill>
                <a:schemeClr val="bg1"/>
              </a:solidFill>
              <a:ln w="28575">
                <a:solidFill>
                  <a:srgbClr val="0070C0"/>
                </a:solidFill>
              </a:ln>
              <a:effectLst>
                <a:outerShdw blurRad="40000" dist="23000" dir="5400000" rotWithShape="0">
                  <a:srgbClr val="000000">
                    <a:alpha val="35000"/>
                  </a:srgbClr>
                </a:outerShdw>
              </a:effectLst>
              <a:scene3d>
                <a:camera prst="orthographicFront"/>
                <a:lightRig rig="threePt" dir="t"/>
              </a:scene3d>
              <a:sp3d/>
            </c:spPr>
          </c:dPt>
          <c:dPt>
            <c:idx val="1"/>
            <c:spPr>
              <a:solidFill>
                <a:schemeClr val="bg1"/>
              </a:solidFill>
              <a:ln w="28575">
                <a:solidFill>
                  <a:srgbClr val="00B0F0"/>
                </a:solidFill>
              </a:ln>
              <a:effectLst>
                <a:outerShdw blurRad="40000" dist="23000" dir="5400000" rotWithShape="0">
                  <a:srgbClr val="000000">
                    <a:alpha val="35000"/>
                  </a:srgbClr>
                </a:outerShdw>
              </a:effectLst>
              <a:scene3d>
                <a:camera prst="orthographicFront"/>
                <a:lightRig rig="threePt" dir="t"/>
              </a:scene3d>
              <a:sp3d/>
            </c:spPr>
          </c:dPt>
          <c:dPt>
            <c:idx val="2"/>
            <c:spPr>
              <a:solidFill>
                <a:schemeClr val="bg1"/>
              </a:solidFill>
              <a:ln w="28575">
                <a:solidFill>
                  <a:srgbClr val="92D050"/>
                </a:solidFill>
              </a:ln>
              <a:effectLst>
                <a:outerShdw blurRad="40000" dist="23000" dir="5400000" rotWithShape="0">
                  <a:srgbClr val="000000">
                    <a:alpha val="35000"/>
                  </a:srgbClr>
                </a:outerShdw>
              </a:effectLst>
              <a:scene3d>
                <a:camera prst="orthographicFront"/>
                <a:lightRig rig="threePt" dir="t"/>
              </a:scene3d>
              <a:sp3d/>
            </c:spPr>
          </c:dPt>
          <c:dPt>
            <c:idx val="3"/>
            <c:spPr>
              <a:solidFill>
                <a:schemeClr val="bg1"/>
              </a:solidFill>
              <a:ln w="28575">
                <a:solidFill>
                  <a:srgbClr val="FFFF00"/>
                </a:solidFill>
              </a:ln>
              <a:effectLst>
                <a:outerShdw blurRad="40000" dist="23000" dir="5400000" rotWithShape="0">
                  <a:srgbClr val="000000">
                    <a:alpha val="35000"/>
                  </a:srgbClr>
                </a:outerShdw>
              </a:effectLst>
              <a:scene3d>
                <a:camera prst="orthographicFront"/>
                <a:lightRig rig="threePt" dir="t"/>
              </a:scene3d>
              <a:sp3d/>
            </c:spPr>
          </c:dPt>
          <c:dPt>
            <c:idx val="4"/>
            <c:spPr>
              <a:solidFill>
                <a:schemeClr val="bg1"/>
              </a:solidFill>
              <a:ln w="28575">
                <a:solidFill>
                  <a:srgbClr val="FFC000"/>
                </a:solidFill>
              </a:ln>
              <a:effectLst>
                <a:outerShdw blurRad="40000" dist="23000" dir="5400000" rotWithShape="0">
                  <a:srgbClr val="000000">
                    <a:alpha val="35000"/>
                  </a:srgbClr>
                </a:outerShdw>
              </a:effectLst>
              <a:scene3d>
                <a:camera prst="orthographicFront"/>
                <a:lightRig rig="threePt" dir="t"/>
              </a:scene3d>
              <a:sp3d/>
            </c:spPr>
          </c:dPt>
          <c:dPt>
            <c:idx val="5"/>
            <c:spPr>
              <a:solidFill>
                <a:srgbClr val="FFFFFF"/>
              </a:solidFill>
              <a:ln w="19050">
                <a:solidFill>
                  <a:srgbClr val="808080">
                    <a:lumMod val="75000"/>
                  </a:srgbClr>
                </a:solidFill>
              </a:ln>
              <a:effectLst>
                <a:outerShdw blurRad="40000" dist="23000" dir="5400000" rotWithShape="0">
                  <a:srgbClr val="000000">
                    <a:alpha val="35000"/>
                  </a:srgbClr>
                </a:outerShdw>
              </a:effectLst>
              <a:scene3d>
                <a:camera prst="orthographicFront"/>
                <a:lightRig rig="threePt" dir="t"/>
              </a:scene3d>
              <a:sp3d/>
            </c:spPr>
          </c:dPt>
          <c:cat>
            <c:strRef>
              <c:f>Sheet1!$B$1:$G$1</c:f>
              <c:strCache>
                <c:ptCount val="6"/>
                <c:pt idx="0">
                  <c:v>Strongly Agree</c:v>
                </c:pt>
                <c:pt idx="1">
                  <c:v>Agree</c:v>
                </c:pt>
                <c:pt idx="2">
                  <c:v>Indifferent</c:v>
                </c:pt>
                <c:pt idx="3">
                  <c:v>Disagree</c:v>
                </c:pt>
                <c:pt idx="4">
                  <c:v>Strongly Disagree</c:v>
                </c:pt>
                <c:pt idx="5">
                  <c:v>Don't Know / Not Sure</c:v>
                </c:pt>
              </c:strCache>
            </c:strRef>
          </c:cat>
          <c:val>
            <c:numRef>
              <c:f>Sheet1!$B$2:$G$2</c:f>
              <c:numCache>
                <c:formatCode>0%</c:formatCode>
                <c:ptCount val="6"/>
                <c:pt idx="0">
                  <c:v>0.4</c:v>
                </c:pt>
                <c:pt idx="1">
                  <c:v>0.46666666666666845</c:v>
                </c:pt>
                <c:pt idx="2">
                  <c:v>0</c:v>
                </c:pt>
                <c:pt idx="3">
                  <c:v>0</c:v>
                </c:pt>
                <c:pt idx="4">
                  <c:v>6.666666666666668E-2</c:v>
                </c:pt>
                <c:pt idx="5">
                  <c:v>6.666666666666668E-2</c:v>
                </c:pt>
              </c:numCache>
            </c:numRef>
          </c:val>
        </c:ser>
        <c:dLbls>
          <c:showVal val="1"/>
        </c:dLbls>
        <c:gapWidth val="75"/>
        <c:overlap val="-25"/>
        <c:axId val="143635200"/>
        <c:axId val="143636736"/>
      </c:barChart>
      <c:catAx>
        <c:axId val="143635200"/>
        <c:scaling>
          <c:orientation val="minMax"/>
        </c:scaling>
        <c:axPos val="b"/>
        <c:majorTickMark val="none"/>
        <c:tickLblPos val="nextTo"/>
        <c:txPr>
          <a:bodyPr/>
          <a:lstStyle/>
          <a:p>
            <a:pPr>
              <a:defRPr b="0"/>
            </a:pPr>
            <a:endParaRPr lang="en-US"/>
          </a:p>
        </c:txPr>
        <c:crossAx val="143636736"/>
        <c:crosses val="autoZero"/>
        <c:auto val="1"/>
        <c:lblAlgn val="ctr"/>
        <c:lblOffset val="100"/>
      </c:catAx>
      <c:valAx>
        <c:axId val="143636736"/>
        <c:scaling>
          <c:orientation val="minMax"/>
        </c:scaling>
        <c:axPos val="l"/>
        <c:majorGridlines/>
        <c:numFmt formatCode="0%" sourceLinked="1"/>
        <c:majorTickMark val="none"/>
        <c:tickLblPos val="nextTo"/>
        <c:spPr>
          <a:ln w="9525">
            <a:noFill/>
          </a:ln>
        </c:spPr>
        <c:crossAx val="143635200"/>
        <c:crosses val="autoZero"/>
        <c:crossBetween val="between"/>
      </c:valAx>
    </c:plotArea>
    <c:plotVisOnly val="1"/>
  </c:chart>
  <c:spPr>
    <a:ln>
      <a:noFill/>
    </a:ln>
  </c:spPr>
  <c:txPr>
    <a:bodyPr/>
    <a:lstStyle/>
    <a:p>
      <a:pPr>
        <a:defRPr sz="1000"/>
      </a:pPr>
      <a:endParaRPr lang="en-US"/>
    </a:p>
  </c:txPr>
  <c:externalData r:id="rId2"/>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The BANKSETA Brand Is Well Known In The Sector</a:t>
            </a:r>
            <a:endParaRPr lang="en-US" sz="1100" b="1" i="0" kern="1200" baseline="0" dirty="0" smtClean="0">
              <a:solidFill>
                <a:srgbClr val="000000"/>
              </a:solidFill>
              <a:latin typeface="Arial"/>
              <a:ea typeface="Arial"/>
              <a:cs typeface="Arial"/>
            </a:endParaRPr>
          </a:p>
        </c:rich>
      </c:tx>
      <c:layout>
        <c:manualLayout>
          <c:xMode val="edge"/>
          <c:yMode val="edge"/>
          <c:x val="0.20410714285714388"/>
          <c:y val="3.2051282051282211E-3"/>
        </c:manualLayout>
      </c:layout>
    </c:title>
    <c:plotArea>
      <c:layout>
        <c:manualLayout>
          <c:layoutTarget val="inner"/>
          <c:xMode val="edge"/>
          <c:yMode val="edge"/>
          <c:x val="8.0756393282701719E-2"/>
          <c:y val="0.15259615384615849"/>
          <c:w val="0.86053115071142428"/>
          <c:h val="0.57570109024833827"/>
        </c:manualLayout>
      </c:layout>
      <c:barChart>
        <c:barDir val="col"/>
        <c:grouping val="clustered"/>
        <c:ser>
          <c:idx val="0"/>
          <c:order val="0"/>
          <c:tx>
            <c:strRef>
              <c:f>Sheet1!$A$2</c:f>
              <c:strCache>
                <c:ptCount val="1"/>
                <c:pt idx="0">
                  <c:v>Total 2010 (n=)</c:v>
                </c:pt>
              </c:strCache>
            </c:strRef>
          </c:tx>
          <c:spPr>
            <a:solidFill>
              <a:srgbClr val="0033CC"/>
            </a:solidFill>
            <a:ln>
              <a:solidFill>
                <a:schemeClr val="tx1"/>
              </a:solidFill>
            </a:ln>
            <a:effectLst>
              <a:outerShdw blurRad="40000" dist="23000" dir="5400000" rotWithShape="0">
                <a:srgbClr val="000000">
                  <a:alpha val="35000"/>
                </a:srgbClr>
              </a:outerShdw>
            </a:effectLst>
            <a:scene3d>
              <a:camera prst="orthographicFront"/>
              <a:lightRig rig="threePt" dir="t"/>
            </a:scene3d>
            <a:sp3d/>
          </c:spPr>
          <c:dPt>
            <c:idx val="0"/>
            <c:spPr>
              <a:solidFill>
                <a:schemeClr val="bg1"/>
              </a:solidFill>
              <a:ln w="28575">
                <a:solidFill>
                  <a:srgbClr val="0070C0"/>
                </a:solidFill>
              </a:ln>
              <a:effectLst>
                <a:outerShdw blurRad="40000" dist="23000" dir="5400000" rotWithShape="0">
                  <a:srgbClr val="000000">
                    <a:alpha val="35000"/>
                  </a:srgbClr>
                </a:outerShdw>
              </a:effectLst>
              <a:scene3d>
                <a:camera prst="orthographicFront"/>
                <a:lightRig rig="threePt" dir="t"/>
              </a:scene3d>
              <a:sp3d/>
            </c:spPr>
          </c:dPt>
          <c:dPt>
            <c:idx val="1"/>
            <c:spPr>
              <a:solidFill>
                <a:schemeClr val="bg1"/>
              </a:solidFill>
              <a:ln w="28575">
                <a:solidFill>
                  <a:srgbClr val="00B0F0"/>
                </a:solidFill>
              </a:ln>
              <a:effectLst>
                <a:outerShdw blurRad="40000" dist="23000" dir="5400000" rotWithShape="0">
                  <a:srgbClr val="000000">
                    <a:alpha val="35000"/>
                  </a:srgbClr>
                </a:outerShdw>
              </a:effectLst>
              <a:scene3d>
                <a:camera prst="orthographicFront"/>
                <a:lightRig rig="threePt" dir="t"/>
              </a:scene3d>
              <a:sp3d/>
            </c:spPr>
          </c:dPt>
          <c:dPt>
            <c:idx val="2"/>
            <c:spPr>
              <a:solidFill>
                <a:schemeClr val="bg1"/>
              </a:solidFill>
              <a:ln w="28575">
                <a:solidFill>
                  <a:srgbClr val="92D050"/>
                </a:solidFill>
              </a:ln>
              <a:effectLst>
                <a:outerShdw blurRad="40000" dist="23000" dir="5400000" rotWithShape="0">
                  <a:srgbClr val="000000">
                    <a:alpha val="35000"/>
                  </a:srgbClr>
                </a:outerShdw>
              </a:effectLst>
              <a:scene3d>
                <a:camera prst="orthographicFront"/>
                <a:lightRig rig="threePt" dir="t"/>
              </a:scene3d>
              <a:sp3d/>
            </c:spPr>
          </c:dPt>
          <c:dPt>
            <c:idx val="3"/>
            <c:spPr>
              <a:solidFill>
                <a:schemeClr val="bg1"/>
              </a:solidFill>
              <a:ln w="28575">
                <a:solidFill>
                  <a:srgbClr val="FFFF00"/>
                </a:solidFill>
              </a:ln>
              <a:effectLst>
                <a:outerShdw blurRad="40000" dist="23000" dir="5400000" rotWithShape="0">
                  <a:srgbClr val="000000">
                    <a:alpha val="35000"/>
                  </a:srgbClr>
                </a:outerShdw>
              </a:effectLst>
              <a:scene3d>
                <a:camera prst="orthographicFront"/>
                <a:lightRig rig="threePt" dir="t"/>
              </a:scene3d>
              <a:sp3d/>
            </c:spPr>
          </c:dPt>
          <c:dPt>
            <c:idx val="4"/>
            <c:spPr>
              <a:solidFill>
                <a:schemeClr val="bg1"/>
              </a:solidFill>
              <a:ln w="28575">
                <a:solidFill>
                  <a:srgbClr val="FFC000"/>
                </a:solidFill>
              </a:ln>
              <a:effectLst>
                <a:outerShdw blurRad="40000" dist="23000" dir="5400000" rotWithShape="0">
                  <a:srgbClr val="000000">
                    <a:alpha val="35000"/>
                  </a:srgbClr>
                </a:outerShdw>
              </a:effectLst>
              <a:scene3d>
                <a:camera prst="orthographicFront"/>
                <a:lightRig rig="threePt" dir="t"/>
              </a:scene3d>
              <a:sp3d/>
            </c:spPr>
          </c:dPt>
          <c:dLbls>
            <c:txPr>
              <a:bodyPr/>
              <a:lstStyle/>
              <a:p>
                <a:pPr>
                  <a:defRPr lang="en-ZA" sz="1000" b="1"/>
                </a:pPr>
                <a:endParaRPr lang="en-US"/>
              </a:p>
            </c:txPr>
            <c:dLblPos val="outEnd"/>
            <c:showVal val="1"/>
          </c:dLbls>
          <c:cat>
            <c:strRef>
              <c:f>Sheet1!$B$1:$F$1</c:f>
              <c:strCache>
                <c:ptCount val="5"/>
                <c:pt idx="0">
                  <c:v>Strongly Agree</c:v>
                </c:pt>
                <c:pt idx="1">
                  <c:v>Agree</c:v>
                </c:pt>
                <c:pt idx="2">
                  <c:v>Indifferent</c:v>
                </c:pt>
                <c:pt idx="3">
                  <c:v>Disagree</c:v>
                </c:pt>
                <c:pt idx="4">
                  <c:v>Strongly Disagree</c:v>
                </c:pt>
              </c:strCache>
            </c:strRef>
          </c:cat>
          <c:val>
            <c:numRef>
              <c:f>Sheet1!$B$2:$F$2</c:f>
              <c:numCache>
                <c:formatCode>0%</c:formatCode>
                <c:ptCount val="5"/>
                <c:pt idx="0">
                  <c:v>0.60000000000000064</c:v>
                </c:pt>
                <c:pt idx="1">
                  <c:v>0.26666666666666738</c:v>
                </c:pt>
                <c:pt idx="2">
                  <c:v>6.666666666666668E-2</c:v>
                </c:pt>
                <c:pt idx="3">
                  <c:v>6.666666666666668E-2</c:v>
                </c:pt>
                <c:pt idx="4">
                  <c:v>0</c:v>
                </c:pt>
              </c:numCache>
            </c:numRef>
          </c:val>
        </c:ser>
        <c:dLbls>
          <c:showVal val="1"/>
        </c:dLbls>
        <c:gapWidth val="75"/>
        <c:overlap val="-25"/>
        <c:axId val="143774080"/>
        <c:axId val="143775616"/>
      </c:barChart>
      <c:catAx>
        <c:axId val="143774080"/>
        <c:scaling>
          <c:orientation val="minMax"/>
        </c:scaling>
        <c:axPos val="b"/>
        <c:majorTickMark val="none"/>
        <c:tickLblPos val="nextTo"/>
        <c:txPr>
          <a:bodyPr/>
          <a:lstStyle/>
          <a:p>
            <a:pPr>
              <a:defRPr lang="en-ZA" sz="1000" b="0"/>
            </a:pPr>
            <a:endParaRPr lang="en-US"/>
          </a:p>
        </c:txPr>
        <c:crossAx val="143775616"/>
        <c:crosses val="autoZero"/>
        <c:auto val="1"/>
        <c:lblAlgn val="ctr"/>
        <c:lblOffset val="100"/>
      </c:catAx>
      <c:valAx>
        <c:axId val="143775616"/>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43774080"/>
        <c:crosses val="autoZero"/>
        <c:crossBetween val="between"/>
      </c:valAx>
    </c:plotArea>
    <c:plotVisOnly val="1"/>
  </c:chart>
  <c:spPr>
    <a:ln>
      <a:noFill/>
    </a:ln>
  </c:spPr>
  <c:txPr>
    <a:bodyPr/>
    <a:lstStyle/>
    <a:p>
      <a:pPr>
        <a:defRPr sz="1800"/>
      </a:pPr>
      <a:endParaRPr lang="en-US"/>
    </a:p>
  </c:txPr>
  <c:externalData r:id="rId2"/>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Our Stakeholders Know What The BANKSETA's Main Objectives Are</a:t>
            </a:r>
            <a:endParaRPr lang="en-US" sz="1100" b="1" i="0" kern="1200" baseline="0" dirty="0" smtClean="0">
              <a:solidFill>
                <a:srgbClr val="000000"/>
              </a:solidFill>
              <a:latin typeface="Arial"/>
              <a:ea typeface="Arial"/>
              <a:cs typeface="Arial"/>
            </a:endParaRPr>
          </a:p>
        </c:rich>
      </c:tx>
      <c:layout>
        <c:manualLayout>
          <c:xMode val="edge"/>
          <c:yMode val="edge"/>
          <c:x val="0.14160719279153491"/>
          <c:y val="3.5296764813514412E-3"/>
        </c:manualLayout>
      </c:layout>
    </c:title>
    <c:plotArea>
      <c:layout>
        <c:manualLayout>
          <c:layoutTarget val="inner"/>
          <c:xMode val="edge"/>
          <c:yMode val="edge"/>
          <c:x val="8.0756393282701747E-2"/>
          <c:y val="0.15259615384615852"/>
          <c:w val="0.86053115071142428"/>
          <c:h val="0.56318281622439992"/>
        </c:manualLayout>
      </c:layout>
      <c:barChart>
        <c:barDir val="col"/>
        <c:grouping val="clustered"/>
        <c:ser>
          <c:idx val="0"/>
          <c:order val="0"/>
          <c:tx>
            <c:strRef>
              <c:f>Sheet1!$A$2</c:f>
              <c:strCache>
                <c:ptCount val="1"/>
                <c:pt idx="0">
                  <c:v>Total 2010(n=)</c:v>
                </c:pt>
              </c:strCache>
            </c:strRef>
          </c:tx>
          <c:spPr>
            <a:solidFill>
              <a:srgbClr val="0033CC"/>
            </a:solidFill>
            <a:ln>
              <a:solidFill>
                <a:schemeClr val="tx1"/>
              </a:solidFill>
            </a:ln>
            <a:effectLst>
              <a:outerShdw blurRad="40000" dist="23000" dir="5400000" rotWithShape="0">
                <a:srgbClr val="000000">
                  <a:alpha val="35000"/>
                </a:srgbClr>
              </a:outerShdw>
            </a:effectLst>
            <a:scene3d>
              <a:camera prst="orthographicFront"/>
              <a:lightRig rig="threePt" dir="t"/>
            </a:scene3d>
            <a:sp3d/>
          </c:spPr>
          <c:dPt>
            <c:idx val="0"/>
            <c:spPr>
              <a:solidFill>
                <a:schemeClr val="bg1"/>
              </a:solidFill>
              <a:ln w="28575">
                <a:solidFill>
                  <a:srgbClr val="0070C0"/>
                </a:solidFill>
              </a:ln>
              <a:effectLst>
                <a:outerShdw blurRad="40000" dist="23000" dir="5400000" rotWithShape="0">
                  <a:srgbClr val="000000">
                    <a:alpha val="35000"/>
                  </a:srgbClr>
                </a:outerShdw>
              </a:effectLst>
              <a:scene3d>
                <a:camera prst="orthographicFront"/>
                <a:lightRig rig="threePt" dir="t"/>
              </a:scene3d>
              <a:sp3d/>
            </c:spPr>
          </c:dPt>
          <c:dPt>
            <c:idx val="1"/>
            <c:spPr>
              <a:solidFill>
                <a:schemeClr val="bg1"/>
              </a:solidFill>
              <a:ln w="28575">
                <a:solidFill>
                  <a:srgbClr val="00B0F0"/>
                </a:solidFill>
              </a:ln>
              <a:effectLst>
                <a:outerShdw blurRad="40000" dist="23000" dir="5400000" rotWithShape="0">
                  <a:srgbClr val="000000">
                    <a:alpha val="35000"/>
                  </a:srgbClr>
                </a:outerShdw>
              </a:effectLst>
              <a:scene3d>
                <a:camera prst="orthographicFront"/>
                <a:lightRig rig="threePt" dir="t"/>
              </a:scene3d>
              <a:sp3d/>
            </c:spPr>
          </c:dPt>
          <c:dPt>
            <c:idx val="2"/>
            <c:spPr>
              <a:solidFill>
                <a:schemeClr val="bg1"/>
              </a:solidFill>
              <a:ln w="28575">
                <a:solidFill>
                  <a:srgbClr val="92D050"/>
                </a:solidFill>
              </a:ln>
              <a:effectLst>
                <a:outerShdw blurRad="40000" dist="23000" dir="5400000" rotWithShape="0">
                  <a:srgbClr val="000000">
                    <a:alpha val="35000"/>
                  </a:srgbClr>
                </a:outerShdw>
              </a:effectLst>
              <a:scene3d>
                <a:camera prst="orthographicFront"/>
                <a:lightRig rig="threePt" dir="t"/>
              </a:scene3d>
              <a:sp3d/>
            </c:spPr>
          </c:dPt>
          <c:dPt>
            <c:idx val="3"/>
            <c:spPr>
              <a:solidFill>
                <a:schemeClr val="bg1"/>
              </a:solidFill>
              <a:ln w="28575">
                <a:solidFill>
                  <a:srgbClr val="FFFF00"/>
                </a:solidFill>
              </a:ln>
              <a:effectLst>
                <a:outerShdw blurRad="40000" dist="23000" dir="5400000" rotWithShape="0">
                  <a:srgbClr val="000000">
                    <a:alpha val="35000"/>
                  </a:srgbClr>
                </a:outerShdw>
              </a:effectLst>
              <a:scene3d>
                <a:camera prst="orthographicFront"/>
                <a:lightRig rig="threePt" dir="t"/>
              </a:scene3d>
              <a:sp3d/>
            </c:spPr>
          </c:dPt>
          <c:dPt>
            <c:idx val="4"/>
            <c:spPr>
              <a:solidFill>
                <a:schemeClr val="bg1"/>
              </a:solidFill>
              <a:ln w="28575">
                <a:solidFill>
                  <a:srgbClr val="FFC000"/>
                </a:solidFill>
              </a:ln>
              <a:effectLst>
                <a:outerShdw blurRad="40000" dist="23000" dir="5400000" rotWithShape="0">
                  <a:srgbClr val="000000">
                    <a:alpha val="35000"/>
                  </a:srgbClr>
                </a:outerShdw>
              </a:effectLst>
              <a:scene3d>
                <a:camera prst="orthographicFront"/>
                <a:lightRig rig="threePt" dir="t"/>
              </a:scene3d>
              <a:sp3d/>
            </c:spPr>
          </c:dPt>
          <c:dPt>
            <c:idx val="5"/>
            <c:spPr>
              <a:solidFill>
                <a:srgbClr val="FFFFFF"/>
              </a:solidFill>
              <a:ln>
                <a:solidFill>
                  <a:srgbClr val="808080">
                    <a:lumMod val="75000"/>
                  </a:srgbClr>
                </a:solidFill>
              </a:ln>
              <a:effectLst>
                <a:outerShdw blurRad="40000" dist="23000" dir="5400000" rotWithShape="0">
                  <a:srgbClr val="000000">
                    <a:alpha val="35000"/>
                  </a:srgbClr>
                </a:outerShdw>
              </a:effectLst>
              <a:scene3d>
                <a:camera prst="orthographicFront"/>
                <a:lightRig rig="threePt" dir="t"/>
              </a:scene3d>
              <a:sp3d/>
            </c:spPr>
          </c:dPt>
          <c:dLbls>
            <c:txPr>
              <a:bodyPr/>
              <a:lstStyle/>
              <a:p>
                <a:pPr>
                  <a:defRPr lang="en-ZA" sz="1000" b="1"/>
                </a:pPr>
                <a:endParaRPr lang="en-US"/>
              </a:p>
            </c:txPr>
            <c:dLblPos val="outEnd"/>
            <c:showVal val="1"/>
          </c:dLbls>
          <c:cat>
            <c:strRef>
              <c:f>Sheet1!$B$1:$G$1</c:f>
              <c:strCache>
                <c:ptCount val="6"/>
                <c:pt idx="0">
                  <c:v>Strongly Agree</c:v>
                </c:pt>
                <c:pt idx="1">
                  <c:v>Agree</c:v>
                </c:pt>
                <c:pt idx="2">
                  <c:v>Indifferent</c:v>
                </c:pt>
                <c:pt idx="3">
                  <c:v>Disagree</c:v>
                </c:pt>
                <c:pt idx="4">
                  <c:v>Strongly Disagree</c:v>
                </c:pt>
                <c:pt idx="5">
                  <c:v>Don't Know / Not Sure</c:v>
                </c:pt>
              </c:strCache>
            </c:strRef>
          </c:cat>
          <c:val>
            <c:numRef>
              <c:f>Sheet1!$B$2:$G$2</c:f>
              <c:numCache>
                <c:formatCode>0%</c:formatCode>
                <c:ptCount val="6"/>
                <c:pt idx="0">
                  <c:v>0.26666666666666738</c:v>
                </c:pt>
                <c:pt idx="1">
                  <c:v>0.53333333333333333</c:v>
                </c:pt>
                <c:pt idx="2">
                  <c:v>6.666666666666668E-2</c:v>
                </c:pt>
                <c:pt idx="3">
                  <c:v>6.666666666666668E-2</c:v>
                </c:pt>
                <c:pt idx="4">
                  <c:v>0</c:v>
                </c:pt>
                <c:pt idx="5">
                  <c:v>6.666666666666668E-2</c:v>
                </c:pt>
              </c:numCache>
            </c:numRef>
          </c:val>
        </c:ser>
        <c:dLbls>
          <c:showVal val="1"/>
        </c:dLbls>
        <c:gapWidth val="75"/>
        <c:overlap val="-25"/>
        <c:axId val="143851520"/>
        <c:axId val="143853056"/>
      </c:barChart>
      <c:catAx>
        <c:axId val="143851520"/>
        <c:scaling>
          <c:orientation val="minMax"/>
        </c:scaling>
        <c:axPos val="b"/>
        <c:majorTickMark val="none"/>
        <c:tickLblPos val="nextTo"/>
        <c:txPr>
          <a:bodyPr/>
          <a:lstStyle/>
          <a:p>
            <a:pPr>
              <a:defRPr lang="en-ZA" sz="1000" b="0"/>
            </a:pPr>
            <a:endParaRPr lang="en-US"/>
          </a:p>
        </c:txPr>
        <c:crossAx val="143853056"/>
        <c:crosses val="autoZero"/>
        <c:auto val="1"/>
        <c:lblAlgn val="ctr"/>
        <c:lblOffset val="100"/>
      </c:catAx>
      <c:valAx>
        <c:axId val="143853056"/>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43851520"/>
        <c:crosses val="autoZero"/>
        <c:crossBetween val="between"/>
      </c:valAx>
    </c:plotArea>
    <c:plotVisOnly val="1"/>
  </c:chart>
  <c:spPr>
    <a:ln>
      <a:noFill/>
    </a:ln>
  </c:spPr>
  <c:txPr>
    <a:bodyPr/>
    <a:lstStyle/>
    <a:p>
      <a:pPr>
        <a:defRPr sz="1800"/>
      </a:pPr>
      <a:endParaRPr lang="en-US"/>
    </a:p>
  </c:txPr>
  <c:externalData r:id="rId2"/>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I Understand My Role And Function In The Organisation And How I Contribute To The Success Of The Organisation</a:t>
            </a:r>
            <a:endParaRPr lang="en-US" sz="1100" b="1" i="0" kern="1200" baseline="0" dirty="0" smtClean="0">
              <a:solidFill>
                <a:srgbClr val="000000"/>
              </a:solidFill>
              <a:latin typeface="Arial"/>
              <a:ea typeface="Arial"/>
              <a:cs typeface="Arial"/>
            </a:endParaRPr>
          </a:p>
        </c:rich>
      </c:tx>
      <c:layout>
        <c:manualLayout>
          <c:xMode val="edge"/>
          <c:yMode val="edge"/>
          <c:x val="0.22196428571428639"/>
          <c:y val="3.205128205128218E-3"/>
        </c:manualLayout>
      </c:layout>
    </c:title>
    <c:plotArea>
      <c:layout>
        <c:manualLayout>
          <c:layoutTarget val="inner"/>
          <c:xMode val="edge"/>
          <c:yMode val="edge"/>
          <c:x val="8.0756393282701747E-2"/>
          <c:y val="0.15259615384615852"/>
          <c:w val="0.86053115071142428"/>
          <c:h val="0.63339339794064209"/>
        </c:manualLayout>
      </c:layout>
      <c:barChart>
        <c:barDir val="col"/>
        <c:grouping val="clustered"/>
        <c:ser>
          <c:idx val="0"/>
          <c:order val="0"/>
          <c:tx>
            <c:strRef>
              <c:f>Sheet1!$A$2</c:f>
              <c:strCache>
                <c:ptCount val="1"/>
                <c:pt idx="0">
                  <c:v>Total 2010 (n=)</c:v>
                </c:pt>
              </c:strCache>
            </c:strRef>
          </c:tx>
          <c:spPr>
            <a:solidFill>
              <a:srgbClr val="0033CC"/>
            </a:solidFill>
            <a:ln>
              <a:solidFill>
                <a:schemeClr val="tx1"/>
              </a:solidFill>
            </a:ln>
            <a:effectLst>
              <a:outerShdw blurRad="40000" dist="23000" dir="5400000" rotWithShape="0">
                <a:srgbClr val="000000">
                  <a:alpha val="35000"/>
                </a:srgbClr>
              </a:outerShdw>
            </a:effectLst>
            <a:scene3d>
              <a:camera prst="orthographicFront"/>
              <a:lightRig rig="threePt" dir="t"/>
            </a:scene3d>
            <a:sp3d/>
          </c:spPr>
          <c:dPt>
            <c:idx val="0"/>
            <c:spPr>
              <a:solidFill>
                <a:schemeClr val="bg1"/>
              </a:solidFill>
              <a:ln w="28575">
                <a:solidFill>
                  <a:srgbClr val="0070C0"/>
                </a:solidFill>
              </a:ln>
              <a:effectLst>
                <a:outerShdw blurRad="40000" dist="23000" dir="5400000" rotWithShape="0">
                  <a:srgbClr val="000000">
                    <a:alpha val="35000"/>
                  </a:srgbClr>
                </a:outerShdw>
              </a:effectLst>
              <a:scene3d>
                <a:camera prst="orthographicFront"/>
                <a:lightRig rig="threePt" dir="t"/>
              </a:scene3d>
              <a:sp3d/>
            </c:spPr>
          </c:dPt>
          <c:dPt>
            <c:idx val="1"/>
            <c:spPr>
              <a:solidFill>
                <a:schemeClr val="bg1"/>
              </a:solidFill>
              <a:ln w="28575">
                <a:solidFill>
                  <a:srgbClr val="00B0F0"/>
                </a:solidFill>
              </a:ln>
              <a:effectLst>
                <a:outerShdw blurRad="40000" dist="23000" dir="5400000" rotWithShape="0">
                  <a:srgbClr val="000000">
                    <a:alpha val="35000"/>
                  </a:srgbClr>
                </a:outerShdw>
              </a:effectLst>
              <a:scene3d>
                <a:camera prst="orthographicFront"/>
                <a:lightRig rig="threePt" dir="t"/>
              </a:scene3d>
              <a:sp3d/>
            </c:spPr>
          </c:dPt>
          <c:dPt>
            <c:idx val="2"/>
            <c:spPr>
              <a:solidFill>
                <a:schemeClr val="bg1"/>
              </a:solidFill>
              <a:ln w="28575">
                <a:solidFill>
                  <a:srgbClr val="92D050"/>
                </a:solidFill>
              </a:ln>
              <a:effectLst>
                <a:outerShdw blurRad="40000" dist="23000" dir="5400000" rotWithShape="0">
                  <a:srgbClr val="000000">
                    <a:alpha val="35000"/>
                  </a:srgbClr>
                </a:outerShdw>
              </a:effectLst>
              <a:scene3d>
                <a:camera prst="orthographicFront"/>
                <a:lightRig rig="threePt" dir="t"/>
              </a:scene3d>
              <a:sp3d/>
            </c:spPr>
          </c:dPt>
          <c:dPt>
            <c:idx val="3"/>
            <c:spPr>
              <a:solidFill>
                <a:schemeClr val="bg1"/>
              </a:solidFill>
              <a:ln w="28575">
                <a:solidFill>
                  <a:srgbClr val="FFFF00"/>
                </a:solidFill>
              </a:ln>
              <a:effectLst>
                <a:outerShdw blurRad="40000" dist="23000" dir="5400000" rotWithShape="0">
                  <a:srgbClr val="000000">
                    <a:alpha val="35000"/>
                  </a:srgbClr>
                </a:outerShdw>
              </a:effectLst>
              <a:scene3d>
                <a:camera prst="orthographicFront"/>
                <a:lightRig rig="threePt" dir="t"/>
              </a:scene3d>
              <a:sp3d/>
            </c:spPr>
          </c:dPt>
          <c:dPt>
            <c:idx val="4"/>
            <c:spPr>
              <a:solidFill>
                <a:schemeClr val="bg1"/>
              </a:solidFill>
              <a:ln w="28575">
                <a:solidFill>
                  <a:srgbClr val="FFC000"/>
                </a:solidFill>
              </a:ln>
              <a:effectLst>
                <a:outerShdw blurRad="40000" dist="23000" dir="5400000" rotWithShape="0">
                  <a:srgbClr val="000000">
                    <a:alpha val="35000"/>
                  </a:srgbClr>
                </a:outerShdw>
              </a:effectLst>
              <a:scene3d>
                <a:camera prst="orthographicFront"/>
                <a:lightRig rig="threePt" dir="t"/>
              </a:scene3d>
              <a:sp3d/>
            </c:spPr>
          </c:dPt>
          <c:dLbls>
            <c:txPr>
              <a:bodyPr/>
              <a:lstStyle/>
              <a:p>
                <a:pPr>
                  <a:defRPr lang="en-ZA" sz="1000" b="1"/>
                </a:pPr>
                <a:endParaRPr lang="en-US"/>
              </a:p>
            </c:txPr>
            <c:dLblPos val="outEnd"/>
            <c:showVal val="1"/>
          </c:dLbls>
          <c:cat>
            <c:strRef>
              <c:f>Sheet1!$B$1:$F$1</c:f>
              <c:strCache>
                <c:ptCount val="5"/>
                <c:pt idx="0">
                  <c:v>Strongly Agree</c:v>
                </c:pt>
                <c:pt idx="1">
                  <c:v>Agree</c:v>
                </c:pt>
                <c:pt idx="2">
                  <c:v>Indifferent</c:v>
                </c:pt>
                <c:pt idx="3">
                  <c:v>Disagree</c:v>
                </c:pt>
                <c:pt idx="4">
                  <c:v>Strongly Disagree</c:v>
                </c:pt>
              </c:strCache>
            </c:strRef>
          </c:cat>
          <c:val>
            <c:numRef>
              <c:f>Sheet1!$B$2:$F$2</c:f>
              <c:numCache>
                <c:formatCode>0%</c:formatCode>
                <c:ptCount val="5"/>
                <c:pt idx="0">
                  <c:v>0.73333333333333361</c:v>
                </c:pt>
                <c:pt idx="1">
                  <c:v>0.26666666666666738</c:v>
                </c:pt>
                <c:pt idx="2">
                  <c:v>0</c:v>
                </c:pt>
                <c:pt idx="3">
                  <c:v>0</c:v>
                </c:pt>
                <c:pt idx="4">
                  <c:v>0</c:v>
                </c:pt>
              </c:numCache>
            </c:numRef>
          </c:val>
        </c:ser>
        <c:dLbls>
          <c:showVal val="1"/>
        </c:dLbls>
        <c:gapWidth val="75"/>
        <c:overlap val="-25"/>
        <c:axId val="143994240"/>
        <c:axId val="143996032"/>
      </c:barChart>
      <c:catAx>
        <c:axId val="143994240"/>
        <c:scaling>
          <c:orientation val="minMax"/>
        </c:scaling>
        <c:axPos val="b"/>
        <c:majorTickMark val="none"/>
        <c:tickLblPos val="nextTo"/>
        <c:txPr>
          <a:bodyPr/>
          <a:lstStyle/>
          <a:p>
            <a:pPr>
              <a:defRPr lang="en-ZA" sz="1000" b="0"/>
            </a:pPr>
            <a:endParaRPr lang="en-US"/>
          </a:p>
        </c:txPr>
        <c:crossAx val="143996032"/>
        <c:crosses val="autoZero"/>
        <c:auto val="1"/>
        <c:lblAlgn val="ctr"/>
        <c:lblOffset val="100"/>
      </c:catAx>
      <c:valAx>
        <c:axId val="143996032"/>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43994240"/>
        <c:crosses val="autoZero"/>
        <c:crossBetween val="between"/>
      </c:valAx>
    </c:plotArea>
    <c:plotVisOnly val="1"/>
  </c:chart>
  <c:spPr>
    <a:ln>
      <a:noFill/>
    </a:ln>
  </c:spPr>
  <c:txPr>
    <a:bodyPr/>
    <a:lstStyle/>
    <a:p>
      <a:pPr>
        <a:defRPr sz="1800"/>
      </a:pPr>
      <a:endParaRPr lang="en-US"/>
    </a:p>
  </c:txPr>
  <c:externalData r:id="rId2"/>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We Interact Satisfactorily With Our Stakeholders </a:t>
            </a:r>
            <a:endParaRPr lang="en-US" sz="1100" b="1" i="0" kern="1200" baseline="0" dirty="0" smtClean="0">
              <a:solidFill>
                <a:srgbClr val="000000"/>
              </a:solidFill>
              <a:latin typeface="Arial"/>
              <a:ea typeface="Arial"/>
              <a:cs typeface="Arial"/>
            </a:endParaRPr>
          </a:p>
        </c:rich>
      </c:tx>
      <c:layout>
        <c:manualLayout>
          <c:xMode val="edge"/>
          <c:yMode val="edge"/>
          <c:x val="0.14160714285714587"/>
          <c:y val="1.9230769230769617E-2"/>
        </c:manualLayout>
      </c:layout>
    </c:title>
    <c:plotArea>
      <c:layout>
        <c:manualLayout>
          <c:layoutTarget val="inner"/>
          <c:xMode val="edge"/>
          <c:yMode val="edge"/>
          <c:x val="8.0756393282701747E-2"/>
          <c:y val="0.15259615384615857"/>
          <c:w val="0.86053115071142428"/>
          <c:h val="0.64941903896628361"/>
        </c:manualLayout>
      </c:layout>
      <c:barChart>
        <c:barDir val="col"/>
        <c:grouping val="clustered"/>
        <c:ser>
          <c:idx val="0"/>
          <c:order val="0"/>
          <c:tx>
            <c:strRef>
              <c:f>Sheet1!$A$2</c:f>
              <c:strCache>
                <c:ptCount val="1"/>
                <c:pt idx="0">
                  <c:v>Total 2010(n=)</c:v>
                </c:pt>
              </c:strCache>
            </c:strRef>
          </c:tx>
          <c:spPr>
            <a:solidFill>
              <a:srgbClr val="0033CC"/>
            </a:solidFill>
            <a:ln>
              <a:solidFill>
                <a:schemeClr val="tx1"/>
              </a:solidFill>
            </a:ln>
            <a:effectLst>
              <a:outerShdw blurRad="40000" dist="23000" dir="5400000" rotWithShape="0">
                <a:srgbClr val="000000">
                  <a:alpha val="35000"/>
                </a:srgbClr>
              </a:outerShdw>
            </a:effectLst>
            <a:scene3d>
              <a:camera prst="orthographicFront"/>
              <a:lightRig rig="threePt" dir="t"/>
            </a:scene3d>
            <a:sp3d/>
          </c:spPr>
          <c:dPt>
            <c:idx val="0"/>
            <c:spPr>
              <a:solidFill>
                <a:schemeClr val="bg1"/>
              </a:solidFill>
              <a:ln w="28575">
                <a:solidFill>
                  <a:srgbClr val="0070C0"/>
                </a:solidFill>
              </a:ln>
              <a:effectLst>
                <a:outerShdw blurRad="40000" dist="23000" dir="5400000" rotWithShape="0">
                  <a:srgbClr val="000000">
                    <a:alpha val="35000"/>
                  </a:srgbClr>
                </a:outerShdw>
              </a:effectLst>
              <a:scene3d>
                <a:camera prst="orthographicFront"/>
                <a:lightRig rig="threePt" dir="t"/>
              </a:scene3d>
              <a:sp3d/>
            </c:spPr>
          </c:dPt>
          <c:dPt>
            <c:idx val="1"/>
            <c:spPr>
              <a:solidFill>
                <a:schemeClr val="bg1"/>
              </a:solidFill>
              <a:ln w="28575">
                <a:solidFill>
                  <a:srgbClr val="00B0F0"/>
                </a:solidFill>
              </a:ln>
              <a:effectLst>
                <a:outerShdw blurRad="40000" dist="23000" dir="5400000" rotWithShape="0">
                  <a:srgbClr val="000000">
                    <a:alpha val="35000"/>
                  </a:srgbClr>
                </a:outerShdw>
              </a:effectLst>
              <a:scene3d>
                <a:camera prst="orthographicFront"/>
                <a:lightRig rig="threePt" dir="t"/>
              </a:scene3d>
              <a:sp3d/>
            </c:spPr>
          </c:dPt>
          <c:dPt>
            <c:idx val="2"/>
            <c:spPr>
              <a:solidFill>
                <a:schemeClr val="bg1"/>
              </a:solidFill>
              <a:ln w="28575">
                <a:solidFill>
                  <a:srgbClr val="92D050"/>
                </a:solidFill>
              </a:ln>
              <a:effectLst>
                <a:outerShdw blurRad="40000" dist="23000" dir="5400000" rotWithShape="0">
                  <a:srgbClr val="000000">
                    <a:alpha val="35000"/>
                  </a:srgbClr>
                </a:outerShdw>
              </a:effectLst>
              <a:scene3d>
                <a:camera prst="orthographicFront"/>
                <a:lightRig rig="threePt" dir="t"/>
              </a:scene3d>
              <a:sp3d/>
            </c:spPr>
          </c:dPt>
          <c:dPt>
            <c:idx val="3"/>
            <c:spPr>
              <a:solidFill>
                <a:schemeClr val="bg1"/>
              </a:solidFill>
              <a:ln w="28575">
                <a:solidFill>
                  <a:srgbClr val="FFFF00"/>
                </a:solidFill>
              </a:ln>
              <a:effectLst>
                <a:outerShdw blurRad="40000" dist="23000" dir="5400000" rotWithShape="0">
                  <a:srgbClr val="000000">
                    <a:alpha val="35000"/>
                  </a:srgbClr>
                </a:outerShdw>
              </a:effectLst>
              <a:scene3d>
                <a:camera prst="orthographicFront"/>
                <a:lightRig rig="threePt" dir="t"/>
              </a:scene3d>
              <a:sp3d/>
            </c:spPr>
          </c:dPt>
          <c:dPt>
            <c:idx val="4"/>
            <c:spPr>
              <a:solidFill>
                <a:schemeClr val="bg1"/>
              </a:solidFill>
              <a:ln w="28575">
                <a:solidFill>
                  <a:srgbClr val="FFC000"/>
                </a:solidFill>
              </a:ln>
              <a:effectLst>
                <a:outerShdw blurRad="40000" dist="23000" dir="5400000" rotWithShape="0">
                  <a:srgbClr val="000000">
                    <a:alpha val="35000"/>
                  </a:srgbClr>
                </a:outerShdw>
              </a:effectLst>
              <a:scene3d>
                <a:camera prst="orthographicFront"/>
                <a:lightRig rig="threePt" dir="t"/>
              </a:scene3d>
              <a:sp3d/>
            </c:spPr>
          </c:dPt>
          <c:dLbls>
            <c:txPr>
              <a:bodyPr/>
              <a:lstStyle/>
              <a:p>
                <a:pPr>
                  <a:defRPr lang="en-ZA" sz="1000" b="1"/>
                </a:pPr>
                <a:endParaRPr lang="en-US"/>
              </a:p>
            </c:txPr>
            <c:dLblPos val="outEnd"/>
            <c:showVal val="1"/>
          </c:dLbls>
          <c:cat>
            <c:strRef>
              <c:f>Sheet1!$B$1:$F$1</c:f>
              <c:strCache>
                <c:ptCount val="5"/>
                <c:pt idx="0">
                  <c:v>Strongly Agree</c:v>
                </c:pt>
                <c:pt idx="1">
                  <c:v>Agree</c:v>
                </c:pt>
                <c:pt idx="2">
                  <c:v>Indifferent</c:v>
                </c:pt>
                <c:pt idx="3">
                  <c:v>Disagree</c:v>
                </c:pt>
                <c:pt idx="4">
                  <c:v>Strongly Disagree</c:v>
                </c:pt>
              </c:strCache>
            </c:strRef>
          </c:cat>
          <c:val>
            <c:numRef>
              <c:f>Sheet1!$B$2:$F$2</c:f>
              <c:numCache>
                <c:formatCode>0%</c:formatCode>
                <c:ptCount val="5"/>
                <c:pt idx="0">
                  <c:v>0.4</c:v>
                </c:pt>
                <c:pt idx="1">
                  <c:v>0.53333333333333333</c:v>
                </c:pt>
                <c:pt idx="2">
                  <c:v>0</c:v>
                </c:pt>
                <c:pt idx="3">
                  <c:v>6.666666666666668E-2</c:v>
                </c:pt>
                <c:pt idx="4">
                  <c:v>0</c:v>
                </c:pt>
              </c:numCache>
            </c:numRef>
          </c:val>
        </c:ser>
        <c:dLbls>
          <c:showVal val="1"/>
        </c:dLbls>
        <c:gapWidth val="75"/>
        <c:overlap val="-25"/>
        <c:axId val="143944320"/>
        <c:axId val="143958400"/>
      </c:barChart>
      <c:catAx>
        <c:axId val="143944320"/>
        <c:scaling>
          <c:orientation val="minMax"/>
        </c:scaling>
        <c:axPos val="b"/>
        <c:majorTickMark val="none"/>
        <c:tickLblPos val="nextTo"/>
        <c:txPr>
          <a:bodyPr/>
          <a:lstStyle/>
          <a:p>
            <a:pPr>
              <a:defRPr lang="en-ZA" sz="1000" b="0"/>
            </a:pPr>
            <a:endParaRPr lang="en-US"/>
          </a:p>
        </c:txPr>
        <c:crossAx val="143958400"/>
        <c:crosses val="autoZero"/>
        <c:auto val="1"/>
        <c:lblAlgn val="ctr"/>
        <c:lblOffset val="100"/>
      </c:catAx>
      <c:valAx>
        <c:axId val="143958400"/>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43944320"/>
        <c:crosses val="autoZero"/>
        <c:crossBetween val="between"/>
      </c:valAx>
    </c:plotArea>
    <c:plotVisOnly val="1"/>
  </c:chart>
  <c:spPr>
    <a:ln>
      <a:noFill/>
    </a:ln>
  </c:spPr>
  <c:txPr>
    <a:bodyPr/>
    <a:lstStyle/>
    <a:p>
      <a:pPr>
        <a:defRPr sz="1800"/>
      </a:pPr>
      <a:endParaRPr lang="en-US"/>
    </a:p>
  </c:txPr>
  <c:externalData r:id="rId2"/>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Our Stakeholders Know What The BANKSETA Brand Stands For</a:t>
            </a:r>
            <a:endParaRPr lang="en-US" sz="1100" b="1" i="0" kern="1200" baseline="0" dirty="0" smtClean="0">
              <a:solidFill>
                <a:srgbClr val="000000"/>
              </a:solidFill>
              <a:latin typeface="Arial"/>
              <a:ea typeface="Arial"/>
              <a:cs typeface="Arial"/>
            </a:endParaRPr>
          </a:p>
        </c:rich>
      </c:tx>
      <c:layout>
        <c:manualLayout>
          <c:xMode val="edge"/>
          <c:yMode val="edge"/>
          <c:x val="0.15351190476190599"/>
          <c:y val="0"/>
        </c:manualLayout>
      </c:layout>
    </c:title>
    <c:plotArea>
      <c:layout>
        <c:manualLayout>
          <c:layoutTarget val="inner"/>
          <c:xMode val="edge"/>
          <c:yMode val="edge"/>
          <c:x val="8.0756393282701747E-2"/>
          <c:y val="0.15259615384615857"/>
          <c:w val="0.86053115071142428"/>
          <c:h val="0.61416262870987282"/>
        </c:manualLayout>
      </c:layout>
      <c:barChart>
        <c:barDir val="col"/>
        <c:grouping val="clustered"/>
        <c:ser>
          <c:idx val="0"/>
          <c:order val="0"/>
          <c:tx>
            <c:strRef>
              <c:f>Sheet1!$A$2</c:f>
              <c:strCache>
                <c:ptCount val="1"/>
                <c:pt idx="0">
                  <c:v>Total 2010 (n=)</c:v>
                </c:pt>
              </c:strCache>
            </c:strRef>
          </c:tx>
          <c:spPr>
            <a:solidFill>
              <a:srgbClr val="0033CC"/>
            </a:solidFill>
            <a:ln>
              <a:solidFill>
                <a:schemeClr val="tx1"/>
              </a:solidFill>
            </a:ln>
            <a:effectLst>
              <a:outerShdw blurRad="40000" dist="23000" dir="5400000" rotWithShape="0">
                <a:srgbClr val="000000">
                  <a:alpha val="35000"/>
                </a:srgbClr>
              </a:outerShdw>
            </a:effectLst>
            <a:scene3d>
              <a:camera prst="orthographicFront"/>
              <a:lightRig rig="threePt" dir="t"/>
            </a:scene3d>
            <a:sp3d/>
          </c:spPr>
          <c:dPt>
            <c:idx val="0"/>
            <c:spPr>
              <a:solidFill>
                <a:schemeClr val="bg1"/>
              </a:solidFill>
              <a:ln w="28575">
                <a:solidFill>
                  <a:srgbClr val="0070C0"/>
                </a:solidFill>
              </a:ln>
              <a:effectLst>
                <a:outerShdw blurRad="40000" dist="23000" dir="5400000" rotWithShape="0">
                  <a:srgbClr val="000000">
                    <a:alpha val="35000"/>
                  </a:srgbClr>
                </a:outerShdw>
              </a:effectLst>
              <a:scene3d>
                <a:camera prst="orthographicFront"/>
                <a:lightRig rig="threePt" dir="t"/>
              </a:scene3d>
              <a:sp3d/>
            </c:spPr>
          </c:dPt>
          <c:dPt>
            <c:idx val="1"/>
            <c:spPr>
              <a:solidFill>
                <a:schemeClr val="bg1"/>
              </a:solidFill>
              <a:ln w="28575">
                <a:solidFill>
                  <a:srgbClr val="00B0F0"/>
                </a:solidFill>
              </a:ln>
              <a:effectLst>
                <a:outerShdw blurRad="40000" dist="23000" dir="5400000" rotWithShape="0">
                  <a:srgbClr val="000000">
                    <a:alpha val="35000"/>
                  </a:srgbClr>
                </a:outerShdw>
              </a:effectLst>
              <a:scene3d>
                <a:camera prst="orthographicFront"/>
                <a:lightRig rig="threePt" dir="t"/>
              </a:scene3d>
              <a:sp3d/>
            </c:spPr>
          </c:dPt>
          <c:dPt>
            <c:idx val="2"/>
            <c:spPr>
              <a:solidFill>
                <a:schemeClr val="bg1"/>
              </a:solidFill>
              <a:ln w="28575">
                <a:solidFill>
                  <a:srgbClr val="92D050"/>
                </a:solidFill>
              </a:ln>
              <a:effectLst>
                <a:outerShdw blurRad="40000" dist="23000" dir="5400000" rotWithShape="0">
                  <a:srgbClr val="000000">
                    <a:alpha val="35000"/>
                  </a:srgbClr>
                </a:outerShdw>
              </a:effectLst>
              <a:scene3d>
                <a:camera prst="orthographicFront"/>
                <a:lightRig rig="threePt" dir="t"/>
              </a:scene3d>
              <a:sp3d/>
            </c:spPr>
          </c:dPt>
          <c:dPt>
            <c:idx val="3"/>
            <c:spPr>
              <a:solidFill>
                <a:schemeClr val="bg1"/>
              </a:solidFill>
              <a:ln w="28575">
                <a:solidFill>
                  <a:srgbClr val="FFFF00"/>
                </a:solidFill>
              </a:ln>
              <a:effectLst>
                <a:outerShdw blurRad="40000" dist="23000" dir="5400000" rotWithShape="0">
                  <a:srgbClr val="000000">
                    <a:alpha val="35000"/>
                  </a:srgbClr>
                </a:outerShdw>
              </a:effectLst>
              <a:scene3d>
                <a:camera prst="orthographicFront"/>
                <a:lightRig rig="threePt" dir="t"/>
              </a:scene3d>
              <a:sp3d/>
            </c:spPr>
          </c:dPt>
          <c:dPt>
            <c:idx val="4"/>
            <c:spPr>
              <a:solidFill>
                <a:schemeClr val="bg1"/>
              </a:solidFill>
              <a:ln w="28575">
                <a:solidFill>
                  <a:srgbClr val="FFC000"/>
                </a:solidFill>
              </a:ln>
              <a:effectLst>
                <a:outerShdw blurRad="40000" dist="23000" dir="5400000" rotWithShape="0">
                  <a:srgbClr val="000000">
                    <a:alpha val="35000"/>
                  </a:srgbClr>
                </a:outerShdw>
              </a:effectLst>
              <a:scene3d>
                <a:camera prst="orthographicFront"/>
                <a:lightRig rig="threePt" dir="t"/>
              </a:scene3d>
              <a:sp3d/>
            </c:spPr>
          </c:dPt>
          <c:dLbls>
            <c:txPr>
              <a:bodyPr/>
              <a:lstStyle/>
              <a:p>
                <a:pPr>
                  <a:defRPr lang="en-ZA" sz="1000" b="1"/>
                </a:pPr>
                <a:endParaRPr lang="en-US"/>
              </a:p>
            </c:txPr>
            <c:dLblPos val="outEnd"/>
            <c:showVal val="1"/>
          </c:dLbls>
          <c:cat>
            <c:strRef>
              <c:f>Sheet1!$B$1:$F$1</c:f>
              <c:strCache>
                <c:ptCount val="5"/>
                <c:pt idx="0">
                  <c:v>Strongly Agree</c:v>
                </c:pt>
                <c:pt idx="1">
                  <c:v>Agree</c:v>
                </c:pt>
                <c:pt idx="2">
                  <c:v>Indifferent</c:v>
                </c:pt>
                <c:pt idx="3">
                  <c:v>Disagree</c:v>
                </c:pt>
                <c:pt idx="4">
                  <c:v>Strongly Disagree</c:v>
                </c:pt>
              </c:strCache>
            </c:strRef>
          </c:cat>
          <c:val>
            <c:numRef>
              <c:f>Sheet1!$B$2:$F$2</c:f>
              <c:numCache>
                <c:formatCode>0%</c:formatCode>
                <c:ptCount val="5"/>
                <c:pt idx="0">
                  <c:v>0.26666666666666738</c:v>
                </c:pt>
                <c:pt idx="1">
                  <c:v>0.60000000000000064</c:v>
                </c:pt>
                <c:pt idx="2">
                  <c:v>6.666666666666668E-2</c:v>
                </c:pt>
                <c:pt idx="3">
                  <c:v>6.666666666666668E-2</c:v>
                </c:pt>
                <c:pt idx="4">
                  <c:v>0</c:v>
                </c:pt>
              </c:numCache>
            </c:numRef>
          </c:val>
        </c:ser>
        <c:dLbls>
          <c:showVal val="1"/>
        </c:dLbls>
        <c:gapWidth val="75"/>
        <c:overlap val="-25"/>
        <c:axId val="144103680"/>
        <c:axId val="144109568"/>
      </c:barChart>
      <c:catAx>
        <c:axId val="144103680"/>
        <c:scaling>
          <c:orientation val="minMax"/>
        </c:scaling>
        <c:axPos val="b"/>
        <c:majorTickMark val="none"/>
        <c:tickLblPos val="nextTo"/>
        <c:txPr>
          <a:bodyPr/>
          <a:lstStyle/>
          <a:p>
            <a:pPr>
              <a:defRPr lang="en-ZA" sz="1000" b="0"/>
            </a:pPr>
            <a:endParaRPr lang="en-US"/>
          </a:p>
        </c:txPr>
        <c:crossAx val="144109568"/>
        <c:crosses val="autoZero"/>
        <c:auto val="1"/>
        <c:lblAlgn val="ctr"/>
        <c:lblOffset val="100"/>
      </c:catAx>
      <c:valAx>
        <c:axId val="144109568"/>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44103680"/>
        <c:crosses val="autoZero"/>
        <c:crossBetween val="between"/>
      </c:valAx>
    </c:plotArea>
    <c:plotVisOnly val="1"/>
  </c:chart>
  <c:spPr>
    <a:ln>
      <a:noFill/>
    </a:ln>
  </c:spPr>
  <c:txPr>
    <a:bodyPr/>
    <a:lstStyle/>
    <a:p>
      <a:pPr>
        <a:defRPr sz="1800"/>
      </a:pPr>
      <a:endParaRPr lang="en-US"/>
    </a:p>
  </c:txPr>
  <c:externalData r:id="rId2"/>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BANKSETA Departments Communicate Effectively Around Products, Deadlines And Deliverables</a:t>
            </a:r>
            <a:endParaRPr lang="en-US" sz="1100" b="1" i="0" kern="1200" baseline="0" dirty="0" smtClean="0">
              <a:solidFill>
                <a:srgbClr val="000000"/>
              </a:solidFill>
              <a:latin typeface="Arial"/>
              <a:ea typeface="Arial"/>
              <a:cs typeface="Arial"/>
            </a:endParaRPr>
          </a:p>
        </c:rich>
      </c:tx>
      <c:layout>
        <c:manualLayout>
          <c:xMode val="edge"/>
          <c:yMode val="edge"/>
          <c:x val="0.14160714285714593"/>
          <c:y val="1.923076923076962E-2"/>
        </c:manualLayout>
      </c:layout>
    </c:title>
    <c:plotArea>
      <c:layout>
        <c:manualLayout>
          <c:layoutTarget val="inner"/>
          <c:xMode val="edge"/>
          <c:yMode val="edge"/>
          <c:x val="0.10425103112111063"/>
          <c:y val="0.18464743589744018"/>
          <c:w val="0.86053115071142428"/>
          <c:h val="0.58295073692711452"/>
        </c:manualLayout>
      </c:layout>
      <c:barChart>
        <c:barDir val="col"/>
        <c:grouping val="clustered"/>
        <c:ser>
          <c:idx val="0"/>
          <c:order val="0"/>
          <c:tx>
            <c:strRef>
              <c:f>Sheet1!$A$2</c:f>
              <c:strCache>
                <c:ptCount val="1"/>
                <c:pt idx="0">
                  <c:v>Total 2010(n=)</c:v>
                </c:pt>
              </c:strCache>
            </c:strRef>
          </c:tx>
          <c:spPr>
            <a:solidFill>
              <a:srgbClr val="0033CC"/>
            </a:solidFill>
            <a:ln>
              <a:solidFill>
                <a:schemeClr val="tx1"/>
              </a:solidFill>
            </a:ln>
            <a:effectLst>
              <a:outerShdw blurRad="40000" dist="23000" dir="5400000" rotWithShape="0">
                <a:srgbClr val="000000">
                  <a:alpha val="35000"/>
                </a:srgbClr>
              </a:outerShdw>
            </a:effectLst>
            <a:scene3d>
              <a:camera prst="orthographicFront"/>
              <a:lightRig rig="threePt" dir="t"/>
            </a:scene3d>
            <a:sp3d/>
          </c:spPr>
          <c:dPt>
            <c:idx val="0"/>
            <c:spPr>
              <a:solidFill>
                <a:schemeClr val="bg1"/>
              </a:solidFill>
              <a:ln w="28575">
                <a:solidFill>
                  <a:srgbClr val="0070C0"/>
                </a:solidFill>
              </a:ln>
              <a:effectLst>
                <a:outerShdw blurRad="40000" dist="23000" dir="5400000" rotWithShape="0">
                  <a:srgbClr val="000000">
                    <a:alpha val="35000"/>
                  </a:srgbClr>
                </a:outerShdw>
              </a:effectLst>
              <a:scene3d>
                <a:camera prst="orthographicFront"/>
                <a:lightRig rig="threePt" dir="t"/>
              </a:scene3d>
              <a:sp3d/>
            </c:spPr>
          </c:dPt>
          <c:dPt>
            <c:idx val="1"/>
            <c:spPr>
              <a:solidFill>
                <a:schemeClr val="bg1"/>
              </a:solidFill>
              <a:ln w="28575">
                <a:solidFill>
                  <a:srgbClr val="00B0F0"/>
                </a:solidFill>
              </a:ln>
              <a:effectLst>
                <a:outerShdw blurRad="40000" dist="23000" dir="5400000" rotWithShape="0">
                  <a:srgbClr val="000000">
                    <a:alpha val="35000"/>
                  </a:srgbClr>
                </a:outerShdw>
              </a:effectLst>
              <a:scene3d>
                <a:camera prst="orthographicFront"/>
                <a:lightRig rig="threePt" dir="t"/>
              </a:scene3d>
              <a:sp3d/>
            </c:spPr>
          </c:dPt>
          <c:dPt>
            <c:idx val="2"/>
            <c:spPr>
              <a:solidFill>
                <a:schemeClr val="bg1"/>
              </a:solidFill>
              <a:ln w="28575">
                <a:solidFill>
                  <a:srgbClr val="92D050"/>
                </a:solidFill>
              </a:ln>
              <a:effectLst>
                <a:outerShdw blurRad="40000" dist="23000" dir="5400000" rotWithShape="0">
                  <a:srgbClr val="000000">
                    <a:alpha val="35000"/>
                  </a:srgbClr>
                </a:outerShdw>
              </a:effectLst>
              <a:scene3d>
                <a:camera prst="orthographicFront"/>
                <a:lightRig rig="threePt" dir="t"/>
              </a:scene3d>
              <a:sp3d/>
            </c:spPr>
          </c:dPt>
          <c:dPt>
            <c:idx val="3"/>
            <c:spPr>
              <a:solidFill>
                <a:schemeClr val="bg1"/>
              </a:solidFill>
              <a:ln w="28575">
                <a:solidFill>
                  <a:srgbClr val="FFFF00"/>
                </a:solidFill>
              </a:ln>
              <a:effectLst>
                <a:outerShdw blurRad="40000" dist="23000" dir="5400000" rotWithShape="0">
                  <a:srgbClr val="000000">
                    <a:alpha val="35000"/>
                  </a:srgbClr>
                </a:outerShdw>
              </a:effectLst>
              <a:scene3d>
                <a:camera prst="orthographicFront"/>
                <a:lightRig rig="threePt" dir="t"/>
              </a:scene3d>
              <a:sp3d/>
            </c:spPr>
          </c:dPt>
          <c:dPt>
            <c:idx val="4"/>
            <c:spPr>
              <a:solidFill>
                <a:schemeClr val="bg1"/>
              </a:solidFill>
              <a:ln w="28575">
                <a:solidFill>
                  <a:srgbClr val="FFC000"/>
                </a:solidFill>
              </a:ln>
              <a:effectLst>
                <a:outerShdw blurRad="40000" dist="23000" dir="5400000" rotWithShape="0">
                  <a:srgbClr val="000000">
                    <a:alpha val="35000"/>
                  </a:srgbClr>
                </a:outerShdw>
              </a:effectLst>
              <a:scene3d>
                <a:camera prst="orthographicFront"/>
                <a:lightRig rig="threePt" dir="t"/>
              </a:scene3d>
              <a:sp3d/>
            </c:spPr>
          </c:dPt>
          <c:dPt>
            <c:idx val="5"/>
            <c:spPr>
              <a:solidFill>
                <a:srgbClr val="FFFFFF"/>
              </a:solidFill>
              <a:ln>
                <a:solidFill>
                  <a:srgbClr val="808080">
                    <a:lumMod val="75000"/>
                  </a:srgbClr>
                </a:solidFill>
              </a:ln>
              <a:effectLst>
                <a:outerShdw blurRad="40000" dist="23000" dir="5400000" rotWithShape="0">
                  <a:srgbClr val="000000">
                    <a:alpha val="35000"/>
                  </a:srgbClr>
                </a:outerShdw>
              </a:effectLst>
              <a:scene3d>
                <a:camera prst="orthographicFront"/>
                <a:lightRig rig="threePt" dir="t"/>
              </a:scene3d>
              <a:sp3d/>
            </c:spPr>
          </c:dPt>
          <c:dLbls>
            <c:txPr>
              <a:bodyPr/>
              <a:lstStyle/>
              <a:p>
                <a:pPr>
                  <a:defRPr lang="en-ZA" sz="1000" b="1"/>
                </a:pPr>
                <a:endParaRPr lang="en-US"/>
              </a:p>
            </c:txPr>
            <c:dLblPos val="outEnd"/>
            <c:showVal val="1"/>
          </c:dLbls>
          <c:cat>
            <c:strRef>
              <c:f>Sheet1!$B$1:$G$1</c:f>
              <c:strCache>
                <c:ptCount val="6"/>
                <c:pt idx="0">
                  <c:v>Strongly Agree</c:v>
                </c:pt>
                <c:pt idx="1">
                  <c:v>Agree</c:v>
                </c:pt>
                <c:pt idx="2">
                  <c:v>Indifferent</c:v>
                </c:pt>
                <c:pt idx="3">
                  <c:v>Disagree</c:v>
                </c:pt>
                <c:pt idx="4">
                  <c:v>Strongly Disagree</c:v>
                </c:pt>
                <c:pt idx="5">
                  <c:v>Don't Know / Not Sure</c:v>
                </c:pt>
              </c:strCache>
            </c:strRef>
          </c:cat>
          <c:val>
            <c:numRef>
              <c:f>Sheet1!$B$2:$G$2</c:f>
              <c:numCache>
                <c:formatCode>0%</c:formatCode>
                <c:ptCount val="6"/>
                <c:pt idx="0">
                  <c:v>0.26666666666666738</c:v>
                </c:pt>
                <c:pt idx="1">
                  <c:v>0.46666666666666945</c:v>
                </c:pt>
                <c:pt idx="2">
                  <c:v>0.13333333333333341</c:v>
                </c:pt>
                <c:pt idx="3">
                  <c:v>6.666666666666668E-2</c:v>
                </c:pt>
                <c:pt idx="4">
                  <c:v>0</c:v>
                </c:pt>
                <c:pt idx="5">
                  <c:v>6.666666666666668E-2</c:v>
                </c:pt>
              </c:numCache>
            </c:numRef>
          </c:val>
        </c:ser>
        <c:dLbls>
          <c:showVal val="1"/>
        </c:dLbls>
        <c:gapWidth val="75"/>
        <c:overlap val="-25"/>
        <c:axId val="2172800"/>
        <c:axId val="2174336"/>
      </c:barChart>
      <c:catAx>
        <c:axId val="2172800"/>
        <c:scaling>
          <c:orientation val="minMax"/>
        </c:scaling>
        <c:axPos val="b"/>
        <c:majorTickMark val="none"/>
        <c:tickLblPos val="nextTo"/>
        <c:txPr>
          <a:bodyPr/>
          <a:lstStyle/>
          <a:p>
            <a:pPr>
              <a:defRPr lang="en-ZA" sz="1000" b="0"/>
            </a:pPr>
            <a:endParaRPr lang="en-US"/>
          </a:p>
        </c:txPr>
        <c:crossAx val="2174336"/>
        <c:crosses val="autoZero"/>
        <c:auto val="1"/>
        <c:lblAlgn val="ctr"/>
        <c:lblOffset val="100"/>
      </c:catAx>
      <c:valAx>
        <c:axId val="2174336"/>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2172800"/>
        <c:crosses val="autoZero"/>
        <c:crossBetween val="between"/>
      </c:valAx>
    </c:plotArea>
    <c:plotVisOnly val="1"/>
  </c:chart>
  <c:spPr>
    <a:ln>
      <a:noFill/>
    </a:ln>
  </c:spPr>
  <c:txPr>
    <a:bodyPr/>
    <a:lstStyle/>
    <a:p>
      <a:pPr>
        <a:defRPr sz="180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dirty="0" smtClean="0"/>
              <a:t>Effectiveness</a:t>
            </a:r>
          </a:p>
        </c:rich>
      </c:tx>
      <c:layout>
        <c:manualLayout>
          <c:xMode val="edge"/>
          <c:yMode val="edge"/>
          <c:x val="0.39344300712411617"/>
          <c:y val="5.7692307692307723E-2"/>
        </c:manualLayout>
      </c:layout>
    </c:title>
    <c:plotArea>
      <c:layout>
        <c:manualLayout>
          <c:layoutTarget val="inner"/>
          <c:xMode val="edge"/>
          <c:yMode val="edge"/>
          <c:x val="8.0756393282701747E-2"/>
          <c:y val="0.15259615384615874"/>
          <c:w val="0.86053115071142428"/>
          <c:h val="0.47634211588937053"/>
        </c:manualLayout>
      </c:layout>
      <c:barChart>
        <c:barDir val="col"/>
        <c:grouping val="clustered"/>
        <c:ser>
          <c:idx val="0"/>
          <c:order val="0"/>
          <c:tx>
            <c:strRef>
              <c:f>Sheet1!$A$2</c:f>
              <c:strCache>
                <c:ptCount val="1"/>
                <c:pt idx="0">
                  <c:v>2007 (n=234)</c:v>
                </c:pt>
              </c:strCache>
            </c:strRef>
          </c:tx>
          <c:spPr>
            <a:solidFill>
              <a:srgbClr val="0033CC"/>
            </a:solidFill>
            <a:ln>
              <a:solidFill>
                <a:schemeClr val="tx1"/>
              </a:solidFill>
            </a:ln>
            <a:effectLst>
              <a:outerShdw blurRad="40000" dist="23000" dir="5400000" rotWithShape="0">
                <a:srgbClr val="000000">
                  <a:alpha val="35000"/>
                </a:srgbClr>
              </a:outerShdw>
            </a:effectLst>
            <a:scene3d>
              <a:camera prst="orthographicFront"/>
              <a:lightRig rig="threePt" dir="t"/>
            </a:scene3d>
            <a:sp3d/>
          </c:spPr>
          <c:dPt>
            <c:idx val="0"/>
            <c:spPr>
              <a:solidFill>
                <a:schemeClr val="bg1"/>
              </a:solidFill>
              <a:ln w="28575">
                <a:solidFill>
                  <a:srgbClr val="0070C0"/>
                </a:solidFill>
              </a:ln>
              <a:effectLst>
                <a:outerShdw blurRad="40000" dist="23000" dir="5400000" rotWithShape="0">
                  <a:srgbClr val="000000">
                    <a:alpha val="35000"/>
                  </a:srgbClr>
                </a:outerShdw>
              </a:effectLst>
              <a:scene3d>
                <a:camera prst="orthographicFront"/>
                <a:lightRig rig="threePt" dir="t"/>
              </a:scene3d>
              <a:sp3d/>
            </c:spPr>
          </c:dPt>
          <c:dPt>
            <c:idx val="1"/>
            <c:spPr>
              <a:solidFill>
                <a:schemeClr val="bg1"/>
              </a:solidFill>
              <a:ln w="28575">
                <a:solidFill>
                  <a:srgbClr val="00B0F0"/>
                </a:solidFill>
              </a:ln>
              <a:effectLst>
                <a:outerShdw blurRad="40000" dist="23000" dir="5400000" rotWithShape="0">
                  <a:srgbClr val="000000">
                    <a:alpha val="35000"/>
                  </a:srgbClr>
                </a:outerShdw>
              </a:effectLst>
              <a:scene3d>
                <a:camera prst="orthographicFront"/>
                <a:lightRig rig="threePt" dir="t"/>
              </a:scene3d>
              <a:sp3d/>
            </c:spPr>
          </c:dPt>
          <c:dPt>
            <c:idx val="2"/>
            <c:spPr>
              <a:solidFill>
                <a:schemeClr val="bg1"/>
              </a:solidFill>
              <a:ln w="28575">
                <a:solidFill>
                  <a:srgbClr val="92D050"/>
                </a:solidFill>
              </a:ln>
              <a:effectLst>
                <a:outerShdw blurRad="40000" dist="23000" dir="5400000" rotWithShape="0">
                  <a:srgbClr val="000000">
                    <a:alpha val="35000"/>
                  </a:srgbClr>
                </a:outerShdw>
              </a:effectLst>
              <a:scene3d>
                <a:camera prst="orthographicFront"/>
                <a:lightRig rig="threePt" dir="t"/>
              </a:scene3d>
              <a:sp3d/>
            </c:spPr>
          </c:dPt>
          <c:dPt>
            <c:idx val="3"/>
            <c:spPr>
              <a:solidFill>
                <a:schemeClr val="bg1"/>
              </a:solidFill>
              <a:ln w="28575">
                <a:solidFill>
                  <a:srgbClr val="FFFF00"/>
                </a:solidFill>
              </a:ln>
              <a:effectLst>
                <a:outerShdw blurRad="40000" dist="23000" dir="5400000" rotWithShape="0">
                  <a:srgbClr val="000000">
                    <a:alpha val="35000"/>
                  </a:srgbClr>
                </a:outerShdw>
              </a:effectLst>
              <a:scene3d>
                <a:camera prst="orthographicFront"/>
                <a:lightRig rig="threePt" dir="t"/>
              </a:scene3d>
              <a:sp3d/>
            </c:spPr>
          </c:dPt>
          <c:dPt>
            <c:idx val="4"/>
            <c:spPr>
              <a:solidFill>
                <a:schemeClr val="bg1"/>
              </a:solidFill>
              <a:ln w="28575">
                <a:solidFill>
                  <a:srgbClr val="FFC000"/>
                </a:solidFill>
              </a:ln>
              <a:effectLst>
                <a:outerShdw blurRad="40000" dist="23000" dir="5400000" rotWithShape="0">
                  <a:srgbClr val="000000">
                    <a:alpha val="35000"/>
                  </a:srgbClr>
                </a:outerShdw>
              </a:effectLst>
              <a:scene3d>
                <a:camera prst="orthographicFront"/>
                <a:lightRig rig="threePt" dir="t"/>
              </a:scene3d>
              <a:sp3d/>
            </c:spPr>
          </c:dPt>
          <c:dPt>
            <c:idx val="5"/>
            <c:spPr>
              <a:solidFill>
                <a:schemeClr val="bg1"/>
              </a:solidFill>
              <a:ln w="28575">
                <a:solidFill>
                  <a:srgbClr val="FF0000"/>
                </a:solidFill>
              </a:ln>
              <a:effectLst>
                <a:outerShdw blurRad="40000" dist="23000" dir="5400000" rotWithShape="0">
                  <a:srgbClr val="000000">
                    <a:alpha val="35000"/>
                  </a:srgbClr>
                </a:outerShdw>
              </a:effectLst>
              <a:scene3d>
                <a:camera prst="orthographicFront"/>
                <a:lightRig rig="threePt" dir="t"/>
              </a:scene3d>
              <a:sp3d/>
            </c:spPr>
          </c:dPt>
          <c:dLbls>
            <c:txPr>
              <a:bodyPr/>
              <a:lstStyle/>
              <a:p>
                <a:pPr>
                  <a:defRPr lang="en-ZA" sz="1000" b="1"/>
                </a:pPr>
                <a:endParaRPr lang="en-US"/>
              </a:p>
            </c:txPr>
            <c:dLblPos val="outEnd"/>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Sheet1!$B$2:$G$2</c:f>
              <c:numCache>
                <c:formatCode>0</c:formatCode>
                <c:ptCount val="6"/>
                <c:pt idx="0">
                  <c:v>0.42735042735043038</c:v>
                </c:pt>
                <c:pt idx="1">
                  <c:v>1.2820512820512822</c:v>
                </c:pt>
                <c:pt idx="2">
                  <c:v>12.393162393162402</c:v>
                </c:pt>
                <c:pt idx="3">
                  <c:v>55.555555555555557</c:v>
                </c:pt>
                <c:pt idx="4">
                  <c:v>29.487179487179489</c:v>
                </c:pt>
                <c:pt idx="5">
                  <c:v>0.85470085470085788</c:v>
                </c:pt>
              </c:numCache>
            </c:numRef>
          </c:val>
        </c:ser>
        <c:ser>
          <c:idx val="1"/>
          <c:order val="1"/>
          <c:tx>
            <c:strRef>
              <c:f>Sheet1!$A$3</c:f>
              <c:strCache>
                <c:ptCount val="1"/>
                <c:pt idx="0">
                  <c:v>2008 (n=259)</c:v>
                </c:pt>
              </c:strCache>
            </c:strRef>
          </c:tx>
          <c:spPr>
            <a:solidFill>
              <a:srgbClr val="00B0F0"/>
            </a:solidFill>
            <a:ln>
              <a:solidFill>
                <a:schemeClr val="tx1"/>
              </a:solidFill>
            </a:ln>
            <a:effectLst>
              <a:outerShdw blurRad="50800" dist="38100" dir="5400000" algn="t" rotWithShape="0">
                <a:prstClr val="black">
                  <a:alpha val="40000"/>
                </a:prstClr>
              </a:outerShdw>
            </a:effectLst>
          </c:spPr>
          <c:dPt>
            <c:idx val="0"/>
            <c:spPr>
              <a:solidFill>
                <a:srgbClr val="0070C0"/>
              </a:solidFill>
              <a:ln>
                <a:solidFill>
                  <a:schemeClr val="tx1"/>
                </a:solidFill>
              </a:ln>
              <a:effectLst>
                <a:outerShdw blurRad="50800" dist="38100" dir="5400000" algn="t" rotWithShape="0">
                  <a:prstClr val="black">
                    <a:alpha val="40000"/>
                  </a:prstClr>
                </a:outerShdw>
              </a:effectLst>
            </c:spPr>
          </c:dPt>
          <c:dPt>
            <c:idx val="2"/>
            <c:spPr>
              <a:solidFill>
                <a:srgbClr val="92D050"/>
              </a:solidFill>
              <a:ln>
                <a:solidFill>
                  <a:schemeClr val="tx1"/>
                </a:solidFill>
              </a:ln>
              <a:effectLst>
                <a:outerShdw blurRad="50800" dist="38100" dir="5400000" algn="t" rotWithShape="0">
                  <a:prstClr val="black">
                    <a:alpha val="40000"/>
                  </a:prstClr>
                </a:outerShdw>
              </a:effectLst>
            </c:spPr>
          </c:dPt>
          <c:dPt>
            <c:idx val="3"/>
            <c:spPr>
              <a:solidFill>
                <a:srgbClr val="FFFF00"/>
              </a:solidFill>
              <a:ln>
                <a:solidFill>
                  <a:schemeClr val="tx1"/>
                </a:solidFill>
              </a:ln>
              <a:effectLst>
                <a:outerShdw blurRad="50800" dist="38100" dir="5400000" algn="t" rotWithShape="0">
                  <a:prstClr val="black">
                    <a:alpha val="40000"/>
                  </a:prstClr>
                </a:outerShdw>
              </a:effectLst>
            </c:spPr>
          </c:dPt>
          <c:dPt>
            <c:idx val="4"/>
            <c:spPr>
              <a:solidFill>
                <a:srgbClr val="FFC000"/>
              </a:solidFill>
              <a:ln>
                <a:solidFill>
                  <a:schemeClr val="tx1"/>
                </a:solidFill>
              </a:ln>
              <a:effectLst>
                <a:outerShdw blurRad="50800" dist="38100" dir="5400000" algn="t" rotWithShape="0">
                  <a:prstClr val="black">
                    <a:alpha val="40000"/>
                  </a:prstClr>
                </a:outerShdw>
              </a:effectLst>
            </c:spPr>
          </c:dPt>
          <c:dPt>
            <c:idx val="5"/>
            <c:spPr>
              <a:solidFill>
                <a:srgbClr val="FF0000"/>
              </a:solidFill>
              <a:ln>
                <a:solidFill>
                  <a:schemeClr val="tx1"/>
                </a:solidFill>
              </a:ln>
              <a:effectLst>
                <a:outerShdw blurRad="50800" dist="38100" dir="5400000" algn="t" rotWithShape="0">
                  <a:prstClr val="black">
                    <a:alpha val="40000"/>
                  </a:prstClr>
                </a:outerShdw>
              </a:effectLst>
            </c:spPr>
          </c:dPt>
          <c:dLbls>
            <c:txPr>
              <a:bodyPr/>
              <a:lstStyle/>
              <a:p>
                <a:pPr>
                  <a:defRPr lang="en-ZA" sz="1000" b="1"/>
                </a:pPr>
                <a:endParaRPr lang="en-US"/>
              </a:p>
            </c:txPr>
            <c:dLblPos val="outEnd"/>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Sheet1!$B$3:$G$3</c:f>
              <c:numCache>
                <c:formatCode>0</c:formatCode>
                <c:ptCount val="6"/>
                <c:pt idx="0">
                  <c:v>0.77220077220077799</c:v>
                </c:pt>
                <c:pt idx="1">
                  <c:v>3.4749034749034737</c:v>
                </c:pt>
                <c:pt idx="2">
                  <c:v>15.444015444015385</c:v>
                </c:pt>
                <c:pt idx="3">
                  <c:v>51.737451737451813</c:v>
                </c:pt>
                <c:pt idx="4">
                  <c:v>27.027027027027028</c:v>
                </c:pt>
                <c:pt idx="5">
                  <c:v>1.5444015444015513</c:v>
                </c:pt>
              </c:numCache>
            </c:numRef>
          </c:val>
        </c:ser>
        <c:ser>
          <c:idx val="2"/>
          <c:order val="2"/>
          <c:tx>
            <c:strRef>
              <c:f>Sheet1!$A$4</c:f>
              <c:strCache>
                <c:ptCount val="1"/>
                <c:pt idx="0">
                  <c:v>2009 (n=377)</c:v>
                </c:pt>
              </c:strCache>
            </c:strRef>
          </c:tx>
          <c:spPr>
            <a:solidFill>
              <a:schemeClr val="bg1">
                <a:lumMod val="85000"/>
              </a:schemeClr>
            </a:solidFill>
            <a:ln>
              <a:solidFill>
                <a:schemeClr val="tx1"/>
              </a:solidFill>
            </a:ln>
          </c:spPr>
          <c:dLbls>
            <c:txPr>
              <a:bodyPr/>
              <a:lstStyle/>
              <a:p>
                <a:pPr>
                  <a:defRPr lang="en-ZA" sz="1000" b="1"/>
                </a:pPr>
                <a:endParaRPr lang="en-US"/>
              </a:p>
            </c:txPr>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Sheet1!$B$4:$G$4</c:f>
              <c:numCache>
                <c:formatCode>0</c:formatCode>
                <c:ptCount val="6"/>
                <c:pt idx="0">
                  <c:v>0.53050397877984057</c:v>
                </c:pt>
                <c:pt idx="1">
                  <c:v>1.0610079575596818</c:v>
                </c:pt>
                <c:pt idx="2">
                  <c:v>15.915119363395226</c:v>
                </c:pt>
                <c:pt idx="3">
                  <c:v>46.949602122015918</c:v>
                </c:pt>
                <c:pt idx="4">
                  <c:v>33.952254641909818</c:v>
                </c:pt>
                <c:pt idx="5">
                  <c:v>1.5915119363395225</c:v>
                </c:pt>
              </c:numCache>
            </c:numRef>
          </c:val>
        </c:ser>
        <c:ser>
          <c:idx val="3"/>
          <c:order val="3"/>
          <c:tx>
            <c:strRef>
              <c:f>Sheet1!$A$5</c:f>
              <c:strCache>
                <c:ptCount val="1"/>
                <c:pt idx="0">
                  <c:v>2010 (n=218)</c:v>
                </c:pt>
              </c:strCache>
            </c:strRef>
          </c:tx>
          <c:dLbls>
            <c:txPr>
              <a:bodyPr/>
              <a:lstStyle/>
              <a:p>
                <a:pPr>
                  <a:defRPr sz="1000" b="1"/>
                </a:pPr>
                <a:endParaRPr lang="en-US"/>
              </a:p>
            </c:txPr>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Sheet1!$B$5:$G$5</c:f>
              <c:numCache>
                <c:formatCode>0</c:formatCode>
                <c:ptCount val="6"/>
                <c:pt idx="0">
                  <c:v>2.2935779816513948</c:v>
                </c:pt>
                <c:pt idx="1">
                  <c:v>1.3761467889908261</c:v>
                </c:pt>
                <c:pt idx="2">
                  <c:v>11.467889908256879</c:v>
                </c:pt>
                <c:pt idx="3">
                  <c:v>44.954128440366944</c:v>
                </c:pt>
                <c:pt idx="4">
                  <c:v>38.532110091743114</c:v>
                </c:pt>
                <c:pt idx="5">
                  <c:v>1.3761467889908261</c:v>
                </c:pt>
              </c:numCache>
            </c:numRef>
          </c:val>
        </c:ser>
        <c:dLbls>
          <c:showVal val="1"/>
        </c:dLbls>
        <c:gapWidth val="75"/>
        <c:overlap val="-25"/>
        <c:axId val="121908224"/>
        <c:axId val="121918208"/>
      </c:barChart>
      <c:catAx>
        <c:axId val="121908224"/>
        <c:scaling>
          <c:orientation val="minMax"/>
        </c:scaling>
        <c:axPos val="b"/>
        <c:majorTickMark val="none"/>
        <c:tickLblPos val="nextTo"/>
        <c:txPr>
          <a:bodyPr/>
          <a:lstStyle/>
          <a:p>
            <a:pPr>
              <a:defRPr lang="en-ZA" sz="1000" b="0"/>
            </a:pPr>
            <a:endParaRPr lang="en-US"/>
          </a:p>
        </c:txPr>
        <c:crossAx val="121918208"/>
        <c:crosses val="autoZero"/>
        <c:auto val="1"/>
        <c:lblAlgn val="ctr"/>
        <c:lblOffset val="100"/>
      </c:catAx>
      <c:valAx>
        <c:axId val="121918208"/>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21908224"/>
        <c:crosses val="autoZero"/>
        <c:crossBetween val="between"/>
      </c:valAx>
    </c:plotArea>
    <c:legend>
      <c:legendPos val="b"/>
      <c:layout>
        <c:manualLayout>
          <c:xMode val="edge"/>
          <c:yMode val="edge"/>
          <c:x val="5.4546306711661038E-2"/>
          <c:y val="0.78604835453260669"/>
          <c:w val="0.88927029416822789"/>
          <c:h val="0.14303351504138906"/>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BANKSETA Departments Are Aware of What The Others Are Doing</a:t>
            </a:r>
            <a:endParaRPr lang="en-US" sz="1100" b="1" i="0" kern="1200" baseline="0" dirty="0" smtClean="0">
              <a:solidFill>
                <a:srgbClr val="000000"/>
              </a:solidFill>
              <a:latin typeface="Arial"/>
              <a:ea typeface="Arial"/>
              <a:cs typeface="Arial"/>
            </a:endParaRPr>
          </a:p>
        </c:rich>
      </c:tx>
      <c:layout>
        <c:manualLayout>
          <c:xMode val="edge"/>
          <c:yMode val="edge"/>
          <c:x val="0.18625000000000044"/>
          <c:y val="0"/>
        </c:manualLayout>
      </c:layout>
    </c:title>
    <c:plotArea>
      <c:layout>
        <c:manualLayout>
          <c:layoutTarget val="inner"/>
          <c:xMode val="edge"/>
          <c:yMode val="edge"/>
          <c:x val="8.0756393282701747E-2"/>
          <c:y val="0.15259615384615863"/>
          <c:w val="0.86053115071142428"/>
          <c:h val="0.63339339794064209"/>
        </c:manualLayout>
      </c:layout>
      <c:barChart>
        <c:barDir val="col"/>
        <c:grouping val="clustered"/>
        <c:ser>
          <c:idx val="0"/>
          <c:order val="0"/>
          <c:tx>
            <c:strRef>
              <c:f>Sheet1!$A$2</c:f>
              <c:strCache>
                <c:ptCount val="1"/>
                <c:pt idx="0">
                  <c:v>Total 2010 (n=)</c:v>
                </c:pt>
              </c:strCache>
            </c:strRef>
          </c:tx>
          <c:spPr>
            <a:solidFill>
              <a:srgbClr val="0033CC"/>
            </a:solidFill>
            <a:ln>
              <a:solidFill>
                <a:schemeClr val="tx1"/>
              </a:solidFill>
            </a:ln>
            <a:effectLst>
              <a:outerShdw blurRad="40000" dist="23000" dir="5400000" rotWithShape="0">
                <a:srgbClr val="000000">
                  <a:alpha val="35000"/>
                </a:srgbClr>
              </a:outerShdw>
            </a:effectLst>
            <a:scene3d>
              <a:camera prst="orthographicFront"/>
              <a:lightRig rig="threePt" dir="t"/>
            </a:scene3d>
            <a:sp3d/>
          </c:spPr>
          <c:dPt>
            <c:idx val="0"/>
            <c:spPr>
              <a:solidFill>
                <a:schemeClr val="bg1"/>
              </a:solidFill>
              <a:ln w="28575">
                <a:solidFill>
                  <a:srgbClr val="0070C0"/>
                </a:solidFill>
              </a:ln>
              <a:effectLst>
                <a:outerShdw blurRad="40000" dist="23000" dir="5400000" rotWithShape="0">
                  <a:srgbClr val="000000">
                    <a:alpha val="35000"/>
                  </a:srgbClr>
                </a:outerShdw>
              </a:effectLst>
              <a:scene3d>
                <a:camera prst="orthographicFront"/>
                <a:lightRig rig="threePt" dir="t"/>
              </a:scene3d>
              <a:sp3d/>
            </c:spPr>
          </c:dPt>
          <c:dPt>
            <c:idx val="1"/>
            <c:spPr>
              <a:solidFill>
                <a:schemeClr val="bg1"/>
              </a:solidFill>
              <a:ln w="28575">
                <a:solidFill>
                  <a:srgbClr val="00B0F0"/>
                </a:solidFill>
              </a:ln>
              <a:effectLst>
                <a:outerShdw blurRad="40000" dist="23000" dir="5400000" rotWithShape="0">
                  <a:srgbClr val="000000">
                    <a:alpha val="35000"/>
                  </a:srgbClr>
                </a:outerShdw>
              </a:effectLst>
              <a:scene3d>
                <a:camera prst="orthographicFront"/>
                <a:lightRig rig="threePt" dir="t"/>
              </a:scene3d>
              <a:sp3d/>
            </c:spPr>
          </c:dPt>
          <c:dPt>
            <c:idx val="2"/>
            <c:spPr>
              <a:solidFill>
                <a:schemeClr val="bg1"/>
              </a:solidFill>
              <a:ln w="28575">
                <a:solidFill>
                  <a:srgbClr val="92D050"/>
                </a:solidFill>
              </a:ln>
              <a:effectLst>
                <a:outerShdw blurRad="40000" dist="23000" dir="5400000" rotWithShape="0">
                  <a:srgbClr val="000000">
                    <a:alpha val="35000"/>
                  </a:srgbClr>
                </a:outerShdw>
              </a:effectLst>
              <a:scene3d>
                <a:camera prst="orthographicFront"/>
                <a:lightRig rig="threePt" dir="t"/>
              </a:scene3d>
              <a:sp3d/>
            </c:spPr>
          </c:dPt>
          <c:dPt>
            <c:idx val="3"/>
            <c:spPr>
              <a:solidFill>
                <a:schemeClr val="bg1"/>
              </a:solidFill>
              <a:ln w="28575">
                <a:solidFill>
                  <a:srgbClr val="FFFF00"/>
                </a:solidFill>
              </a:ln>
              <a:effectLst>
                <a:outerShdw blurRad="40000" dist="23000" dir="5400000" rotWithShape="0">
                  <a:srgbClr val="000000">
                    <a:alpha val="35000"/>
                  </a:srgbClr>
                </a:outerShdw>
              </a:effectLst>
              <a:scene3d>
                <a:camera prst="orthographicFront"/>
                <a:lightRig rig="threePt" dir="t"/>
              </a:scene3d>
              <a:sp3d/>
            </c:spPr>
          </c:dPt>
          <c:dPt>
            <c:idx val="4"/>
            <c:spPr>
              <a:solidFill>
                <a:schemeClr val="bg1"/>
              </a:solidFill>
              <a:ln w="28575">
                <a:solidFill>
                  <a:srgbClr val="FFC000"/>
                </a:solidFill>
              </a:ln>
              <a:effectLst>
                <a:outerShdw blurRad="40000" dist="23000" dir="5400000" rotWithShape="0">
                  <a:srgbClr val="000000">
                    <a:alpha val="35000"/>
                  </a:srgbClr>
                </a:outerShdw>
              </a:effectLst>
              <a:scene3d>
                <a:camera prst="orthographicFront"/>
                <a:lightRig rig="threePt" dir="t"/>
              </a:scene3d>
              <a:sp3d/>
            </c:spPr>
          </c:dPt>
          <c:dLbls>
            <c:txPr>
              <a:bodyPr/>
              <a:lstStyle/>
              <a:p>
                <a:pPr>
                  <a:defRPr lang="en-ZA" sz="1000" b="1"/>
                </a:pPr>
                <a:endParaRPr lang="en-US"/>
              </a:p>
            </c:txPr>
            <c:dLblPos val="outEnd"/>
            <c:showVal val="1"/>
          </c:dLbls>
          <c:cat>
            <c:strRef>
              <c:f>Sheet1!$B$1:$F$1</c:f>
              <c:strCache>
                <c:ptCount val="5"/>
                <c:pt idx="0">
                  <c:v>Strongly Agree</c:v>
                </c:pt>
                <c:pt idx="1">
                  <c:v>Agree</c:v>
                </c:pt>
                <c:pt idx="2">
                  <c:v>Indifferent</c:v>
                </c:pt>
                <c:pt idx="3">
                  <c:v>Disagree</c:v>
                </c:pt>
                <c:pt idx="4">
                  <c:v>Strongly Disagree</c:v>
                </c:pt>
              </c:strCache>
            </c:strRef>
          </c:cat>
          <c:val>
            <c:numRef>
              <c:f>Sheet1!$B$2:$F$2</c:f>
              <c:numCache>
                <c:formatCode>0%</c:formatCode>
                <c:ptCount val="5"/>
                <c:pt idx="0">
                  <c:v>0.4</c:v>
                </c:pt>
                <c:pt idx="1">
                  <c:v>0.46666666666666945</c:v>
                </c:pt>
                <c:pt idx="2">
                  <c:v>6.666666666666668E-2</c:v>
                </c:pt>
                <c:pt idx="3">
                  <c:v>6.666666666666668E-2</c:v>
                </c:pt>
                <c:pt idx="4">
                  <c:v>0</c:v>
                </c:pt>
              </c:numCache>
            </c:numRef>
          </c:val>
        </c:ser>
        <c:dLbls>
          <c:showVal val="1"/>
        </c:dLbls>
        <c:gapWidth val="75"/>
        <c:overlap val="-25"/>
        <c:axId val="144127488"/>
        <c:axId val="144129024"/>
      </c:barChart>
      <c:catAx>
        <c:axId val="144127488"/>
        <c:scaling>
          <c:orientation val="minMax"/>
        </c:scaling>
        <c:axPos val="b"/>
        <c:majorTickMark val="none"/>
        <c:tickLblPos val="nextTo"/>
        <c:txPr>
          <a:bodyPr/>
          <a:lstStyle/>
          <a:p>
            <a:pPr>
              <a:defRPr lang="en-ZA" sz="1000" b="0"/>
            </a:pPr>
            <a:endParaRPr lang="en-US"/>
          </a:p>
        </c:txPr>
        <c:crossAx val="144129024"/>
        <c:crosses val="autoZero"/>
        <c:auto val="1"/>
        <c:lblAlgn val="ctr"/>
        <c:lblOffset val="100"/>
      </c:catAx>
      <c:valAx>
        <c:axId val="144129024"/>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44127488"/>
        <c:crosses val="autoZero"/>
        <c:crossBetween val="between"/>
      </c:valAx>
    </c:plotArea>
    <c:plotVisOnly val="1"/>
  </c:chart>
  <c:spPr>
    <a:ln>
      <a:noFill/>
    </a:ln>
  </c:spPr>
  <c:txPr>
    <a:bodyPr/>
    <a:lstStyle/>
    <a:p>
      <a:pPr>
        <a:defRPr sz="1800"/>
      </a:pPr>
      <a:endParaRPr lang="en-US"/>
    </a:p>
  </c:txPr>
  <c:externalData r:id="rId2"/>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BANKSETA Departments Collaborate Effectively On Projects</a:t>
            </a:r>
            <a:endParaRPr lang="en-US" sz="1100" b="1" i="0" kern="1200" baseline="0" dirty="0" smtClean="0">
              <a:solidFill>
                <a:srgbClr val="000000"/>
              </a:solidFill>
              <a:latin typeface="Arial"/>
              <a:ea typeface="Arial"/>
              <a:cs typeface="Arial"/>
            </a:endParaRPr>
          </a:p>
        </c:rich>
      </c:tx>
      <c:layout>
        <c:manualLayout>
          <c:xMode val="edge"/>
          <c:yMode val="edge"/>
          <c:x val="0.16176038534499437"/>
          <c:y val="4.8625615672332687E-2"/>
        </c:manualLayout>
      </c:layout>
    </c:title>
    <c:plotArea>
      <c:layout>
        <c:manualLayout>
          <c:layoutTarget val="inner"/>
          <c:xMode val="edge"/>
          <c:yMode val="edge"/>
          <c:x val="8.0756393282701747E-2"/>
          <c:y val="0.15259615384615868"/>
          <c:w val="0.86053115071142428"/>
          <c:h val="0.61368690515868662"/>
        </c:manualLayout>
      </c:layout>
      <c:barChart>
        <c:barDir val="col"/>
        <c:grouping val="clustered"/>
        <c:ser>
          <c:idx val="0"/>
          <c:order val="0"/>
          <c:tx>
            <c:strRef>
              <c:f>Sheet1!$A$2</c:f>
              <c:strCache>
                <c:ptCount val="1"/>
                <c:pt idx="0">
                  <c:v>Total 2010(n=)</c:v>
                </c:pt>
              </c:strCache>
            </c:strRef>
          </c:tx>
          <c:spPr>
            <a:solidFill>
              <a:srgbClr val="0033CC"/>
            </a:solidFill>
            <a:ln>
              <a:solidFill>
                <a:schemeClr val="tx1"/>
              </a:solidFill>
            </a:ln>
            <a:effectLst>
              <a:outerShdw blurRad="40000" dist="23000" dir="5400000" rotWithShape="0">
                <a:srgbClr val="000000">
                  <a:alpha val="35000"/>
                </a:srgbClr>
              </a:outerShdw>
            </a:effectLst>
            <a:scene3d>
              <a:camera prst="orthographicFront"/>
              <a:lightRig rig="threePt" dir="t"/>
            </a:scene3d>
            <a:sp3d/>
          </c:spPr>
          <c:dPt>
            <c:idx val="0"/>
            <c:spPr>
              <a:solidFill>
                <a:schemeClr val="bg1"/>
              </a:solidFill>
              <a:ln w="28575">
                <a:solidFill>
                  <a:srgbClr val="0070C0"/>
                </a:solidFill>
              </a:ln>
              <a:effectLst>
                <a:outerShdw blurRad="40000" dist="23000" dir="5400000" rotWithShape="0">
                  <a:srgbClr val="000000">
                    <a:alpha val="35000"/>
                  </a:srgbClr>
                </a:outerShdw>
              </a:effectLst>
              <a:scene3d>
                <a:camera prst="orthographicFront"/>
                <a:lightRig rig="threePt" dir="t"/>
              </a:scene3d>
              <a:sp3d/>
            </c:spPr>
          </c:dPt>
          <c:dPt>
            <c:idx val="1"/>
            <c:spPr>
              <a:solidFill>
                <a:schemeClr val="bg1"/>
              </a:solidFill>
              <a:ln w="28575">
                <a:solidFill>
                  <a:srgbClr val="00B0F0"/>
                </a:solidFill>
              </a:ln>
              <a:effectLst>
                <a:outerShdw blurRad="40000" dist="23000" dir="5400000" rotWithShape="0">
                  <a:srgbClr val="000000">
                    <a:alpha val="35000"/>
                  </a:srgbClr>
                </a:outerShdw>
              </a:effectLst>
              <a:scene3d>
                <a:camera prst="orthographicFront"/>
                <a:lightRig rig="threePt" dir="t"/>
              </a:scene3d>
              <a:sp3d/>
            </c:spPr>
          </c:dPt>
          <c:dPt>
            <c:idx val="2"/>
            <c:spPr>
              <a:solidFill>
                <a:schemeClr val="bg1"/>
              </a:solidFill>
              <a:ln w="28575">
                <a:solidFill>
                  <a:srgbClr val="92D050"/>
                </a:solidFill>
              </a:ln>
              <a:effectLst>
                <a:outerShdw blurRad="40000" dist="23000" dir="5400000" rotWithShape="0">
                  <a:srgbClr val="000000">
                    <a:alpha val="35000"/>
                  </a:srgbClr>
                </a:outerShdw>
              </a:effectLst>
              <a:scene3d>
                <a:camera prst="orthographicFront"/>
                <a:lightRig rig="threePt" dir="t"/>
              </a:scene3d>
              <a:sp3d/>
            </c:spPr>
          </c:dPt>
          <c:dPt>
            <c:idx val="3"/>
            <c:spPr>
              <a:solidFill>
                <a:schemeClr val="bg1"/>
              </a:solidFill>
              <a:ln w="28575">
                <a:solidFill>
                  <a:srgbClr val="FFFF00"/>
                </a:solidFill>
              </a:ln>
              <a:effectLst>
                <a:outerShdw blurRad="40000" dist="23000" dir="5400000" rotWithShape="0">
                  <a:srgbClr val="000000">
                    <a:alpha val="35000"/>
                  </a:srgbClr>
                </a:outerShdw>
              </a:effectLst>
              <a:scene3d>
                <a:camera prst="orthographicFront"/>
                <a:lightRig rig="threePt" dir="t"/>
              </a:scene3d>
              <a:sp3d/>
            </c:spPr>
          </c:dPt>
          <c:dPt>
            <c:idx val="4"/>
            <c:spPr>
              <a:solidFill>
                <a:schemeClr val="bg1"/>
              </a:solidFill>
              <a:ln w="28575">
                <a:solidFill>
                  <a:srgbClr val="FFC000"/>
                </a:solidFill>
              </a:ln>
              <a:effectLst>
                <a:outerShdw blurRad="40000" dist="23000" dir="5400000" rotWithShape="0">
                  <a:srgbClr val="000000">
                    <a:alpha val="35000"/>
                  </a:srgbClr>
                </a:outerShdw>
              </a:effectLst>
              <a:scene3d>
                <a:camera prst="orthographicFront"/>
                <a:lightRig rig="threePt" dir="t"/>
              </a:scene3d>
              <a:sp3d/>
            </c:spPr>
          </c:dPt>
          <c:dPt>
            <c:idx val="5"/>
            <c:spPr>
              <a:solidFill>
                <a:srgbClr val="FFFFFF"/>
              </a:solidFill>
              <a:ln w="12700">
                <a:solidFill>
                  <a:srgbClr val="808080">
                    <a:lumMod val="75000"/>
                  </a:srgbClr>
                </a:solidFill>
              </a:ln>
              <a:effectLst>
                <a:outerShdw blurRad="40000" dist="23000" dir="5400000" rotWithShape="0">
                  <a:srgbClr val="000000">
                    <a:alpha val="35000"/>
                  </a:srgbClr>
                </a:outerShdw>
              </a:effectLst>
              <a:scene3d>
                <a:camera prst="orthographicFront"/>
                <a:lightRig rig="threePt" dir="t"/>
              </a:scene3d>
              <a:sp3d/>
            </c:spPr>
          </c:dPt>
          <c:dLbls>
            <c:txPr>
              <a:bodyPr/>
              <a:lstStyle/>
              <a:p>
                <a:pPr>
                  <a:defRPr lang="en-ZA" sz="1000" b="1"/>
                </a:pPr>
                <a:endParaRPr lang="en-US"/>
              </a:p>
            </c:txPr>
            <c:dLblPos val="outEnd"/>
            <c:showVal val="1"/>
          </c:dLbls>
          <c:cat>
            <c:strRef>
              <c:f>Sheet1!$B$1:$G$1</c:f>
              <c:strCache>
                <c:ptCount val="6"/>
                <c:pt idx="0">
                  <c:v>Strongly Agree</c:v>
                </c:pt>
                <c:pt idx="1">
                  <c:v>Agree</c:v>
                </c:pt>
                <c:pt idx="2">
                  <c:v>Indifferent</c:v>
                </c:pt>
                <c:pt idx="3">
                  <c:v>Disagree</c:v>
                </c:pt>
                <c:pt idx="4">
                  <c:v>Strongly Disagree</c:v>
                </c:pt>
                <c:pt idx="5">
                  <c:v>Don't Know / Not Sure</c:v>
                </c:pt>
              </c:strCache>
            </c:strRef>
          </c:cat>
          <c:val>
            <c:numRef>
              <c:f>Sheet1!$B$2:$G$2</c:f>
              <c:numCache>
                <c:formatCode>0%</c:formatCode>
                <c:ptCount val="6"/>
                <c:pt idx="0">
                  <c:v>0.2</c:v>
                </c:pt>
                <c:pt idx="1">
                  <c:v>0.53333333333333333</c:v>
                </c:pt>
                <c:pt idx="2">
                  <c:v>6.666666666666668E-2</c:v>
                </c:pt>
                <c:pt idx="3">
                  <c:v>0.13333333333333341</c:v>
                </c:pt>
                <c:pt idx="4">
                  <c:v>0</c:v>
                </c:pt>
                <c:pt idx="5">
                  <c:v>6.666666666666668E-2</c:v>
                </c:pt>
              </c:numCache>
            </c:numRef>
          </c:val>
        </c:ser>
        <c:dLbls>
          <c:showVal val="1"/>
        </c:dLbls>
        <c:gapWidth val="75"/>
        <c:overlap val="-25"/>
        <c:axId val="144417920"/>
        <c:axId val="144419456"/>
      </c:barChart>
      <c:catAx>
        <c:axId val="144417920"/>
        <c:scaling>
          <c:orientation val="minMax"/>
        </c:scaling>
        <c:axPos val="b"/>
        <c:majorTickMark val="none"/>
        <c:tickLblPos val="nextTo"/>
        <c:txPr>
          <a:bodyPr/>
          <a:lstStyle/>
          <a:p>
            <a:pPr>
              <a:defRPr lang="en-ZA" sz="1000" b="0"/>
            </a:pPr>
            <a:endParaRPr lang="en-US"/>
          </a:p>
        </c:txPr>
        <c:crossAx val="144419456"/>
        <c:crosses val="autoZero"/>
        <c:auto val="1"/>
        <c:lblAlgn val="ctr"/>
        <c:lblOffset val="100"/>
      </c:catAx>
      <c:valAx>
        <c:axId val="144419456"/>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44417920"/>
        <c:crosses val="autoZero"/>
        <c:crossBetween val="between"/>
      </c:valAx>
    </c:plotArea>
    <c:plotVisOnly val="1"/>
  </c:chart>
  <c:spPr>
    <a:ln>
      <a:noFill/>
    </a:ln>
  </c:spPr>
  <c:txPr>
    <a:bodyPr/>
    <a:lstStyle/>
    <a:p>
      <a:pPr>
        <a:defRPr sz="1800"/>
      </a:pPr>
      <a:endParaRPr lang="en-US"/>
    </a:p>
  </c:txPr>
  <c:externalData r:id="rId2"/>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lang="en-ZA" sz="1000"/>
            </a:pPr>
            <a:r>
              <a:rPr lang="en-US" sz="1100" dirty="0" smtClean="0"/>
              <a:t>The BANKSETA Gives Timeous Notice Of Changes To Meeting Dates/Times</a:t>
            </a:r>
            <a:endParaRPr lang="en-US" sz="1100" dirty="0"/>
          </a:p>
        </c:rich>
      </c:tx>
      <c:layout>
        <c:manualLayout>
          <c:xMode val="edge"/>
          <c:yMode val="edge"/>
          <c:x val="0.16839285714285721"/>
          <c:y val="0"/>
        </c:manualLayout>
      </c:layout>
    </c:title>
    <c:plotArea>
      <c:layout>
        <c:manualLayout>
          <c:layoutTarget val="inner"/>
          <c:xMode val="edge"/>
          <c:yMode val="edge"/>
          <c:x val="8.0756393282701747E-2"/>
          <c:y val="0.15259615384615874"/>
          <c:w val="0.86053115071142428"/>
          <c:h val="0.47634211588937053"/>
        </c:manualLayout>
      </c:layout>
      <c:barChart>
        <c:barDir val="col"/>
        <c:grouping val="percentStacked"/>
        <c:ser>
          <c:idx val="0"/>
          <c:order val="0"/>
          <c:tx>
            <c:strRef>
              <c:f>Sheet1!$A$2</c:f>
              <c:strCache>
                <c:ptCount val="1"/>
                <c:pt idx="0">
                  <c:v>Strongly Agree</c:v>
                </c:pt>
              </c:strCache>
            </c:strRef>
          </c:tx>
          <c:spPr>
            <a:solidFill>
              <a:srgbClr val="FFFF00"/>
            </a:solidFill>
            <a:ln w="9525">
              <a:solidFill>
                <a:sysClr val="windowText" lastClr="000000"/>
              </a:solidFill>
            </a:ln>
            <a:effectLst/>
            <a:scene3d>
              <a:camera prst="orthographicFront"/>
              <a:lightRig rig="threePt" dir="t"/>
            </a:scene3d>
            <a:sp3d/>
          </c:spPr>
          <c:dLbls>
            <c:txPr>
              <a:bodyPr/>
              <a:lstStyle/>
              <a:p>
                <a:pPr>
                  <a:defRPr lang="en-ZA"/>
                </a:pPr>
                <a:endParaRPr lang="en-US"/>
              </a:p>
            </c:txPr>
            <c:showVal val="1"/>
          </c:dLbls>
          <c:cat>
            <c:strRef>
              <c:f>Sheet1!$B$1:$E$1</c:f>
              <c:strCache>
                <c:ptCount val="4"/>
                <c:pt idx="0">
                  <c:v>Total 2009 (n=7)</c:v>
                </c:pt>
                <c:pt idx="1">
                  <c:v>Total 2010 (n=21)</c:v>
                </c:pt>
                <c:pt idx="2">
                  <c:v>Committee Members (n=16)</c:v>
                </c:pt>
                <c:pt idx="3">
                  <c:v>Project Steering Committees (n=5)</c:v>
                </c:pt>
              </c:strCache>
            </c:strRef>
          </c:cat>
          <c:val>
            <c:numRef>
              <c:f>Sheet1!$B$2:$E$2</c:f>
              <c:numCache>
                <c:formatCode>_ * #,##0_ ;_ * \-#,##0_ ;_ * "-"??_ ;_ @_ </c:formatCode>
                <c:ptCount val="4"/>
                <c:pt idx="0" formatCode="0">
                  <c:v>28.571428571428569</c:v>
                </c:pt>
                <c:pt idx="1">
                  <c:v>24</c:v>
                </c:pt>
                <c:pt idx="2">
                  <c:v>31</c:v>
                </c:pt>
                <c:pt idx="3">
                  <c:v>0</c:v>
                </c:pt>
              </c:numCache>
            </c:numRef>
          </c:val>
        </c:ser>
        <c:ser>
          <c:idx val="1"/>
          <c:order val="1"/>
          <c:tx>
            <c:strRef>
              <c:f>Sheet1!$A$3</c:f>
              <c:strCache>
                <c:ptCount val="1"/>
                <c:pt idx="0">
                  <c:v>Agree</c:v>
                </c:pt>
              </c:strCache>
            </c:strRef>
          </c:tx>
          <c:spPr>
            <a:solidFill>
              <a:srgbClr val="FFC000"/>
            </a:solidFill>
            <a:ln>
              <a:solidFill>
                <a:sysClr val="windowText" lastClr="000000"/>
              </a:solidFill>
            </a:ln>
          </c:spPr>
          <c:dLbls>
            <c:txPr>
              <a:bodyPr/>
              <a:lstStyle/>
              <a:p>
                <a:pPr>
                  <a:defRPr lang="en-ZA">
                    <a:solidFill>
                      <a:schemeClr val="tx1"/>
                    </a:solidFill>
                  </a:defRPr>
                </a:pPr>
                <a:endParaRPr lang="en-US"/>
              </a:p>
            </c:txPr>
            <c:showVal val="1"/>
          </c:dLbls>
          <c:cat>
            <c:strRef>
              <c:f>Sheet1!$B$1:$E$1</c:f>
              <c:strCache>
                <c:ptCount val="4"/>
                <c:pt idx="0">
                  <c:v>Total 2009 (n=7)</c:v>
                </c:pt>
                <c:pt idx="1">
                  <c:v>Total 2010 (n=21)</c:v>
                </c:pt>
                <c:pt idx="2">
                  <c:v>Committee Members (n=16)</c:v>
                </c:pt>
                <c:pt idx="3">
                  <c:v>Project Steering Committees (n=5)</c:v>
                </c:pt>
              </c:strCache>
            </c:strRef>
          </c:cat>
          <c:val>
            <c:numRef>
              <c:f>Sheet1!$B$3:$E$3</c:f>
              <c:numCache>
                <c:formatCode>_ * #,##0_ ;_ * \-#,##0_ ;_ * "-"??_ ;_ @_ </c:formatCode>
                <c:ptCount val="4"/>
                <c:pt idx="0" formatCode="0">
                  <c:v>71.428571428571388</c:v>
                </c:pt>
                <c:pt idx="1">
                  <c:v>52</c:v>
                </c:pt>
                <c:pt idx="2">
                  <c:v>50</c:v>
                </c:pt>
                <c:pt idx="3">
                  <c:v>60</c:v>
                </c:pt>
              </c:numCache>
            </c:numRef>
          </c:val>
        </c:ser>
        <c:ser>
          <c:idx val="2"/>
          <c:order val="2"/>
          <c:tx>
            <c:strRef>
              <c:f>Sheet1!$A$4</c:f>
              <c:strCache>
                <c:ptCount val="1"/>
                <c:pt idx="0">
                  <c:v>Indifferent</c:v>
                </c:pt>
              </c:strCache>
            </c:strRef>
          </c:tx>
          <c:spPr>
            <a:solidFill>
              <a:srgbClr val="92D050"/>
            </a:solidFill>
            <a:ln>
              <a:solidFill>
                <a:sysClr val="windowText" lastClr="000000"/>
              </a:solidFill>
            </a:ln>
          </c:spPr>
          <c:dLbls>
            <c:txPr>
              <a:bodyPr/>
              <a:lstStyle/>
              <a:p>
                <a:pPr>
                  <a:defRPr lang="en-ZA">
                    <a:solidFill>
                      <a:schemeClr val="tx1"/>
                    </a:solidFill>
                  </a:defRPr>
                </a:pPr>
                <a:endParaRPr lang="en-US"/>
              </a:p>
            </c:txPr>
            <c:showVal val="1"/>
          </c:dLbls>
          <c:cat>
            <c:strRef>
              <c:f>Sheet1!$B$1:$E$1</c:f>
              <c:strCache>
                <c:ptCount val="4"/>
                <c:pt idx="0">
                  <c:v>Total 2009 (n=7)</c:v>
                </c:pt>
                <c:pt idx="1">
                  <c:v>Total 2010 (n=21)</c:v>
                </c:pt>
                <c:pt idx="2">
                  <c:v>Committee Members (n=16)</c:v>
                </c:pt>
                <c:pt idx="3">
                  <c:v>Project Steering Committees (n=5)</c:v>
                </c:pt>
              </c:strCache>
            </c:strRef>
          </c:cat>
          <c:val>
            <c:numRef>
              <c:f>Sheet1!$B$4:$E$4</c:f>
              <c:numCache>
                <c:formatCode>_ * #,##0_ ;_ * \-#,##0_ ;_ * "-"??_ ;_ @_ </c:formatCode>
                <c:ptCount val="4"/>
                <c:pt idx="1">
                  <c:v>14.000000000000002</c:v>
                </c:pt>
                <c:pt idx="2">
                  <c:v>13</c:v>
                </c:pt>
                <c:pt idx="3">
                  <c:v>20</c:v>
                </c:pt>
              </c:numCache>
            </c:numRef>
          </c:val>
        </c:ser>
        <c:ser>
          <c:idx val="3"/>
          <c:order val="3"/>
          <c:tx>
            <c:strRef>
              <c:f>Sheet1!$A$5</c:f>
              <c:strCache>
                <c:ptCount val="1"/>
                <c:pt idx="0">
                  <c:v>Disagree</c:v>
                </c:pt>
              </c:strCache>
            </c:strRef>
          </c:tx>
          <c:spPr>
            <a:solidFill>
              <a:srgbClr val="00B0F0"/>
            </a:solidFill>
            <a:ln>
              <a:solidFill>
                <a:sysClr val="windowText" lastClr="000000"/>
              </a:solidFill>
            </a:ln>
          </c:spPr>
          <c:dLbls>
            <c:txPr>
              <a:bodyPr/>
              <a:lstStyle/>
              <a:p>
                <a:pPr>
                  <a:defRPr lang="en-ZA">
                    <a:solidFill>
                      <a:schemeClr val="bg1"/>
                    </a:solidFill>
                  </a:defRPr>
                </a:pPr>
                <a:endParaRPr lang="en-US"/>
              </a:p>
            </c:txPr>
            <c:showVal val="1"/>
          </c:dLbls>
          <c:cat>
            <c:strRef>
              <c:f>Sheet1!$B$1:$E$1</c:f>
              <c:strCache>
                <c:ptCount val="4"/>
                <c:pt idx="0">
                  <c:v>Total 2009 (n=7)</c:v>
                </c:pt>
                <c:pt idx="1">
                  <c:v>Total 2010 (n=21)</c:v>
                </c:pt>
                <c:pt idx="2">
                  <c:v>Committee Members (n=16)</c:v>
                </c:pt>
                <c:pt idx="3">
                  <c:v>Project Steering Committees (n=5)</c:v>
                </c:pt>
              </c:strCache>
            </c:strRef>
          </c:cat>
          <c:val>
            <c:numRef>
              <c:f>Sheet1!$B$5:$E$5</c:f>
              <c:numCache>
                <c:formatCode>_ * #,##0_ ;_ * \-#,##0_ ;_ * "-"??_ ;_ @_ </c:formatCode>
                <c:ptCount val="4"/>
                <c:pt idx="1">
                  <c:v>10</c:v>
                </c:pt>
                <c:pt idx="2">
                  <c:v>6</c:v>
                </c:pt>
                <c:pt idx="3">
                  <c:v>20</c:v>
                </c:pt>
              </c:numCache>
            </c:numRef>
          </c:val>
        </c:ser>
        <c:ser>
          <c:idx val="4"/>
          <c:order val="4"/>
          <c:tx>
            <c:strRef>
              <c:f>Sheet1!$A$6</c:f>
              <c:strCache>
                <c:ptCount val="1"/>
                <c:pt idx="0">
                  <c:v>Strongly Disagree</c:v>
                </c:pt>
              </c:strCache>
            </c:strRef>
          </c:tx>
          <c:spPr>
            <a:solidFill>
              <a:srgbClr val="0070C0"/>
            </a:solidFill>
          </c:spPr>
          <c:dLbls>
            <c:txPr>
              <a:bodyPr/>
              <a:lstStyle/>
              <a:p>
                <a:pPr>
                  <a:defRPr lang="en-ZA">
                    <a:solidFill>
                      <a:schemeClr val="bg1"/>
                    </a:solidFill>
                  </a:defRPr>
                </a:pPr>
                <a:endParaRPr lang="en-US"/>
              </a:p>
            </c:txPr>
            <c:showVal val="1"/>
          </c:dLbls>
          <c:cat>
            <c:strRef>
              <c:f>Sheet1!$B$1:$E$1</c:f>
              <c:strCache>
                <c:ptCount val="4"/>
                <c:pt idx="0">
                  <c:v>Total 2009 (n=7)</c:v>
                </c:pt>
                <c:pt idx="1">
                  <c:v>Total 2010 (n=21)</c:v>
                </c:pt>
                <c:pt idx="2">
                  <c:v>Committee Members (n=16)</c:v>
                </c:pt>
                <c:pt idx="3">
                  <c:v>Project Steering Committees (n=5)</c:v>
                </c:pt>
              </c:strCache>
            </c:strRef>
          </c:cat>
          <c:val>
            <c:numRef>
              <c:f>Sheet1!$B$6:$E$6</c:f>
              <c:numCache>
                <c:formatCode>General</c:formatCode>
                <c:ptCount val="4"/>
              </c:numCache>
            </c:numRef>
          </c:val>
        </c:ser>
        <c:gapWidth val="75"/>
        <c:overlap val="100"/>
        <c:axId val="144683008"/>
        <c:axId val="144684544"/>
      </c:barChart>
      <c:catAx>
        <c:axId val="144683008"/>
        <c:scaling>
          <c:orientation val="minMax"/>
        </c:scaling>
        <c:axPos val="b"/>
        <c:majorTickMark val="none"/>
        <c:tickLblPos val="nextTo"/>
        <c:txPr>
          <a:bodyPr/>
          <a:lstStyle/>
          <a:p>
            <a:pPr>
              <a:defRPr lang="en-ZA"/>
            </a:pPr>
            <a:endParaRPr lang="en-US"/>
          </a:p>
        </c:txPr>
        <c:crossAx val="144684544"/>
        <c:crosses val="autoZero"/>
        <c:auto val="1"/>
        <c:lblAlgn val="ctr"/>
        <c:lblOffset val="100"/>
      </c:catAx>
      <c:valAx>
        <c:axId val="144684544"/>
        <c:scaling>
          <c:orientation val="minMax"/>
        </c:scaling>
        <c:axPos val="l"/>
        <c:majorGridlines/>
        <c:numFmt formatCode="0%" sourceLinked="1"/>
        <c:majorTickMark val="none"/>
        <c:tickLblPos val="nextTo"/>
        <c:spPr>
          <a:ln w="9525">
            <a:noFill/>
          </a:ln>
        </c:spPr>
        <c:txPr>
          <a:bodyPr/>
          <a:lstStyle/>
          <a:p>
            <a:pPr>
              <a:defRPr lang="en-ZA"/>
            </a:pPr>
            <a:endParaRPr lang="en-US"/>
          </a:p>
        </c:txPr>
        <c:crossAx val="144683008"/>
        <c:crosses val="autoZero"/>
        <c:crossBetween val="between"/>
      </c:valAx>
    </c:plotArea>
    <c:legend>
      <c:legendPos val="b"/>
      <c:layout>
        <c:manualLayout>
          <c:xMode val="edge"/>
          <c:yMode val="edge"/>
          <c:x val="1.6990298087739043E-2"/>
          <c:y val="0.81791181102362265"/>
          <c:w val="0.96304297900262459"/>
          <c:h val="0.10875485564304462"/>
        </c:manualLayout>
      </c:layout>
      <c:spPr>
        <a:ln>
          <a:solidFill>
            <a:schemeClr val="tx1"/>
          </a:solidFill>
        </a:ln>
      </c:spPr>
      <c:txPr>
        <a:bodyPr/>
        <a:lstStyle/>
        <a:p>
          <a:pPr>
            <a:defRPr lang="en-ZA"/>
          </a:pPr>
          <a:endParaRPr lang="en-US"/>
        </a:p>
      </c:txPr>
    </c:legend>
    <c:plotVisOnly val="1"/>
    <c:dispBlanksAs val="gap"/>
  </c:chart>
  <c:spPr>
    <a:ln>
      <a:noFill/>
    </a:ln>
  </c:spPr>
  <c:txPr>
    <a:bodyPr/>
    <a:lstStyle/>
    <a:p>
      <a:pPr>
        <a:defRPr sz="1000"/>
      </a:pPr>
      <a:endParaRPr lang="en-US"/>
    </a:p>
  </c:txPr>
  <c:externalData r:id="rId2"/>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lang="en-ZA" sz="1100"/>
            </a:pPr>
            <a:r>
              <a:rPr lang="en-US" sz="1100" dirty="0" smtClean="0"/>
              <a:t>The BANKSETA Effectively Distributes Minutes / Actions</a:t>
            </a:r>
            <a:endParaRPr lang="en-US" sz="1100" dirty="0"/>
          </a:p>
        </c:rich>
      </c:tx>
      <c:layout>
        <c:manualLayout>
          <c:xMode val="edge"/>
          <c:yMode val="edge"/>
          <c:x val="0.10589285714285715"/>
          <c:y val="0"/>
        </c:manualLayout>
      </c:layout>
    </c:title>
    <c:plotArea>
      <c:layout>
        <c:manualLayout>
          <c:layoutTarget val="inner"/>
          <c:xMode val="edge"/>
          <c:yMode val="edge"/>
          <c:x val="8.0756393282701747E-2"/>
          <c:y val="0.15259615384615877"/>
          <c:w val="0.86053115071142428"/>
          <c:h val="0.47634211588937064"/>
        </c:manualLayout>
      </c:layout>
      <c:barChart>
        <c:barDir val="col"/>
        <c:grouping val="percentStacked"/>
        <c:ser>
          <c:idx val="0"/>
          <c:order val="0"/>
          <c:tx>
            <c:strRef>
              <c:f>Sheet1!$A$2</c:f>
              <c:strCache>
                <c:ptCount val="1"/>
                <c:pt idx="0">
                  <c:v>Strongly Agree</c:v>
                </c:pt>
              </c:strCache>
            </c:strRef>
          </c:tx>
          <c:spPr>
            <a:solidFill>
              <a:srgbClr val="FFFF00"/>
            </a:solidFill>
            <a:ln w="9525">
              <a:solidFill>
                <a:sysClr val="windowText" lastClr="000000"/>
              </a:solidFill>
            </a:ln>
            <a:effectLst>
              <a:outerShdw blurRad="40000" dist="23000" dir="5400000" rotWithShape="0">
                <a:srgbClr val="000000">
                  <a:alpha val="35000"/>
                </a:srgbClr>
              </a:outerShdw>
            </a:effectLst>
            <a:scene3d>
              <a:camera prst="orthographicFront"/>
              <a:lightRig rig="threePt" dir="t"/>
            </a:scene3d>
            <a:sp3d/>
          </c:spPr>
          <c:dLbls>
            <c:txPr>
              <a:bodyPr/>
              <a:lstStyle/>
              <a:p>
                <a:pPr>
                  <a:defRPr lang="en-ZA"/>
                </a:pPr>
                <a:endParaRPr lang="en-US"/>
              </a:p>
            </c:txPr>
            <c:showVal val="1"/>
          </c:dLbls>
          <c:cat>
            <c:strRef>
              <c:f>Sheet1!$B$1:$E$1</c:f>
              <c:strCache>
                <c:ptCount val="4"/>
                <c:pt idx="0">
                  <c:v>Total 2009 (n=7)</c:v>
                </c:pt>
                <c:pt idx="1">
                  <c:v>Total 2010 (n=21)</c:v>
                </c:pt>
                <c:pt idx="2">
                  <c:v>Committee Members (n=16)</c:v>
                </c:pt>
                <c:pt idx="3">
                  <c:v>Project Steering Committees (n=5)</c:v>
                </c:pt>
              </c:strCache>
            </c:strRef>
          </c:cat>
          <c:val>
            <c:numRef>
              <c:f>Sheet1!$B$2:$E$2</c:f>
              <c:numCache>
                <c:formatCode>0</c:formatCode>
                <c:ptCount val="4"/>
                <c:pt idx="0">
                  <c:v>42.857142857142399</c:v>
                </c:pt>
                <c:pt idx="1">
                  <c:v>10</c:v>
                </c:pt>
                <c:pt idx="2">
                  <c:v>13</c:v>
                </c:pt>
              </c:numCache>
            </c:numRef>
          </c:val>
        </c:ser>
        <c:ser>
          <c:idx val="1"/>
          <c:order val="1"/>
          <c:tx>
            <c:strRef>
              <c:f>Sheet1!$A$3</c:f>
              <c:strCache>
                <c:ptCount val="1"/>
                <c:pt idx="0">
                  <c:v>Agree</c:v>
                </c:pt>
              </c:strCache>
            </c:strRef>
          </c:tx>
          <c:spPr>
            <a:solidFill>
              <a:srgbClr val="FFC000"/>
            </a:solidFill>
            <a:ln>
              <a:solidFill>
                <a:sysClr val="windowText" lastClr="000000"/>
              </a:solidFill>
            </a:ln>
          </c:spPr>
          <c:dLbls>
            <c:txPr>
              <a:bodyPr/>
              <a:lstStyle/>
              <a:p>
                <a:pPr>
                  <a:defRPr lang="en-ZA">
                    <a:solidFill>
                      <a:schemeClr val="tx1"/>
                    </a:solidFill>
                  </a:defRPr>
                </a:pPr>
                <a:endParaRPr lang="en-US"/>
              </a:p>
            </c:txPr>
            <c:showVal val="1"/>
          </c:dLbls>
          <c:cat>
            <c:strRef>
              <c:f>Sheet1!$B$1:$E$1</c:f>
              <c:strCache>
                <c:ptCount val="4"/>
                <c:pt idx="0">
                  <c:v>Total 2009 (n=7)</c:v>
                </c:pt>
                <c:pt idx="1">
                  <c:v>Total 2010 (n=21)</c:v>
                </c:pt>
                <c:pt idx="2">
                  <c:v>Committee Members (n=16)</c:v>
                </c:pt>
                <c:pt idx="3">
                  <c:v>Project Steering Committees (n=5)</c:v>
                </c:pt>
              </c:strCache>
            </c:strRef>
          </c:cat>
          <c:val>
            <c:numRef>
              <c:f>Sheet1!$B$3:$E$3</c:f>
              <c:numCache>
                <c:formatCode>_ * #,##0_ ;_ * \-#,##0_ ;_ * "-"??_ ;_ @_ </c:formatCode>
                <c:ptCount val="4"/>
                <c:pt idx="0" formatCode="0">
                  <c:v>28.571428571428569</c:v>
                </c:pt>
                <c:pt idx="1">
                  <c:v>57</c:v>
                </c:pt>
                <c:pt idx="2">
                  <c:v>56.000000000000007</c:v>
                </c:pt>
                <c:pt idx="3">
                  <c:v>60</c:v>
                </c:pt>
              </c:numCache>
            </c:numRef>
          </c:val>
        </c:ser>
        <c:ser>
          <c:idx val="2"/>
          <c:order val="2"/>
          <c:tx>
            <c:strRef>
              <c:f>Sheet1!$A$4</c:f>
              <c:strCache>
                <c:ptCount val="1"/>
                <c:pt idx="0">
                  <c:v>Indifferent</c:v>
                </c:pt>
              </c:strCache>
            </c:strRef>
          </c:tx>
          <c:spPr>
            <a:solidFill>
              <a:srgbClr val="92D050"/>
            </a:solidFill>
            <a:ln>
              <a:solidFill>
                <a:sysClr val="windowText" lastClr="000000"/>
              </a:solidFill>
            </a:ln>
          </c:spPr>
          <c:dLbls>
            <c:txPr>
              <a:bodyPr/>
              <a:lstStyle/>
              <a:p>
                <a:pPr>
                  <a:defRPr lang="en-ZA"/>
                </a:pPr>
                <a:endParaRPr lang="en-US"/>
              </a:p>
            </c:txPr>
            <c:showVal val="1"/>
          </c:dLbls>
          <c:cat>
            <c:strRef>
              <c:f>Sheet1!$B$1:$E$1</c:f>
              <c:strCache>
                <c:ptCount val="4"/>
                <c:pt idx="0">
                  <c:v>Total 2009 (n=7)</c:v>
                </c:pt>
                <c:pt idx="1">
                  <c:v>Total 2010 (n=21)</c:v>
                </c:pt>
                <c:pt idx="2">
                  <c:v>Committee Members (n=16)</c:v>
                </c:pt>
                <c:pt idx="3">
                  <c:v>Project Steering Committees (n=5)</c:v>
                </c:pt>
              </c:strCache>
            </c:strRef>
          </c:cat>
          <c:val>
            <c:numRef>
              <c:f>Sheet1!$B$4:$E$4</c:f>
              <c:numCache>
                <c:formatCode>_ * #,##0_ ;_ * \-#,##0_ ;_ * "-"??_ ;_ @_ </c:formatCode>
                <c:ptCount val="4"/>
                <c:pt idx="0" formatCode="0">
                  <c:v>14.285714285714286</c:v>
                </c:pt>
                <c:pt idx="1">
                  <c:v>29</c:v>
                </c:pt>
                <c:pt idx="2">
                  <c:v>31</c:v>
                </c:pt>
                <c:pt idx="3">
                  <c:v>20</c:v>
                </c:pt>
              </c:numCache>
            </c:numRef>
          </c:val>
        </c:ser>
        <c:ser>
          <c:idx val="3"/>
          <c:order val="3"/>
          <c:tx>
            <c:strRef>
              <c:f>Sheet1!$A$5</c:f>
              <c:strCache>
                <c:ptCount val="1"/>
                <c:pt idx="0">
                  <c:v>Disagree</c:v>
                </c:pt>
              </c:strCache>
            </c:strRef>
          </c:tx>
          <c:spPr>
            <a:solidFill>
              <a:srgbClr val="00B0F0"/>
            </a:solidFill>
            <a:ln>
              <a:solidFill>
                <a:sysClr val="windowText" lastClr="000000"/>
              </a:solidFill>
            </a:ln>
          </c:spPr>
          <c:dLbls>
            <c:txPr>
              <a:bodyPr/>
              <a:lstStyle/>
              <a:p>
                <a:pPr>
                  <a:defRPr lang="en-ZA">
                    <a:solidFill>
                      <a:schemeClr val="bg1"/>
                    </a:solidFill>
                  </a:defRPr>
                </a:pPr>
                <a:endParaRPr lang="en-US"/>
              </a:p>
            </c:txPr>
            <c:showVal val="1"/>
          </c:dLbls>
          <c:cat>
            <c:strRef>
              <c:f>Sheet1!$B$1:$E$1</c:f>
              <c:strCache>
                <c:ptCount val="4"/>
                <c:pt idx="0">
                  <c:v>Total 2009 (n=7)</c:v>
                </c:pt>
                <c:pt idx="1">
                  <c:v>Total 2010 (n=21)</c:v>
                </c:pt>
                <c:pt idx="2">
                  <c:v>Committee Members (n=16)</c:v>
                </c:pt>
                <c:pt idx="3">
                  <c:v>Project Steering Committees (n=5)</c:v>
                </c:pt>
              </c:strCache>
            </c:strRef>
          </c:cat>
          <c:val>
            <c:numRef>
              <c:f>Sheet1!$B$5:$E$5</c:f>
              <c:numCache>
                <c:formatCode>_ * #,##0_ ;_ * \-#,##0_ ;_ * "-"??_ ;_ @_ </c:formatCode>
                <c:ptCount val="4"/>
                <c:pt idx="0" formatCode="0">
                  <c:v>14.285714285714286</c:v>
                </c:pt>
                <c:pt idx="1">
                  <c:v>5</c:v>
                </c:pt>
                <c:pt idx="2">
                  <c:v>0</c:v>
                </c:pt>
                <c:pt idx="3">
                  <c:v>20</c:v>
                </c:pt>
              </c:numCache>
            </c:numRef>
          </c:val>
        </c:ser>
        <c:ser>
          <c:idx val="4"/>
          <c:order val="4"/>
          <c:tx>
            <c:strRef>
              <c:f>Sheet1!$A$6</c:f>
              <c:strCache>
                <c:ptCount val="1"/>
                <c:pt idx="0">
                  <c:v>Strongly Disagree</c:v>
                </c:pt>
              </c:strCache>
            </c:strRef>
          </c:tx>
          <c:spPr>
            <a:solidFill>
              <a:srgbClr val="0070C0"/>
            </a:solidFill>
            <a:ln>
              <a:solidFill>
                <a:sysClr val="windowText" lastClr="000000"/>
              </a:solidFill>
            </a:ln>
          </c:spPr>
          <c:dLbls>
            <c:txPr>
              <a:bodyPr/>
              <a:lstStyle/>
              <a:p>
                <a:pPr>
                  <a:defRPr lang="en-ZA"/>
                </a:pPr>
                <a:endParaRPr lang="en-US"/>
              </a:p>
            </c:txPr>
            <c:showVal val="1"/>
          </c:dLbls>
          <c:cat>
            <c:strRef>
              <c:f>Sheet1!$B$1:$E$1</c:f>
              <c:strCache>
                <c:ptCount val="4"/>
                <c:pt idx="0">
                  <c:v>Total 2009 (n=7)</c:v>
                </c:pt>
                <c:pt idx="1">
                  <c:v>Total 2010 (n=21)</c:v>
                </c:pt>
                <c:pt idx="2">
                  <c:v>Committee Members (n=16)</c:v>
                </c:pt>
                <c:pt idx="3">
                  <c:v>Project Steering Committees (n=5)</c:v>
                </c:pt>
              </c:strCache>
            </c:strRef>
          </c:cat>
          <c:val>
            <c:numRef>
              <c:f>Sheet1!$B$6:$E$6</c:f>
              <c:numCache>
                <c:formatCode>General</c:formatCode>
                <c:ptCount val="4"/>
              </c:numCache>
            </c:numRef>
          </c:val>
        </c:ser>
        <c:gapWidth val="75"/>
        <c:overlap val="100"/>
        <c:axId val="144800000"/>
        <c:axId val="144814080"/>
      </c:barChart>
      <c:catAx>
        <c:axId val="144800000"/>
        <c:scaling>
          <c:orientation val="minMax"/>
        </c:scaling>
        <c:axPos val="b"/>
        <c:majorTickMark val="none"/>
        <c:tickLblPos val="nextTo"/>
        <c:txPr>
          <a:bodyPr/>
          <a:lstStyle/>
          <a:p>
            <a:pPr>
              <a:defRPr lang="en-ZA"/>
            </a:pPr>
            <a:endParaRPr lang="en-US"/>
          </a:p>
        </c:txPr>
        <c:crossAx val="144814080"/>
        <c:crosses val="autoZero"/>
        <c:auto val="1"/>
        <c:lblAlgn val="ctr"/>
        <c:lblOffset val="100"/>
      </c:catAx>
      <c:valAx>
        <c:axId val="144814080"/>
        <c:scaling>
          <c:orientation val="minMax"/>
        </c:scaling>
        <c:axPos val="l"/>
        <c:majorGridlines/>
        <c:numFmt formatCode="0%" sourceLinked="1"/>
        <c:majorTickMark val="none"/>
        <c:tickLblPos val="nextTo"/>
        <c:spPr>
          <a:ln w="9525">
            <a:noFill/>
          </a:ln>
        </c:spPr>
        <c:txPr>
          <a:bodyPr/>
          <a:lstStyle/>
          <a:p>
            <a:pPr>
              <a:defRPr lang="en-ZA"/>
            </a:pPr>
            <a:endParaRPr lang="en-US"/>
          </a:p>
        </c:txPr>
        <c:crossAx val="144800000"/>
        <c:crosses val="autoZero"/>
        <c:crossBetween val="between"/>
      </c:valAx>
    </c:plotArea>
    <c:legend>
      <c:legendPos val="b"/>
      <c:layout>
        <c:manualLayout>
          <c:xMode val="edge"/>
          <c:yMode val="edge"/>
          <c:x val="0"/>
          <c:y val="0.81791181102362265"/>
          <c:w val="0.98685250281214576"/>
          <c:h val="0.10875485564304462"/>
        </c:manualLayout>
      </c:layout>
      <c:spPr>
        <a:ln>
          <a:solidFill>
            <a:schemeClr val="tx1"/>
          </a:solidFill>
        </a:ln>
      </c:spPr>
      <c:txPr>
        <a:bodyPr/>
        <a:lstStyle/>
        <a:p>
          <a:pPr>
            <a:defRPr lang="en-ZA"/>
          </a:pPr>
          <a:endParaRPr lang="en-US"/>
        </a:p>
      </c:txPr>
    </c:legend>
    <c:plotVisOnly val="1"/>
    <c:dispBlanksAs val="gap"/>
  </c:chart>
  <c:spPr>
    <a:ln>
      <a:noFill/>
    </a:ln>
  </c:spPr>
  <c:txPr>
    <a:bodyPr/>
    <a:lstStyle/>
    <a:p>
      <a:pPr>
        <a:defRPr sz="1000"/>
      </a:pPr>
      <a:endParaRPr lang="en-US"/>
    </a:p>
  </c:txPr>
  <c:externalData r:id="rId2"/>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lang="en-ZA" sz="1100"/>
            </a:pPr>
            <a:r>
              <a:rPr lang="en-US" sz="1100" dirty="0" smtClean="0"/>
              <a:t>BANKSETA Meetings Are Chaired / Run Efficiently</a:t>
            </a:r>
            <a:endParaRPr lang="en-US" sz="1100" dirty="0"/>
          </a:p>
        </c:rich>
      </c:tx>
      <c:layout>
        <c:manualLayout>
          <c:xMode val="edge"/>
          <c:yMode val="edge"/>
          <c:x val="0.12894688116062114"/>
          <c:y val="3.6836304790602951E-2"/>
        </c:manualLayout>
      </c:layout>
    </c:title>
    <c:plotArea>
      <c:layout>
        <c:manualLayout>
          <c:layoutTarget val="inner"/>
          <c:xMode val="edge"/>
          <c:yMode val="edge"/>
          <c:x val="0.12079865016872933"/>
          <c:y val="0.15892363892907971"/>
          <c:w val="0.86053115071142428"/>
          <c:h val="0.47634211588937064"/>
        </c:manualLayout>
      </c:layout>
      <c:barChart>
        <c:barDir val="col"/>
        <c:grouping val="percentStacked"/>
        <c:ser>
          <c:idx val="0"/>
          <c:order val="0"/>
          <c:tx>
            <c:strRef>
              <c:f>Sheet1!$A$2</c:f>
              <c:strCache>
                <c:ptCount val="1"/>
                <c:pt idx="0">
                  <c:v>Strongly Agree</c:v>
                </c:pt>
              </c:strCache>
            </c:strRef>
          </c:tx>
          <c:spPr>
            <a:solidFill>
              <a:srgbClr val="FFFF00"/>
            </a:solidFill>
            <a:ln w="9525">
              <a:solidFill>
                <a:sysClr val="windowText" lastClr="000000"/>
              </a:solidFill>
            </a:ln>
            <a:effectLst/>
            <a:scene3d>
              <a:camera prst="orthographicFront"/>
              <a:lightRig rig="threePt" dir="t"/>
            </a:scene3d>
            <a:sp3d/>
          </c:spPr>
          <c:cat>
            <c:strRef>
              <c:f>Sheet1!$B$1:$E$1</c:f>
              <c:strCache>
                <c:ptCount val="4"/>
                <c:pt idx="0">
                  <c:v>Total 2009 (n=7)</c:v>
                </c:pt>
                <c:pt idx="1">
                  <c:v>Total 2010 (n=21)</c:v>
                </c:pt>
                <c:pt idx="2">
                  <c:v>Committee Members (n=16)</c:v>
                </c:pt>
                <c:pt idx="3">
                  <c:v>Project Steering Committees (n=5)</c:v>
                </c:pt>
              </c:strCache>
            </c:strRef>
          </c:cat>
          <c:val>
            <c:numRef>
              <c:f>Sheet1!$B$2:$E$2</c:f>
              <c:numCache>
                <c:formatCode>0</c:formatCode>
                <c:ptCount val="4"/>
                <c:pt idx="0">
                  <c:v>28.571428571428569</c:v>
                </c:pt>
                <c:pt idx="1">
                  <c:v>19</c:v>
                </c:pt>
                <c:pt idx="2">
                  <c:v>19</c:v>
                </c:pt>
                <c:pt idx="3">
                  <c:v>20</c:v>
                </c:pt>
              </c:numCache>
            </c:numRef>
          </c:val>
        </c:ser>
        <c:ser>
          <c:idx val="1"/>
          <c:order val="1"/>
          <c:tx>
            <c:strRef>
              <c:f>Sheet1!$A$3</c:f>
              <c:strCache>
                <c:ptCount val="1"/>
                <c:pt idx="0">
                  <c:v>Agree</c:v>
                </c:pt>
              </c:strCache>
            </c:strRef>
          </c:tx>
          <c:spPr>
            <a:solidFill>
              <a:srgbClr val="FFC000"/>
            </a:solidFill>
            <a:ln>
              <a:solidFill>
                <a:sysClr val="windowText" lastClr="000000"/>
              </a:solidFill>
            </a:ln>
          </c:spPr>
          <c:cat>
            <c:strRef>
              <c:f>Sheet1!$B$1:$E$1</c:f>
              <c:strCache>
                <c:ptCount val="4"/>
                <c:pt idx="0">
                  <c:v>Total 2009 (n=7)</c:v>
                </c:pt>
                <c:pt idx="1">
                  <c:v>Total 2010 (n=21)</c:v>
                </c:pt>
                <c:pt idx="2">
                  <c:v>Committee Members (n=16)</c:v>
                </c:pt>
                <c:pt idx="3">
                  <c:v>Project Steering Committees (n=5)</c:v>
                </c:pt>
              </c:strCache>
            </c:strRef>
          </c:cat>
          <c:val>
            <c:numRef>
              <c:f>Sheet1!$B$3:$E$3</c:f>
              <c:numCache>
                <c:formatCode>0</c:formatCode>
                <c:ptCount val="4"/>
                <c:pt idx="0">
                  <c:v>42.857142857142605</c:v>
                </c:pt>
                <c:pt idx="1">
                  <c:v>71</c:v>
                </c:pt>
                <c:pt idx="2">
                  <c:v>75</c:v>
                </c:pt>
                <c:pt idx="3">
                  <c:v>60</c:v>
                </c:pt>
              </c:numCache>
            </c:numRef>
          </c:val>
        </c:ser>
        <c:ser>
          <c:idx val="2"/>
          <c:order val="2"/>
          <c:tx>
            <c:strRef>
              <c:f>Sheet1!$A$4</c:f>
              <c:strCache>
                <c:ptCount val="1"/>
                <c:pt idx="0">
                  <c:v>Indifferent</c:v>
                </c:pt>
              </c:strCache>
            </c:strRef>
          </c:tx>
          <c:spPr>
            <a:solidFill>
              <a:srgbClr val="00B0F0"/>
            </a:solidFill>
            <a:ln>
              <a:solidFill>
                <a:sysClr val="windowText" lastClr="000000"/>
              </a:solidFill>
            </a:ln>
          </c:spPr>
          <c:cat>
            <c:strRef>
              <c:f>Sheet1!$B$1:$E$1</c:f>
              <c:strCache>
                <c:ptCount val="4"/>
                <c:pt idx="0">
                  <c:v>Total 2009 (n=7)</c:v>
                </c:pt>
                <c:pt idx="1">
                  <c:v>Total 2010 (n=21)</c:v>
                </c:pt>
                <c:pt idx="2">
                  <c:v>Committee Members (n=16)</c:v>
                </c:pt>
                <c:pt idx="3">
                  <c:v>Project Steering Committees (n=5)</c:v>
                </c:pt>
              </c:strCache>
            </c:strRef>
          </c:cat>
          <c:val>
            <c:numRef>
              <c:f>Sheet1!$B$4:$E$4</c:f>
              <c:numCache>
                <c:formatCode>0</c:formatCode>
                <c:ptCount val="4"/>
                <c:pt idx="1">
                  <c:v>5</c:v>
                </c:pt>
                <c:pt idx="3">
                  <c:v>20</c:v>
                </c:pt>
              </c:numCache>
            </c:numRef>
          </c:val>
        </c:ser>
        <c:ser>
          <c:idx val="3"/>
          <c:order val="3"/>
          <c:tx>
            <c:strRef>
              <c:f>Sheet1!$A$5</c:f>
              <c:strCache>
                <c:ptCount val="1"/>
                <c:pt idx="0">
                  <c:v>Disagree</c:v>
                </c:pt>
              </c:strCache>
            </c:strRef>
          </c:tx>
          <c:spPr>
            <a:solidFill>
              <a:srgbClr val="92D050"/>
            </a:solidFill>
            <a:ln>
              <a:solidFill>
                <a:sysClr val="windowText" lastClr="000000"/>
              </a:solidFill>
            </a:ln>
          </c:spPr>
          <c:dLbls>
            <c:txPr>
              <a:bodyPr/>
              <a:lstStyle/>
              <a:p>
                <a:pPr>
                  <a:defRPr lang="en-ZA">
                    <a:solidFill>
                      <a:schemeClr val="tx1"/>
                    </a:solidFill>
                  </a:defRPr>
                </a:pPr>
                <a:endParaRPr lang="en-US"/>
              </a:p>
            </c:txPr>
            <c:showVal val="1"/>
          </c:dLbls>
          <c:cat>
            <c:strRef>
              <c:f>Sheet1!$B$1:$E$1</c:f>
              <c:strCache>
                <c:ptCount val="4"/>
                <c:pt idx="0">
                  <c:v>Total 2009 (n=7)</c:v>
                </c:pt>
                <c:pt idx="1">
                  <c:v>Total 2010 (n=21)</c:v>
                </c:pt>
                <c:pt idx="2">
                  <c:v>Committee Members (n=16)</c:v>
                </c:pt>
                <c:pt idx="3">
                  <c:v>Project Steering Committees (n=5)</c:v>
                </c:pt>
              </c:strCache>
            </c:strRef>
          </c:cat>
          <c:val>
            <c:numRef>
              <c:f>Sheet1!$B$5:$E$5</c:f>
              <c:numCache>
                <c:formatCode>General</c:formatCode>
                <c:ptCount val="4"/>
                <c:pt idx="0" formatCode="0">
                  <c:v>14.285714285714286</c:v>
                </c:pt>
              </c:numCache>
            </c:numRef>
          </c:val>
        </c:ser>
        <c:ser>
          <c:idx val="4"/>
          <c:order val="4"/>
          <c:tx>
            <c:strRef>
              <c:f>Sheet1!$A$6</c:f>
              <c:strCache>
                <c:ptCount val="1"/>
                <c:pt idx="0">
                  <c:v>Strongly Disagree</c:v>
                </c:pt>
              </c:strCache>
            </c:strRef>
          </c:tx>
          <c:spPr>
            <a:solidFill>
              <a:srgbClr val="0070C0"/>
            </a:solidFill>
            <a:ln>
              <a:solidFill>
                <a:sysClr val="windowText" lastClr="000000"/>
              </a:solidFill>
            </a:ln>
          </c:spPr>
          <c:cat>
            <c:strRef>
              <c:f>Sheet1!$B$1:$E$1</c:f>
              <c:strCache>
                <c:ptCount val="4"/>
                <c:pt idx="0">
                  <c:v>Total 2009 (n=7)</c:v>
                </c:pt>
                <c:pt idx="1">
                  <c:v>Total 2010 (n=21)</c:v>
                </c:pt>
                <c:pt idx="2">
                  <c:v>Committee Members (n=16)</c:v>
                </c:pt>
                <c:pt idx="3">
                  <c:v>Project Steering Committees (n=5)</c:v>
                </c:pt>
              </c:strCache>
            </c:strRef>
          </c:cat>
          <c:val>
            <c:numRef>
              <c:f>Sheet1!$B$6:$E$6</c:f>
              <c:numCache>
                <c:formatCode>0</c:formatCode>
                <c:ptCount val="4"/>
                <c:pt idx="0">
                  <c:v>14.285714285714286</c:v>
                </c:pt>
                <c:pt idx="1">
                  <c:v>5</c:v>
                </c:pt>
                <c:pt idx="2">
                  <c:v>6</c:v>
                </c:pt>
              </c:numCache>
            </c:numRef>
          </c:val>
        </c:ser>
        <c:dLbls>
          <c:showVal val="1"/>
        </c:dLbls>
        <c:gapWidth val="75"/>
        <c:overlap val="100"/>
        <c:axId val="144708736"/>
        <c:axId val="144710272"/>
      </c:barChart>
      <c:catAx>
        <c:axId val="144708736"/>
        <c:scaling>
          <c:orientation val="minMax"/>
        </c:scaling>
        <c:axPos val="b"/>
        <c:majorTickMark val="none"/>
        <c:tickLblPos val="nextTo"/>
        <c:txPr>
          <a:bodyPr/>
          <a:lstStyle/>
          <a:p>
            <a:pPr>
              <a:defRPr lang="en-ZA"/>
            </a:pPr>
            <a:endParaRPr lang="en-US"/>
          </a:p>
        </c:txPr>
        <c:crossAx val="144710272"/>
        <c:crosses val="autoZero"/>
        <c:auto val="1"/>
        <c:lblAlgn val="ctr"/>
        <c:lblOffset val="100"/>
      </c:catAx>
      <c:valAx>
        <c:axId val="144710272"/>
        <c:scaling>
          <c:orientation val="minMax"/>
        </c:scaling>
        <c:axPos val="l"/>
        <c:majorGridlines/>
        <c:numFmt formatCode="0%" sourceLinked="1"/>
        <c:majorTickMark val="none"/>
        <c:tickLblPos val="nextTo"/>
        <c:spPr>
          <a:ln w="9525">
            <a:noFill/>
          </a:ln>
        </c:spPr>
        <c:txPr>
          <a:bodyPr/>
          <a:lstStyle/>
          <a:p>
            <a:pPr>
              <a:defRPr lang="en-ZA"/>
            </a:pPr>
            <a:endParaRPr lang="en-US"/>
          </a:p>
        </c:txPr>
        <c:crossAx val="144708736"/>
        <c:crosses val="autoZero"/>
        <c:crossBetween val="between"/>
      </c:valAx>
    </c:plotArea>
    <c:legend>
      <c:legendPos val="b"/>
      <c:layout>
        <c:manualLayout>
          <c:xMode val="edge"/>
          <c:yMode val="edge"/>
          <c:x val="0"/>
          <c:y val="0.82423934879049132"/>
          <c:w val="0.99578107424071993"/>
          <c:h val="0.10875485564304462"/>
        </c:manualLayout>
      </c:layout>
      <c:spPr>
        <a:ln>
          <a:solidFill>
            <a:schemeClr val="tx1"/>
          </a:solidFill>
        </a:ln>
      </c:spPr>
      <c:txPr>
        <a:bodyPr/>
        <a:lstStyle/>
        <a:p>
          <a:pPr>
            <a:defRPr lang="en-ZA"/>
          </a:pPr>
          <a:endParaRPr lang="en-US"/>
        </a:p>
      </c:txPr>
    </c:legend>
    <c:plotVisOnly val="1"/>
  </c:chart>
  <c:spPr>
    <a:ln>
      <a:noFill/>
    </a:ln>
  </c:spPr>
  <c:txPr>
    <a:bodyPr/>
    <a:lstStyle/>
    <a:p>
      <a:pPr>
        <a:defRPr sz="1000"/>
      </a:pPr>
      <a:endParaRPr lang="en-US"/>
    </a:p>
  </c:txPr>
  <c:externalData r:id="rId2"/>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lang="en-ZA" sz="1050"/>
            </a:pPr>
            <a:r>
              <a:rPr lang="en-US" sz="1050" dirty="0" smtClean="0"/>
              <a:t>It Is Worthwhile For Me To Spend My Company’s Time Participating In BANKSETA's Committee Activities As Both My Company And The Sector Benefit From It</a:t>
            </a:r>
            <a:endParaRPr lang="en-US" sz="1050" dirty="0"/>
          </a:p>
        </c:rich>
      </c:tx>
      <c:layout>
        <c:manualLayout>
          <c:xMode val="edge"/>
          <c:yMode val="edge"/>
          <c:x val="0.17732142857142957"/>
          <c:y val="2.5780596869835731E-2"/>
        </c:manualLayout>
      </c:layout>
    </c:title>
    <c:plotArea>
      <c:layout>
        <c:manualLayout>
          <c:layoutTarget val="inner"/>
          <c:xMode val="edge"/>
          <c:yMode val="edge"/>
          <c:x val="7.7792697787778337E-2"/>
          <c:y val="0.20197895401963645"/>
          <c:w val="0.86053115071142428"/>
          <c:h val="0.46091012928939917"/>
        </c:manualLayout>
      </c:layout>
      <c:barChart>
        <c:barDir val="col"/>
        <c:grouping val="percentStacked"/>
        <c:ser>
          <c:idx val="0"/>
          <c:order val="0"/>
          <c:tx>
            <c:strRef>
              <c:f>Sheet1!$A$2</c:f>
              <c:strCache>
                <c:ptCount val="1"/>
                <c:pt idx="0">
                  <c:v>Strongly Agree</c:v>
                </c:pt>
              </c:strCache>
            </c:strRef>
          </c:tx>
          <c:spPr>
            <a:solidFill>
              <a:srgbClr val="FFFF00"/>
            </a:solidFill>
            <a:ln w="9525">
              <a:solidFill>
                <a:sysClr val="windowText" lastClr="000000"/>
              </a:solidFill>
            </a:ln>
            <a:effectLst/>
            <a:scene3d>
              <a:camera prst="orthographicFront"/>
              <a:lightRig rig="threePt" dir="t"/>
            </a:scene3d>
            <a:sp3d/>
          </c:spPr>
          <c:dLbls>
            <c:txPr>
              <a:bodyPr/>
              <a:lstStyle/>
              <a:p>
                <a:pPr>
                  <a:defRPr lang="en-ZA"/>
                </a:pPr>
                <a:endParaRPr lang="en-US"/>
              </a:p>
            </c:txPr>
            <c:showVal val="1"/>
          </c:dLbls>
          <c:cat>
            <c:strRef>
              <c:f>Sheet1!$B$1:$E$1</c:f>
              <c:strCache>
                <c:ptCount val="4"/>
                <c:pt idx="0">
                  <c:v>Total 2009 (n=7)</c:v>
                </c:pt>
                <c:pt idx="1">
                  <c:v>Total 2010 (n=21)</c:v>
                </c:pt>
                <c:pt idx="2">
                  <c:v>Committee Members (n=16)</c:v>
                </c:pt>
                <c:pt idx="3">
                  <c:v>Project Steering Committees (n=5)</c:v>
                </c:pt>
              </c:strCache>
            </c:strRef>
          </c:cat>
          <c:val>
            <c:numRef>
              <c:f>Sheet1!$B$2:$E$2</c:f>
              <c:numCache>
                <c:formatCode>_ * #,##0_ ;_ * \-#,##0_ ;_ * "-"??_ ;_ @_ </c:formatCode>
                <c:ptCount val="4"/>
                <c:pt idx="0">
                  <c:v>42.857142857142605</c:v>
                </c:pt>
                <c:pt idx="1">
                  <c:v>43</c:v>
                </c:pt>
                <c:pt idx="2">
                  <c:v>44</c:v>
                </c:pt>
                <c:pt idx="3">
                  <c:v>40</c:v>
                </c:pt>
              </c:numCache>
            </c:numRef>
          </c:val>
        </c:ser>
        <c:ser>
          <c:idx val="1"/>
          <c:order val="1"/>
          <c:tx>
            <c:strRef>
              <c:f>Sheet1!$A$3</c:f>
              <c:strCache>
                <c:ptCount val="1"/>
                <c:pt idx="0">
                  <c:v>Agree</c:v>
                </c:pt>
              </c:strCache>
            </c:strRef>
          </c:tx>
          <c:spPr>
            <a:solidFill>
              <a:srgbClr val="FFC000"/>
            </a:solidFill>
            <a:ln>
              <a:solidFill>
                <a:sysClr val="windowText" lastClr="000000"/>
              </a:solidFill>
            </a:ln>
          </c:spPr>
          <c:dLbls>
            <c:txPr>
              <a:bodyPr/>
              <a:lstStyle/>
              <a:p>
                <a:pPr>
                  <a:defRPr lang="en-ZA">
                    <a:solidFill>
                      <a:sysClr val="windowText" lastClr="000000"/>
                    </a:solidFill>
                  </a:defRPr>
                </a:pPr>
                <a:endParaRPr lang="en-US"/>
              </a:p>
            </c:txPr>
            <c:showVal val="1"/>
          </c:dLbls>
          <c:cat>
            <c:strRef>
              <c:f>Sheet1!$B$1:$E$1</c:f>
              <c:strCache>
                <c:ptCount val="4"/>
                <c:pt idx="0">
                  <c:v>Total 2009 (n=7)</c:v>
                </c:pt>
                <c:pt idx="1">
                  <c:v>Total 2010 (n=21)</c:v>
                </c:pt>
                <c:pt idx="2">
                  <c:v>Committee Members (n=16)</c:v>
                </c:pt>
                <c:pt idx="3">
                  <c:v>Project Steering Committees (n=5)</c:v>
                </c:pt>
              </c:strCache>
            </c:strRef>
          </c:cat>
          <c:val>
            <c:numRef>
              <c:f>Sheet1!$B$3:$E$3</c:f>
              <c:numCache>
                <c:formatCode>_ * #,##0_ ;_ * \-#,##0_ ;_ * "-"??_ ;_ @_ </c:formatCode>
                <c:ptCount val="4"/>
                <c:pt idx="0">
                  <c:v>42.857142857142605</c:v>
                </c:pt>
                <c:pt idx="1">
                  <c:v>52</c:v>
                </c:pt>
                <c:pt idx="2">
                  <c:v>50</c:v>
                </c:pt>
                <c:pt idx="3">
                  <c:v>60</c:v>
                </c:pt>
              </c:numCache>
            </c:numRef>
          </c:val>
        </c:ser>
        <c:ser>
          <c:idx val="2"/>
          <c:order val="2"/>
          <c:tx>
            <c:strRef>
              <c:f>Sheet1!$A$4</c:f>
              <c:strCache>
                <c:ptCount val="1"/>
                <c:pt idx="0">
                  <c:v>Indifferent</c:v>
                </c:pt>
              </c:strCache>
            </c:strRef>
          </c:tx>
          <c:spPr>
            <a:solidFill>
              <a:srgbClr val="92D050"/>
            </a:solidFill>
            <a:ln>
              <a:solidFill>
                <a:sysClr val="windowText" lastClr="000000"/>
              </a:solidFill>
            </a:ln>
          </c:spPr>
          <c:dLbls>
            <c:txPr>
              <a:bodyPr/>
              <a:lstStyle/>
              <a:p>
                <a:pPr>
                  <a:defRPr lang="en-ZA"/>
                </a:pPr>
                <a:endParaRPr lang="en-US"/>
              </a:p>
            </c:txPr>
            <c:showVal val="1"/>
          </c:dLbls>
          <c:cat>
            <c:strRef>
              <c:f>Sheet1!$B$1:$E$1</c:f>
              <c:strCache>
                <c:ptCount val="4"/>
                <c:pt idx="0">
                  <c:v>Total 2009 (n=7)</c:v>
                </c:pt>
                <c:pt idx="1">
                  <c:v>Total 2010 (n=21)</c:v>
                </c:pt>
                <c:pt idx="2">
                  <c:v>Committee Members (n=16)</c:v>
                </c:pt>
                <c:pt idx="3">
                  <c:v>Project Steering Committees (n=5)</c:v>
                </c:pt>
              </c:strCache>
            </c:strRef>
          </c:cat>
          <c:val>
            <c:numRef>
              <c:f>Sheet1!$B$4:$E$4</c:f>
              <c:numCache>
                <c:formatCode>_ * #,##0_ ;_ * \-#,##0_ ;_ * "-"??_ ;_ @_ </c:formatCode>
                <c:ptCount val="4"/>
                <c:pt idx="0">
                  <c:v>0</c:v>
                </c:pt>
                <c:pt idx="1">
                  <c:v>0</c:v>
                </c:pt>
                <c:pt idx="2">
                  <c:v>0</c:v>
                </c:pt>
                <c:pt idx="3">
                  <c:v>0</c:v>
                </c:pt>
              </c:numCache>
            </c:numRef>
          </c:val>
        </c:ser>
        <c:ser>
          <c:idx val="3"/>
          <c:order val="3"/>
          <c:tx>
            <c:strRef>
              <c:f>Sheet1!$A$5</c:f>
              <c:strCache>
                <c:ptCount val="1"/>
                <c:pt idx="0">
                  <c:v>Disagree</c:v>
                </c:pt>
              </c:strCache>
            </c:strRef>
          </c:tx>
          <c:spPr>
            <a:solidFill>
              <a:srgbClr val="00B0F0"/>
            </a:solidFill>
            <a:ln>
              <a:solidFill>
                <a:sysClr val="windowText" lastClr="000000"/>
              </a:solidFill>
            </a:ln>
          </c:spPr>
          <c:dLbls>
            <c:txPr>
              <a:bodyPr/>
              <a:lstStyle/>
              <a:p>
                <a:pPr>
                  <a:defRPr lang="en-ZA"/>
                </a:pPr>
                <a:endParaRPr lang="en-US"/>
              </a:p>
            </c:txPr>
            <c:showVal val="1"/>
          </c:dLbls>
          <c:cat>
            <c:strRef>
              <c:f>Sheet1!$B$1:$E$1</c:f>
              <c:strCache>
                <c:ptCount val="4"/>
                <c:pt idx="0">
                  <c:v>Total 2009 (n=7)</c:v>
                </c:pt>
                <c:pt idx="1">
                  <c:v>Total 2010 (n=21)</c:v>
                </c:pt>
                <c:pt idx="2">
                  <c:v>Committee Members (n=16)</c:v>
                </c:pt>
                <c:pt idx="3">
                  <c:v>Project Steering Committees (n=5)</c:v>
                </c:pt>
              </c:strCache>
            </c:strRef>
          </c:cat>
          <c:val>
            <c:numRef>
              <c:f>Sheet1!$B$5:$E$5</c:f>
              <c:numCache>
                <c:formatCode>_ * #,##0_ ;_ * \-#,##0_ ;_ * "-"??_ ;_ @_ </c:formatCode>
                <c:ptCount val="4"/>
                <c:pt idx="0">
                  <c:v>0</c:v>
                </c:pt>
                <c:pt idx="1">
                  <c:v>0</c:v>
                </c:pt>
                <c:pt idx="2">
                  <c:v>0</c:v>
                </c:pt>
                <c:pt idx="3">
                  <c:v>0</c:v>
                </c:pt>
              </c:numCache>
            </c:numRef>
          </c:val>
        </c:ser>
        <c:ser>
          <c:idx val="4"/>
          <c:order val="4"/>
          <c:tx>
            <c:strRef>
              <c:f>Sheet1!$A$6</c:f>
              <c:strCache>
                <c:ptCount val="1"/>
                <c:pt idx="0">
                  <c:v>Strongly Disagree</c:v>
                </c:pt>
              </c:strCache>
            </c:strRef>
          </c:tx>
          <c:spPr>
            <a:solidFill>
              <a:srgbClr val="0070C0"/>
            </a:solidFill>
            <a:ln>
              <a:solidFill>
                <a:sysClr val="windowText" lastClr="000000"/>
              </a:solidFill>
            </a:ln>
          </c:spPr>
          <c:dLbls>
            <c:txPr>
              <a:bodyPr/>
              <a:lstStyle/>
              <a:p>
                <a:pPr>
                  <a:defRPr lang="en-ZA"/>
                </a:pPr>
                <a:endParaRPr lang="en-US"/>
              </a:p>
            </c:txPr>
            <c:showVal val="1"/>
          </c:dLbls>
          <c:cat>
            <c:strRef>
              <c:f>Sheet1!$B$1:$E$1</c:f>
              <c:strCache>
                <c:ptCount val="4"/>
                <c:pt idx="0">
                  <c:v>Total 2009 (n=7)</c:v>
                </c:pt>
                <c:pt idx="1">
                  <c:v>Total 2010 (n=21)</c:v>
                </c:pt>
                <c:pt idx="2">
                  <c:v>Committee Members (n=16)</c:v>
                </c:pt>
                <c:pt idx="3">
                  <c:v>Project Steering Committees (n=5)</c:v>
                </c:pt>
              </c:strCache>
            </c:strRef>
          </c:cat>
          <c:val>
            <c:numRef>
              <c:f>Sheet1!$B$6:$E$6</c:f>
              <c:numCache>
                <c:formatCode>_ * #,##0_ ;_ * \-#,##0_ ;_ * "-"??_ ;_ @_ </c:formatCode>
                <c:ptCount val="4"/>
                <c:pt idx="0">
                  <c:v>14.285714285714286</c:v>
                </c:pt>
                <c:pt idx="1">
                  <c:v>5</c:v>
                </c:pt>
                <c:pt idx="2">
                  <c:v>6</c:v>
                </c:pt>
                <c:pt idx="3">
                  <c:v>0</c:v>
                </c:pt>
              </c:numCache>
            </c:numRef>
          </c:val>
        </c:ser>
        <c:gapWidth val="75"/>
        <c:overlap val="100"/>
        <c:axId val="144870784"/>
        <c:axId val="163927168"/>
      </c:barChart>
      <c:catAx>
        <c:axId val="144870784"/>
        <c:scaling>
          <c:orientation val="minMax"/>
        </c:scaling>
        <c:axPos val="b"/>
        <c:majorTickMark val="none"/>
        <c:tickLblPos val="nextTo"/>
        <c:txPr>
          <a:bodyPr/>
          <a:lstStyle/>
          <a:p>
            <a:pPr>
              <a:defRPr lang="en-ZA"/>
            </a:pPr>
            <a:endParaRPr lang="en-US"/>
          </a:p>
        </c:txPr>
        <c:crossAx val="163927168"/>
        <c:crosses val="autoZero"/>
        <c:auto val="1"/>
        <c:lblAlgn val="ctr"/>
        <c:lblOffset val="100"/>
      </c:catAx>
      <c:valAx>
        <c:axId val="163927168"/>
        <c:scaling>
          <c:orientation val="minMax"/>
        </c:scaling>
        <c:axPos val="l"/>
        <c:majorGridlines/>
        <c:numFmt formatCode="0%" sourceLinked="1"/>
        <c:majorTickMark val="none"/>
        <c:tickLblPos val="nextTo"/>
        <c:spPr>
          <a:ln w="9525">
            <a:noFill/>
          </a:ln>
        </c:spPr>
        <c:txPr>
          <a:bodyPr/>
          <a:lstStyle/>
          <a:p>
            <a:pPr>
              <a:defRPr lang="en-ZA"/>
            </a:pPr>
            <a:endParaRPr lang="en-US"/>
          </a:p>
        </c:txPr>
        <c:crossAx val="144870784"/>
        <c:crosses val="autoZero"/>
        <c:crossBetween val="between"/>
      </c:valAx>
    </c:plotArea>
    <c:legend>
      <c:legendPos val="b"/>
      <c:layout>
        <c:manualLayout>
          <c:xMode val="edge"/>
          <c:yMode val="edge"/>
          <c:x val="1.1037917135358078E-2"/>
          <c:y val="0.83139982502187904"/>
          <c:w val="0.97408113048369271"/>
          <c:h val="0.10069894041022738"/>
        </c:manualLayout>
      </c:layout>
      <c:spPr>
        <a:ln>
          <a:solidFill>
            <a:schemeClr val="tx1"/>
          </a:solidFill>
        </a:ln>
      </c:spPr>
      <c:txPr>
        <a:bodyPr/>
        <a:lstStyle/>
        <a:p>
          <a:pPr>
            <a:defRPr lang="en-ZA"/>
          </a:pPr>
          <a:endParaRPr lang="en-US"/>
        </a:p>
      </c:txPr>
    </c:legend>
    <c:plotVisOnly val="1"/>
    <c:dispBlanksAs val="gap"/>
  </c:chart>
  <c:spPr>
    <a:ln>
      <a:noFill/>
    </a:ln>
  </c:spPr>
  <c:txPr>
    <a:bodyPr/>
    <a:lstStyle/>
    <a:p>
      <a:pPr>
        <a:defRPr sz="1000"/>
      </a:pPr>
      <a:endParaRPr lang="en-US"/>
    </a:p>
  </c:txPr>
  <c:externalData r:id="rId2"/>
</c:chartSpace>
</file>

<file path=ppt/charts/chart4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Have you made use of the online Seta Management System (SMS)?</a:t>
            </a:r>
            <a:endParaRPr lang="en-US" sz="1100" dirty="0" smtClean="0"/>
          </a:p>
        </c:rich>
      </c:tx>
      <c:layout>
        <c:manualLayout>
          <c:xMode val="edge"/>
          <c:yMode val="edge"/>
          <c:x val="0.20116995988708974"/>
          <c:y val="2.243589743589763E-2"/>
        </c:manualLayout>
      </c:layout>
    </c:title>
    <c:plotArea>
      <c:layout>
        <c:manualLayout>
          <c:layoutTarget val="inner"/>
          <c:xMode val="edge"/>
          <c:yMode val="edge"/>
          <c:x val="8.0756393282701747E-2"/>
          <c:y val="0.15259615384615907"/>
          <c:w val="0.86053115071142428"/>
          <c:h val="0.52121391076114187"/>
        </c:manualLayout>
      </c:layout>
      <c:barChart>
        <c:barDir val="col"/>
        <c:grouping val="stacked"/>
        <c:ser>
          <c:idx val="0"/>
          <c:order val="0"/>
          <c:tx>
            <c:strRef>
              <c:f>Sheet1!$B$1</c:f>
              <c:strCache>
                <c:ptCount val="1"/>
                <c:pt idx="0">
                  <c:v>Yes</c:v>
                </c:pt>
              </c:strCache>
            </c:strRef>
          </c:tx>
          <c:spPr>
            <a:solidFill>
              <a:srgbClr val="00B0F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Sheet1!$A$2:$A$7</c:f>
              <c:strCache>
                <c:ptCount val="6"/>
                <c:pt idx="0">
                  <c:v>Total 2007 (n=95)</c:v>
                </c:pt>
                <c:pt idx="1">
                  <c:v>Total 2008 (n=95)</c:v>
                </c:pt>
                <c:pt idx="2">
                  <c:v>Total 2009 (n=95)</c:v>
                </c:pt>
                <c:pt idx="3">
                  <c:v>Total 2010 (n=103)</c:v>
                </c:pt>
                <c:pt idx="4">
                  <c:v>ETQA (n=20)</c:v>
                </c:pt>
                <c:pt idx="5">
                  <c:v>SDF (n=83)</c:v>
                </c:pt>
              </c:strCache>
            </c:strRef>
          </c:cat>
          <c:val>
            <c:numRef>
              <c:f>Sheet1!$B$2:$B$7</c:f>
              <c:numCache>
                <c:formatCode>_ * #,##0_ ;_ * \-#,##0_ ;_ * "-"??_ ;_ @_ </c:formatCode>
                <c:ptCount val="6"/>
                <c:pt idx="0">
                  <c:v>39</c:v>
                </c:pt>
                <c:pt idx="1">
                  <c:v>44.210526315789473</c:v>
                </c:pt>
                <c:pt idx="2">
                  <c:v>46.315789473684163</c:v>
                </c:pt>
                <c:pt idx="3">
                  <c:v>47.572815533980581</c:v>
                </c:pt>
                <c:pt idx="4">
                  <c:v>35</c:v>
                </c:pt>
                <c:pt idx="5">
                  <c:v>50.602409638554235</c:v>
                </c:pt>
              </c:numCache>
            </c:numRef>
          </c:val>
        </c:ser>
        <c:ser>
          <c:idx val="1"/>
          <c:order val="1"/>
          <c:tx>
            <c:strRef>
              <c:f>Sheet1!$C$1</c:f>
              <c:strCache>
                <c:ptCount val="1"/>
                <c:pt idx="0">
                  <c:v>No</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Sheet1!$A$2:$A$7</c:f>
              <c:strCache>
                <c:ptCount val="6"/>
                <c:pt idx="0">
                  <c:v>Total 2007 (n=95)</c:v>
                </c:pt>
                <c:pt idx="1">
                  <c:v>Total 2008 (n=95)</c:v>
                </c:pt>
                <c:pt idx="2">
                  <c:v>Total 2009 (n=95)</c:v>
                </c:pt>
                <c:pt idx="3">
                  <c:v>Total 2010 (n=103)</c:v>
                </c:pt>
                <c:pt idx="4">
                  <c:v>ETQA (n=20)</c:v>
                </c:pt>
                <c:pt idx="5">
                  <c:v>SDF (n=83)</c:v>
                </c:pt>
              </c:strCache>
            </c:strRef>
          </c:cat>
          <c:val>
            <c:numRef>
              <c:f>Sheet1!$C$2:$C$7</c:f>
              <c:numCache>
                <c:formatCode>_ * #,##0_ ;_ * \-#,##0_ ;_ * "-"??_ ;_ @_ </c:formatCode>
                <c:ptCount val="6"/>
                <c:pt idx="0">
                  <c:v>61</c:v>
                </c:pt>
                <c:pt idx="1">
                  <c:v>55.789473684210492</c:v>
                </c:pt>
                <c:pt idx="2">
                  <c:v>53.684210526315788</c:v>
                </c:pt>
                <c:pt idx="3">
                  <c:v>52.427184466019391</c:v>
                </c:pt>
                <c:pt idx="4">
                  <c:v>65</c:v>
                </c:pt>
                <c:pt idx="5">
                  <c:v>49.397590361445779</c:v>
                </c:pt>
              </c:numCache>
            </c:numRef>
          </c:val>
        </c:ser>
        <c:dLbls>
          <c:showVal val="1"/>
        </c:dLbls>
        <c:gapWidth val="75"/>
        <c:overlap val="100"/>
        <c:axId val="144897920"/>
        <c:axId val="144899456"/>
      </c:barChart>
      <c:catAx>
        <c:axId val="144897920"/>
        <c:scaling>
          <c:orientation val="minMax"/>
        </c:scaling>
        <c:axPos val="b"/>
        <c:majorTickMark val="none"/>
        <c:tickLblPos val="nextTo"/>
        <c:txPr>
          <a:bodyPr/>
          <a:lstStyle/>
          <a:p>
            <a:pPr>
              <a:defRPr lang="en-ZA" sz="1000" b="0"/>
            </a:pPr>
            <a:endParaRPr lang="en-US"/>
          </a:p>
        </c:txPr>
        <c:crossAx val="144899456"/>
        <c:crosses val="autoZero"/>
        <c:auto val="1"/>
        <c:lblAlgn val="ctr"/>
        <c:lblOffset val="100"/>
      </c:catAx>
      <c:valAx>
        <c:axId val="144899456"/>
        <c:scaling>
          <c:orientation val="minMax"/>
          <c:max val="100"/>
        </c:scaling>
        <c:axPos val="l"/>
        <c:majorGridlines/>
        <c:numFmt formatCode="_ * #,##0_ ;_ * \-#,##0_ ;_ * &quot;-&quot;??_ ;_ @_ " sourceLinked="1"/>
        <c:majorTickMark val="none"/>
        <c:tickLblPos val="nextTo"/>
        <c:spPr>
          <a:ln w="9525">
            <a:noFill/>
          </a:ln>
        </c:spPr>
        <c:txPr>
          <a:bodyPr/>
          <a:lstStyle/>
          <a:p>
            <a:pPr>
              <a:defRPr lang="en-ZA" sz="1000" b="1"/>
            </a:pPr>
            <a:endParaRPr lang="en-US"/>
          </a:p>
        </c:txPr>
        <c:crossAx val="144897920"/>
        <c:crosses val="autoZero"/>
        <c:crossBetween val="between"/>
      </c:valAx>
    </c:plotArea>
    <c:legend>
      <c:legendPos val="b"/>
      <c:layout>
        <c:manualLayout>
          <c:xMode val="edge"/>
          <c:yMode val="edge"/>
          <c:x val="0.43414227702669361"/>
          <c:y val="0.87579194427620055"/>
          <c:w val="0.19333927598672809"/>
          <c:h val="5.4689834443771512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latin typeface="Arial"/>
                <a:ea typeface="Arial"/>
                <a:cs typeface="Arial"/>
              </a:rPr>
              <a:t>Barriers to Using SMS</a:t>
            </a:r>
          </a:p>
        </c:rich>
      </c:tx>
      <c:layout>
        <c:manualLayout>
          <c:xMode val="edge"/>
          <c:yMode val="edge"/>
          <c:x val="0.28744047619047774"/>
          <c:y val="5.7692271033293427E-2"/>
        </c:manualLayout>
      </c:layout>
    </c:title>
    <c:plotArea>
      <c:layout>
        <c:manualLayout>
          <c:layoutTarget val="inner"/>
          <c:xMode val="edge"/>
          <c:yMode val="edge"/>
          <c:x val="8.0756393282701747E-2"/>
          <c:y val="0.15259615384615902"/>
          <c:w val="0.86053115071142428"/>
          <c:h val="0.47634211588937114"/>
        </c:manualLayout>
      </c:layout>
      <c:barChart>
        <c:barDir val="col"/>
        <c:grouping val="clustered"/>
        <c:ser>
          <c:idx val="0"/>
          <c:order val="0"/>
          <c:tx>
            <c:strRef>
              <c:f>Sheet1!$B$1</c:f>
              <c:strCache>
                <c:ptCount val="1"/>
                <c:pt idx="0">
                  <c:v>Currently unaware of the online Seta Management System</c:v>
                </c:pt>
              </c:strCache>
            </c:strRef>
          </c:tx>
          <c:spPr>
            <a:solidFill>
              <a:srgbClr val="0070C0"/>
            </a:solidFill>
            <a:ln w="9525">
              <a:solidFill>
                <a:schemeClr val="tx1"/>
              </a:solidFill>
            </a:ln>
            <a:effectLst/>
            <a:scene3d>
              <a:camera prst="orthographicFront"/>
              <a:lightRig rig="threePt" dir="t"/>
            </a:scene3d>
            <a:sp3d/>
          </c:spPr>
          <c:dLbls>
            <c:txPr>
              <a:bodyPr/>
              <a:lstStyle/>
              <a:p>
                <a:pPr>
                  <a:defRPr lang="en-ZA" sz="1000" b="1"/>
                </a:pPr>
                <a:endParaRPr lang="en-US"/>
              </a:p>
            </c:txPr>
            <c:dLblPos val="outEnd"/>
            <c:showVal val="1"/>
          </c:dLbls>
          <c:cat>
            <c:strRef>
              <c:f>Sheet1!$A$2:$A$5</c:f>
              <c:strCache>
                <c:ptCount val="4"/>
                <c:pt idx="0">
                  <c:v>Total 2007 (n=58)</c:v>
                </c:pt>
                <c:pt idx="1">
                  <c:v>Total 2008 (n=53)</c:v>
                </c:pt>
                <c:pt idx="2">
                  <c:v>Total 2009 (n=51)</c:v>
                </c:pt>
                <c:pt idx="3">
                  <c:v>Total 2010 (n=54)</c:v>
                </c:pt>
              </c:strCache>
            </c:strRef>
          </c:cat>
          <c:val>
            <c:numRef>
              <c:f>Sheet1!$B$2:$B$5</c:f>
              <c:numCache>
                <c:formatCode>0</c:formatCode>
                <c:ptCount val="4"/>
                <c:pt idx="0">
                  <c:v>63.793103448276113</c:v>
                </c:pt>
                <c:pt idx="1">
                  <c:v>58.490566037735853</c:v>
                </c:pt>
                <c:pt idx="2">
                  <c:v>62.745098039215684</c:v>
                </c:pt>
                <c:pt idx="3" formatCode="_ * #,##0_ ;_ * \-#,##0_ ;_ * &quot;-&quot;??_ ;_ @_ ">
                  <c:v>61</c:v>
                </c:pt>
              </c:numCache>
            </c:numRef>
          </c:val>
        </c:ser>
        <c:ser>
          <c:idx val="1"/>
          <c:order val="1"/>
          <c:tx>
            <c:strRef>
              <c:f>Sheet1!$C$1</c:f>
              <c:strCache>
                <c:ptCount val="1"/>
                <c:pt idx="0">
                  <c:v>Do not have time to use the online Seta Management System</c:v>
                </c:pt>
              </c:strCache>
            </c:strRef>
          </c:tx>
          <c:spPr>
            <a:solidFill>
              <a:srgbClr val="00B0F0"/>
            </a:solidFill>
            <a:ln>
              <a:solidFill>
                <a:schemeClr val="tx1"/>
              </a:solidFill>
            </a:ln>
            <a:effectLst>
              <a:outerShdw blurRad="50800" dist="38100" dir="5400000" algn="t" rotWithShape="0">
                <a:prstClr val="black">
                  <a:alpha val="40000"/>
                </a:prstClr>
              </a:outerShdw>
            </a:effectLst>
          </c:spPr>
          <c:dLbls>
            <c:txPr>
              <a:bodyPr/>
              <a:lstStyle/>
              <a:p>
                <a:pPr>
                  <a:defRPr lang="en-ZA" sz="1000" b="1"/>
                </a:pPr>
                <a:endParaRPr lang="en-US"/>
              </a:p>
            </c:txPr>
            <c:dLblPos val="outEnd"/>
            <c:showVal val="1"/>
          </c:dLbls>
          <c:cat>
            <c:strRef>
              <c:f>Sheet1!$A$2:$A$5</c:f>
              <c:strCache>
                <c:ptCount val="4"/>
                <c:pt idx="0">
                  <c:v>Total 2007 (n=58)</c:v>
                </c:pt>
                <c:pt idx="1">
                  <c:v>Total 2008 (n=53)</c:v>
                </c:pt>
                <c:pt idx="2">
                  <c:v>Total 2009 (n=51)</c:v>
                </c:pt>
                <c:pt idx="3">
                  <c:v>Total 2010 (n=54)</c:v>
                </c:pt>
              </c:strCache>
            </c:strRef>
          </c:cat>
          <c:val>
            <c:numRef>
              <c:f>Sheet1!$C$2:$C$5</c:f>
              <c:numCache>
                <c:formatCode>0</c:formatCode>
                <c:ptCount val="4"/>
                <c:pt idx="0">
                  <c:v>15.517241379310345</c:v>
                </c:pt>
                <c:pt idx="1">
                  <c:v>22.641509433962113</c:v>
                </c:pt>
                <c:pt idx="2">
                  <c:v>23.52941176470588</c:v>
                </c:pt>
                <c:pt idx="3" formatCode="_ * #,##0_ ;_ * \-#,##0_ ;_ * &quot;-&quot;??_ ;_ @_ ">
                  <c:v>28</c:v>
                </c:pt>
              </c:numCache>
            </c:numRef>
          </c:val>
        </c:ser>
        <c:ser>
          <c:idx val="2"/>
          <c:order val="2"/>
          <c:tx>
            <c:strRef>
              <c:f>Sheet1!$D$1</c:f>
              <c:strCache>
                <c:ptCount val="1"/>
                <c:pt idx="0">
                  <c:v>Do not know how to use the online Seta Management System</c:v>
                </c:pt>
              </c:strCache>
            </c:strRef>
          </c:tx>
          <c:spPr>
            <a:solidFill>
              <a:srgbClr val="92D050"/>
            </a:solidFill>
            <a:ln>
              <a:solidFill>
                <a:schemeClr val="tx1"/>
              </a:solidFill>
            </a:ln>
          </c:spPr>
          <c:dLbls>
            <c:txPr>
              <a:bodyPr/>
              <a:lstStyle/>
              <a:p>
                <a:pPr>
                  <a:defRPr lang="en-ZA" sz="1000" b="1"/>
                </a:pPr>
                <a:endParaRPr lang="en-US"/>
              </a:p>
            </c:txPr>
            <c:showVal val="1"/>
          </c:dLbls>
          <c:cat>
            <c:strRef>
              <c:f>Sheet1!$A$2:$A$5</c:f>
              <c:strCache>
                <c:ptCount val="4"/>
                <c:pt idx="0">
                  <c:v>Total 2007 (n=58)</c:v>
                </c:pt>
                <c:pt idx="1">
                  <c:v>Total 2008 (n=53)</c:v>
                </c:pt>
                <c:pt idx="2">
                  <c:v>Total 2009 (n=51)</c:v>
                </c:pt>
                <c:pt idx="3">
                  <c:v>Total 2010 (n=54)</c:v>
                </c:pt>
              </c:strCache>
            </c:strRef>
          </c:cat>
          <c:val>
            <c:numRef>
              <c:f>Sheet1!$D$2:$D$5</c:f>
              <c:numCache>
                <c:formatCode>0</c:formatCode>
                <c:ptCount val="4"/>
                <c:pt idx="0">
                  <c:v>12.068965517241384</c:v>
                </c:pt>
                <c:pt idx="1">
                  <c:v>20.754716981131878</c:v>
                </c:pt>
                <c:pt idx="2">
                  <c:v>15.686274509803924</c:v>
                </c:pt>
                <c:pt idx="3" formatCode="_ * #,##0_ ;_ * \-#,##0_ ;_ * &quot;-&quot;??_ ;_ @_ ">
                  <c:v>15</c:v>
                </c:pt>
              </c:numCache>
            </c:numRef>
          </c:val>
        </c:ser>
        <c:ser>
          <c:idx val="3"/>
          <c:order val="3"/>
          <c:tx>
            <c:strRef>
              <c:f>Sheet1!$E$1</c:f>
              <c:strCache>
                <c:ptCount val="1"/>
                <c:pt idx="0">
                  <c:v>Other</c:v>
                </c:pt>
              </c:strCache>
            </c:strRef>
          </c:tx>
          <c:spPr>
            <a:solidFill>
              <a:srgbClr val="FFFF00"/>
            </a:solidFill>
            <a:ln>
              <a:solidFill>
                <a:schemeClr val="tx1"/>
              </a:solidFill>
            </a:ln>
          </c:spPr>
          <c:dLbls>
            <c:txPr>
              <a:bodyPr/>
              <a:lstStyle/>
              <a:p>
                <a:pPr>
                  <a:defRPr lang="en-ZA" sz="1000" b="1"/>
                </a:pPr>
                <a:endParaRPr lang="en-US"/>
              </a:p>
            </c:txPr>
            <c:showVal val="1"/>
          </c:dLbls>
          <c:cat>
            <c:strRef>
              <c:f>Sheet1!$A$2:$A$5</c:f>
              <c:strCache>
                <c:ptCount val="4"/>
                <c:pt idx="0">
                  <c:v>Total 2007 (n=58)</c:v>
                </c:pt>
                <c:pt idx="1">
                  <c:v>Total 2008 (n=53)</c:v>
                </c:pt>
                <c:pt idx="2">
                  <c:v>Total 2009 (n=51)</c:v>
                </c:pt>
                <c:pt idx="3">
                  <c:v>Total 2010 (n=54)</c:v>
                </c:pt>
              </c:strCache>
            </c:strRef>
          </c:cat>
          <c:val>
            <c:numRef>
              <c:f>Sheet1!$E$2:$E$5</c:f>
              <c:numCache>
                <c:formatCode>General</c:formatCode>
                <c:ptCount val="4"/>
                <c:pt idx="2" formatCode="0">
                  <c:v>5.8823529411764675</c:v>
                </c:pt>
                <c:pt idx="3" formatCode="_ * #,##0_ ;_ * \-#,##0_ ;_ * &quot;-&quot;??_ ;_ @_ ">
                  <c:v>6</c:v>
                </c:pt>
              </c:numCache>
            </c:numRef>
          </c:val>
        </c:ser>
        <c:dLbls>
          <c:showVal val="1"/>
        </c:dLbls>
        <c:gapWidth val="75"/>
        <c:overlap val="-25"/>
        <c:axId val="100221696"/>
        <c:axId val="100223232"/>
      </c:barChart>
      <c:catAx>
        <c:axId val="100221696"/>
        <c:scaling>
          <c:orientation val="minMax"/>
        </c:scaling>
        <c:axPos val="b"/>
        <c:majorTickMark val="none"/>
        <c:tickLblPos val="nextTo"/>
        <c:txPr>
          <a:bodyPr/>
          <a:lstStyle/>
          <a:p>
            <a:pPr>
              <a:defRPr lang="en-ZA" sz="1000" b="0"/>
            </a:pPr>
            <a:endParaRPr lang="en-US"/>
          </a:p>
        </c:txPr>
        <c:crossAx val="100223232"/>
        <c:crosses val="autoZero"/>
        <c:auto val="1"/>
        <c:lblAlgn val="ctr"/>
        <c:lblOffset val="100"/>
      </c:catAx>
      <c:valAx>
        <c:axId val="100223232"/>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00221696"/>
        <c:crosses val="autoZero"/>
        <c:crossBetween val="between"/>
      </c:valAx>
    </c:plotArea>
    <c:legend>
      <c:legendPos val="b"/>
      <c:layout>
        <c:manualLayout>
          <c:xMode val="edge"/>
          <c:yMode val="edge"/>
          <c:x val="1.5855830521184857E-2"/>
          <c:y val="0.75079194427620777"/>
          <c:w val="0.94648059617547864"/>
          <c:h val="0.21074651726226817"/>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48.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Do you find the Seta Management System (SMS) easy to use? </a:t>
            </a:r>
          </a:p>
        </c:rich>
      </c:tx>
      <c:layout>
        <c:manualLayout>
          <c:xMode val="edge"/>
          <c:yMode val="edge"/>
          <c:x val="0.15400014856634137"/>
          <c:y val="1.9230769230769728E-2"/>
        </c:manualLayout>
      </c:layout>
    </c:title>
    <c:plotArea>
      <c:layout>
        <c:manualLayout>
          <c:layoutTarget val="inner"/>
          <c:xMode val="edge"/>
          <c:yMode val="edge"/>
          <c:x val="8.0756393282701747E-2"/>
          <c:y val="0.15259615384615913"/>
          <c:w val="0.86053115071142428"/>
          <c:h val="0.52121391076114176"/>
        </c:manualLayout>
      </c:layout>
      <c:barChart>
        <c:barDir val="col"/>
        <c:grouping val="stacked"/>
        <c:ser>
          <c:idx val="0"/>
          <c:order val="0"/>
          <c:tx>
            <c:strRef>
              <c:f>Sheet1!$B$1</c:f>
              <c:strCache>
                <c:ptCount val="1"/>
                <c:pt idx="0">
                  <c:v>Yes</c:v>
                </c:pt>
              </c:strCache>
            </c:strRef>
          </c:tx>
          <c:spPr>
            <a:solidFill>
              <a:srgbClr val="00B0F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Sheet1!$A$2:$A$7</c:f>
              <c:strCache>
                <c:ptCount val="6"/>
                <c:pt idx="0">
                  <c:v>Total 2007 (n=37)</c:v>
                </c:pt>
                <c:pt idx="1">
                  <c:v>Total 2008 (n=41)</c:v>
                </c:pt>
                <c:pt idx="2">
                  <c:v>Total 2009 (n=44)</c:v>
                </c:pt>
                <c:pt idx="3">
                  <c:v>Total 2010 (n=49)</c:v>
                </c:pt>
                <c:pt idx="4">
                  <c:v>ETQA (n=7)</c:v>
                </c:pt>
                <c:pt idx="5">
                  <c:v>SDF (n=42)</c:v>
                </c:pt>
              </c:strCache>
            </c:strRef>
          </c:cat>
          <c:val>
            <c:numRef>
              <c:f>Sheet1!$B$2:$B$7</c:f>
              <c:numCache>
                <c:formatCode>_ * #,##0_ ;_ * \-#,##0_ ;_ * "-"??_ ;_ @_ </c:formatCode>
                <c:ptCount val="6"/>
                <c:pt idx="0">
                  <c:v>95</c:v>
                </c:pt>
                <c:pt idx="1">
                  <c:v>95.121951219512198</c:v>
                </c:pt>
                <c:pt idx="2">
                  <c:v>81.818181818181728</c:v>
                </c:pt>
                <c:pt idx="3">
                  <c:v>88</c:v>
                </c:pt>
                <c:pt idx="4">
                  <c:v>71.428571428571388</c:v>
                </c:pt>
                <c:pt idx="5">
                  <c:v>90.476190476190482</c:v>
                </c:pt>
              </c:numCache>
            </c:numRef>
          </c:val>
        </c:ser>
        <c:ser>
          <c:idx val="1"/>
          <c:order val="1"/>
          <c:tx>
            <c:strRef>
              <c:f>Sheet1!$C$1</c:f>
              <c:strCache>
                <c:ptCount val="1"/>
                <c:pt idx="0">
                  <c:v>No</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Sheet1!$A$2:$A$7</c:f>
              <c:strCache>
                <c:ptCount val="6"/>
                <c:pt idx="0">
                  <c:v>Total 2007 (n=37)</c:v>
                </c:pt>
                <c:pt idx="1">
                  <c:v>Total 2008 (n=41)</c:v>
                </c:pt>
                <c:pt idx="2">
                  <c:v>Total 2009 (n=44)</c:v>
                </c:pt>
                <c:pt idx="3">
                  <c:v>Total 2010 (n=49)</c:v>
                </c:pt>
                <c:pt idx="4">
                  <c:v>ETQA (n=7)</c:v>
                </c:pt>
                <c:pt idx="5">
                  <c:v>SDF (n=42)</c:v>
                </c:pt>
              </c:strCache>
            </c:strRef>
          </c:cat>
          <c:val>
            <c:numRef>
              <c:f>Sheet1!$C$2:$C$7</c:f>
              <c:numCache>
                <c:formatCode>_ * #,##0_ ;_ * \-#,##0_ ;_ * "-"??_ ;_ @_ </c:formatCode>
                <c:ptCount val="6"/>
                <c:pt idx="0">
                  <c:v>5</c:v>
                </c:pt>
                <c:pt idx="1">
                  <c:v>4.8780487804878092</c:v>
                </c:pt>
                <c:pt idx="2">
                  <c:v>18.181818181818198</c:v>
                </c:pt>
                <c:pt idx="3">
                  <c:v>12</c:v>
                </c:pt>
                <c:pt idx="4">
                  <c:v>28.571428571428569</c:v>
                </c:pt>
                <c:pt idx="5">
                  <c:v>9.5238095238095237</c:v>
                </c:pt>
              </c:numCache>
            </c:numRef>
          </c:val>
        </c:ser>
        <c:dLbls>
          <c:showVal val="1"/>
        </c:dLbls>
        <c:gapWidth val="75"/>
        <c:overlap val="100"/>
        <c:axId val="100137216"/>
        <c:axId val="144965632"/>
      </c:barChart>
      <c:catAx>
        <c:axId val="100137216"/>
        <c:scaling>
          <c:orientation val="minMax"/>
        </c:scaling>
        <c:axPos val="b"/>
        <c:majorTickMark val="none"/>
        <c:tickLblPos val="nextTo"/>
        <c:txPr>
          <a:bodyPr/>
          <a:lstStyle/>
          <a:p>
            <a:pPr>
              <a:defRPr lang="en-ZA" sz="1000" b="0"/>
            </a:pPr>
            <a:endParaRPr lang="en-US"/>
          </a:p>
        </c:txPr>
        <c:crossAx val="144965632"/>
        <c:crosses val="autoZero"/>
        <c:auto val="1"/>
        <c:lblAlgn val="ctr"/>
        <c:lblOffset val="100"/>
      </c:catAx>
      <c:valAx>
        <c:axId val="144965632"/>
        <c:scaling>
          <c:orientation val="minMax"/>
          <c:max val="100"/>
        </c:scaling>
        <c:axPos val="l"/>
        <c:majorGridlines/>
        <c:numFmt formatCode="_ * #,##0_ ;_ * \-#,##0_ ;_ * &quot;-&quot;??_ ;_ @_ " sourceLinked="1"/>
        <c:majorTickMark val="none"/>
        <c:tickLblPos val="nextTo"/>
        <c:spPr>
          <a:ln w="9525">
            <a:noFill/>
          </a:ln>
        </c:spPr>
        <c:txPr>
          <a:bodyPr/>
          <a:lstStyle/>
          <a:p>
            <a:pPr>
              <a:defRPr lang="en-ZA" sz="1000" b="1"/>
            </a:pPr>
            <a:endParaRPr lang="en-US"/>
          </a:p>
        </c:txPr>
        <c:crossAx val="100137216"/>
        <c:crosses val="autoZero"/>
        <c:crossBetween val="between"/>
      </c:valAx>
    </c:plotArea>
    <c:legend>
      <c:legendPos val="b"/>
      <c:layout>
        <c:manualLayout>
          <c:xMode val="edge"/>
          <c:yMode val="edge"/>
          <c:x val="0.32407938394493729"/>
          <c:y val="0.85656117504542706"/>
          <c:w val="0.3601471691038694"/>
          <c:h val="5.6697708459519477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49.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Do you find the Seta Management System (SMS) fast enough?</a:t>
            </a:r>
          </a:p>
        </c:rich>
      </c:tx>
      <c:layout>
        <c:manualLayout>
          <c:xMode val="edge"/>
          <c:yMode val="edge"/>
          <c:x val="0.21069182389937124"/>
          <c:y val="2.243589743589763E-2"/>
        </c:manualLayout>
      </c:layout>
    </c:title>
    <c:plotArea>
      <c:layout>
        <c:manualLayout>
          <c:layoutTarget val="inner"/>
          <c:xMode val="edge"/>
          <c:yMode val="edge"/>
          <c:x val="8.0756393282701747E-2"/>
          <c:y val="0.15259615384615918"/>
          <c:w val="0.86053115071142428"/>
          <c:h val="0.52121391076114165"/>
        </c:manualLayout>
      </c:layout>
      <c:barChart>
        <c:barDir val="col"/>
        <c:grouping val="stacked"/>
        <c:ser>
          <c:idx val="0"/>
          <c:order val="0"/>
          <c:tx>
            <c:strRef>
              <c:f>Sheet1!$B$1</c:f>
              <c:strCache>
                <c:ptCount val="1"/>
                <c:pt idx="0">
                  <c:v>Yes</c:v>
                </c:pt>
              </c:strCache>
            </c:strRef>
          </c:tx>
          <c:spPr>
            <a:solidFill>
              <a:srgbClr val="00B0F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Sheet1!$A$2:$A$7</c:f>
              <c:strCache>
                <c:ptCount val="6"/>
                <c:pt idx="0">
                  <c:v>Total 2007 (n=37)</c:v>
                </c:pt>
                <c:pt idx="1">
                  <c:v>Total 2008 (n=42)</c:v>
                </c:pt>
                <c:pt idx="2">
                  <c:v>Total 2009 (n=44)</c:v>
                </c:pt>
                <c:pt idx="3">
                  <c:v>Total 2010 (n=49)</c:v>
                </c:pt>
                <c:pt idx="4">
                  <c:v>ETQA (n=7)</c:v>
                </c:pt>
                <c:pt idx="5">
                  <c:v>SDF (n=42)</c:v>
                </c:pt>
              </c:strCache>
            </c:strRef>
          </c:cat>
          <c:val>
            <c:numRef>
              <c:f>Sheet1!$B$2:$B$7</c:f>
              <c:numCache>
                <c:formatCode>_ * #,##0_ ;_ * \-#,##0_ ;_ * "-"??_ ;_ @_ </c:formatCode>
                <c:ptCount val="6"/>
                <c:pt idx="0">
                  <c:v>76</c:v>
                </c:pt>
                <c:pt idx="1">
                  <c:v>85.714285714285722</c:v>
                </c:pt>
                <c:pt idx="2">
                  <c:v>79.545454545454518</c:v>
                </c:pt>
                <c:pt idx="3">
                  <c:v>85.714285714285722</c:v>
                </c:pt>
                <c:pt idx="4">
                  <c:v>71.428571428571388</c:v>
                </c:pt>
                <c:pt idx="5">
                  <c:v>88.095238095238102</c:v>
                </c:pt>
              </c:numCache>
            </c:numRef>
          </c:val>
        </c:ser>
        <c:ser>
          <c:idx val="1"/>
          <c:order val="1"/>
          <c:tx>
            <c:strRef>
              <c:f>Sheet1!$C$1</c:f>
              <c:strCache>
                <c:ptCount val="1"/>
                <c:pt idx="0">
                  <c:v>No</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Sheet1!$A$2:$A$7</c:f>
              <c:strCache>
                <c:ptCount val="6"/>
                <c:pt idx="0">
                  <c:v>Total 2007 (n=37)</c:v>
                </c:pt>
                <c:pt idx="1">
                  <c:v>Total 2008 (n=42)</c:v>
                </c:pt>
                <c:pt idx="2">
                  <c:v>Total 2009 (n=44)</c:v>
                </c:pt>
                <c:pt idx="3">
                  <c:v>Total 2010 (n=49)</c:v>
                </c:pt>
                <c:pt idx="4">
                  <c:v>ETQA (n=7)</c:v>
                </c:pt>
                <c:pt idx="5">
                  <c:v>SDF (n=42)</c:v>
                </c:pt>
              </c:strCache>
            </c:strRef>
          </c:cat>
          <c:val>
            <c:numRef>
              <c:f>Sheet1!$C$2:$C$7</c:f>
              <c:numCache>
                <c:formatCode>_ * #,##0_ ;_ * \-#,##0_ ;_ * "-"??_ ;_ @_ </c:formatCode>
                <c:ptCount val="6"/>
                <c:pt idx="0">
                  <c:v>24</c:v>
                </c:pt>
                <c:pt idx="1">
                  <c:v>14.285714285714294</c:v>
                </c:pt>
                <c:pt idx="2">
                  <c:v>20.454545454545453</c:v>
                </c:pt>
                <c:pt idx="3">
                  <c:v>14.285714285714286</c:v>
                </c:pt>
                <c:pt idx="4">
                  <c:v>28.571428571428569</c:v>
                </c:pt>
                <c:pt idx="5">
                  <c:v>11.904761904761903</c:v>
                </c:pt>
              </c:numCache>
            </c:numRef>
          </c:val>
        </c:ser>
        <c:dLbls>
          <c:showVal val="1"/>
        </c:dLbls>
        <c:gapWidth val="75"/>
        <c:overlap val="100"/>
        <c:axId val="100350592"/>
        <c:axId val="100376960"/>
      </c:barChart>
      <c:catAx>
        <c:axId val="100350592"/>
        <c:scaling>
          <c:orientation val="minMax"/>
        </c:scaling>
        <c:axPos val="b"/>
        <c:majorTickMark val="none"/>
        <c:tickLblPos val="nextTo"/>
        <c:txPr>
          <a:bodyPr/>
          <a:lstStyle/>
          <a:p>
            <a:pPr>
              <a:defRPr lang="en-ZA" sz="1000" b="0"/>
            </a:pPr>
            <a:endParaRPr lang="en-US"/>
          </a:p>
        </c:txPr>
        <c:crossAx val="100376960"/>
        <c:crosses val="autoZero"/>
        <c:auto val="1"/>
        <c:lblAlgn val="ctr"/>
        <c:lblOffset val="100"/>
      </c:catAx>
      <c:valAx>
        <c:axId val="100376960"/>
        <c:scaling>
          <c:orientation val="minMax"/>
          <c:max val="100"/>
        </c:scaling>
        <c:axPos val="l"/>
        <c:majorGridlines/>
        <c:numFmt formatCode="_ * #,##0_ ;_ * \-#,##0_ ;_ * &quot;-&quot;??_ ;_ @_ " sourceLinked="1"/>
        <c:majorTickMark val="none"/>
        <c:tickLblPos val="nextTo"/>
        <c:spPr>
          <a:ln w="9525">
            <a:noFill/>
          </a:ln>
        </c:spPr>
        <c:txPr>
          <a:bodyPr/>
          <a:lstStyle/>
          <a:p>
            <a:pPr>
              <a:defRPr lang="en-ZA" sz="1000" b="1"/>
            </a:pPr>
            <a:endParaRPr lang="en-US"/>
          </a:p>
        </c:txPr>
        <c:crossAx val="100350592"/>
        <c:crosses val="autoZero"/>
        <c:crossBetween val="between"/>
      </c:valAx>
    </c:plotArea>
    <c:legend>
      <c:legendPos val="b"/>
      <c:layout>
        <c:manualLayout>
          <c:xMode val="edge"/>
          <c:yMode val="edge"/>
          <c:x val="0.38382781161789076"/>
          <c:y val="0.85976630325055525"/>
          <c:w val="0.36014716910386946"/>
          <c:h val="5.6697708459519477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dirty="0" smtClean="0"/>
              <a:t>Reliability</a:t>
            </a:r>
          </a:p>
        </c:rich>
      </c:tx>
      <c:layout>
        <c:manualLayout>
          <c:xMode val="edge"/>
          <c:yMode val="edge"/>
          <c:x val="0.42618110236221102"/>
          <c:y val="3.8461538461538464E-2"/>
        </c:manualLayout>
      </c:layout>
    </c:title>
    <c:plotArea>
      <c:layout>
        <c:manualLayout>
          <c:layoutTarget val="inner"/>
          <c:xMode val="edge"/>
          <c:yMode val="edge"/>
          <c:x val="8.6708848893891743E-2"/>
          <c:y val="0.15259615384615899"/>
          <c:w val="0.86053115071142428"/>
          <c:h val="0.47634211588937103"/>
        </c:manualLayout>
      </c:layout>
      <c:barChart>
        <c:barDir val="col"/>
        <c:grouping val="clustered"/>
        <c:ser>
          <c:idx val="0"/>
          <c:order val="0"/>
          <c:tx>
            <c:strRef>
              <c:f>Sheet1!$A$2</c:f>
              <c:strCache>
                <c:ptCount val="1"/>
                <c:pt idx="0">
                  <c:v>2007 (n=234)</c:v>
                </c:pt>
              </c:strCache>
            </c:strRef>
          </c:tx>
          <c:spPr>
            <a:solidFill>
              <a:srgbClr val="0033CC"/>
            </a:solidFill>
            <a:ln>
              <a:solidFill>
                <a:schemeClr val="tx1"/>
              </a:solidFill>
            </a:ln>
            <a:effectLst>
              <a:outerShdw blurRad="40000" dist="23000" dir="5400000" rotWithShape="0">
                <a:srgbClr val="000000">
                  <a:alpha val="35000"/>
                </a:srgbClr>
              </a:outerShdw>
            </a:effectLst>
            <a:scene3d>
              <a:camera prst="orthographicFront"/>
              <a:lightRig rig="threePt" dir="t"/>
            </a:scene3d>
            <a:sp3d/>
          </c:spPr>
          <c:dPt>
            <c:idx val="0"/>
            <c:spPr>
              <a:solidFill>
                <a:schemeClr val="bg1"/>
              </a:solidFill>
              <a:ln w="28575">
                <a:solidFill>
                  <a:srgbClr val="0070C0"/>
                </a:solidFill>
              </a:ln>
              <a:effectLst>
                <a:outerShdw blurRad="40000" dist="23000" dir="5400000" rotWithShape="0">
                  <a:srgbClr val="000000">
                    <a:alpha val="35000"/>
                  </a:srgbClr>
                </a:outerShdw>
              </a:effectLst>
              <a:scene3d>
                <a:camera prst="orthographicFront"/>
                <a:lightRig rig="threePt" dir="t"/>
              </a:scene3d>
              <a:sp3d/>
            </c:spPr>
          </c:dPt>
          <c:dPt>
            <c:idx val="1"/>
            <c:spPr>
              <a:solidFill>
                <a:schemeClr val="bg1"/>
              </a:solidFill>
              <a:ln w="28575">
                <a:solidFill>
                  <a:srgbClr val="00B0F0"/>
                </a:solidFill>
              </a:ln>
              <a:effectLst>
                <a:outerShdw blurRad="40000" dist="23000" dir="5400000" rotWithShape="0">
                  <a:srgbClr val="000000">
                    <a:alpha val="35000"/>
                  </a:srgbClr>
                </a:outerShdw>
              </a:effectLst>
              <a:scene3d>
                <a:camera prst="orthographicFront"/>
                <a:lightRig rig="threePt" dir="t"/>
              </a:scene3d>
              <a:sp3d/>
            </c:spPr>
          </c:dPt>
          <c:dPt>
            <c:idx val="2"/>
            <c:spPr>
              <a:solidFill>
                <a:schemeClr val="bg1"/>
              </a:solidFill>
              <a:ln w="28575">
                <a:solidFill>
                  <a:srgbClr val="92D050"/>
                </a:solidFill>
              </a:ln>
              <a:effectLst>
                <a:outerShdw blurRad="40000" dist="23000" dir="5400000" rotWithShape="0">
                  <a:srgbClr val="000000">
                    <a:alpha val="35000"/>
                  </a:srgbClr>
                </a:outerShdw>
              </a:effectLst>
              <a:scene3d>
                <a:camera prst="orthographicFront"/>
                <a:lightRig rig="threePt" dir="t"/>
              </a:scene3d>
              <a:sp3d/>
            </c:spPr>
          </c:dPt>
          <c:dPt>
            <c:idx val="3"/>
            <c:spPr>
              <a:solidFill>
                <a:schemeClr val="bg1"/>
              </a:solidFill>
              <a:ln w="28575">
                <a:solidFill>
                  <a:srgbClr val="FFFF00"/>
                </a:solidFill>
              </a:ln>
              <a:effectLst>
                <a:outerShdw blurRad="40000" dist="23000" dir="5400000" rotWithShape="0">
                  <a:srgbClr val="000000">
                    <a:alpha val="35000"/>
                  </a:srgbClr>
                </a:outerShdw>
              </a:effectLst>
              <a:scene3d>
                <a:camera prst="orthographicFront"/>
                <a:lightRig rig="threePt" dir="t"/>
              </a:scene3d>
              <a:sp3d/>
            </c:spPr>
          </c:dPt>
          <c:dPt>
            <c:idx val="4"/>
            <c:spPr>
              <a:solidFill>
                <a:schemeClr val="bg1"/>
              </a:solidFill>
              <a:ln w="28575">
                <a:solidFill>
                  <a:srgbClr val="FFC000"/>
                </a:solidFill>
              </a:ln>
              <a:effectLst>
                <a:outerShdw blurRad="40000" dist="23000" dir="5400000" rotWithShape="0">
                  <a:srgbClr val="000000">
                    <a:alpha val="35000"/>
                  </a:srgbClr>
                </a:outerShdw>
              </a:effectLst>
              <a:scene3d>
                <a:camera prst="orthographicFront"/>
                <a:lightRig rig="threePt" dir="t"/>
              </a:scene3d>
              <a:sp3d/>
            </c:spPr>
          </c:dPt>
          <c:dPt>
            <c:idx val="5"/>
            <c:spPr>
              <a:solidFill>
                <a:schemeClr val="bg1"/>
              </a:solidFill>
              <a:ln w="28575">
                <a:solidFill>
                  <a:srgbClr val="FF0000"/>
                </a:solidFill>
              </a:ln>
              <a:effectLst>
                <a:outerShdw blurRad="40000" dist="23000" dir="5400000" rotWithShape="0">
                  <a:srgbClr val="000000">
                    <a:alpha val="35000"/>
                  </a:srgbClr>
                </a:outerShdw>
              </a:effectLst>
              <a:scene3d>
                <a:camera prst="orthographicFront"/>
                <a:lightRig rig="threePt" dir="t"/>
              </a:scene3d>
              <a:sp3d/>
            </c:spPr>
          </c:dPt>
          <c:dLbls>
            <c:txPr>
              <a:bodyPr/>
              <a:lstStyle/>
              <a:p>
                <a:pPr>
                  <a:defRPr lang="en-ZA" sz="1000" b="1"/>
                </a:pPr>
                <a:endParaRPr lang="en-US"/>
              </a:p>
            </c:txPr>
            <c:dLblPos val="outEnd"/>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Sheet1!$B$2:$G$2</c:f>
              <c:numCache>
                <c:formatCode>0</c:formatCode>
                <c:ptCount val="6"/>
                <c:pt idx="0">
                  <c:v>1</c:v>
                </c:pt>
                <c:pt idx="1">
                  <c:v>1</c:v>
                </c:pt>
                <c:pt idx="2">
                  <c:v>12</c:v>
                </c:pt>
                <c:pt idx="3">
                  <c:v>46</c:v>
                </c:pt>
                <c:pt idx="4">
                  <c:v>38</c:v>
                </c:pt>
                <c:pt idx="5">
                  <c:v>2</c:v>
                </c:pt>
              </c:numCache>
            </c:numRef>
          </c:val>
        </c:ser>
        <c:ser>
          <c:idx val="1"/>
          <c:order val="1"/>
          <c:tx>
            <c:strRef>
              <c:f>Sheet1!$A$3</c:f>
              <c:strCache>
                <c:ptCount val="1"/>
                <c:pt idx="0">
                  <c:v>2008 (n=257)</c:v>
                </c:pt>
              </c:strCache>
            </c:strRef>
          </c:tx>
          <c:spPr>
            <a:solidFill>
              <a:srgbClr val="00B0F0"/>
            </a:solidFill>
            <a:ln>
              <a:solidFill>
                <a:schemeClr val="tx1"/>
              </a:solidFill>
            </a:ln>
            <a:effectLst>
              <a:outerShdw blurRad="50800" dist="38100" dir="5400000" algn="t" rotWithShape="0">
                <a:prstClr val="black">
                  <a:alpha val="40000"/>
                </a:prstClr>
              </a:outerShdw>
            </a:effectLst>
          </c:spPr>
          <c:dPt>
            <c:idx val="0"/>
            <c:spPr>
              <a:solidFill>
                <a:srgbClr val="0070C0"/>
              </a:solidFill>
              <a:ln>
                <a:solidFill>
                  <a:schemeClr val="tx1"/>
                </a:solidFill>
              </a:ln>
              <a:effectLst>
                <a:outerShdw blurRad="50800" dist="38100" dir="5400000" algn="t" rotWithShape="0">
                  <a:prstClr val="black">
                    <a:alpha val="40000"/>
                  </a:prstClr>
                </a:outerShdw>
              </a:effectLst>
            </c:spPr>
          </c:dPt>
          <c:dPt>
            <c:idx val="2"/>
            <c:spPr>
              <a:solidFill>
                <a:srgbClr val="92D050"/>
              </a:solidFill>
              <a:ln>
                <a:solidFill>
                  <a:schemeClr val="tx1"/>
                </a:solidFill>
              </a:ln>
              <a:effectLst>
                <a:outerShdw blurRad="50800" dist="38100" dir="5400000" algn="t" rotWithShape="0">
                  <a:prstClr val="black">
                    <a:alpha val="40000"/>
                  </a:prstClr>
                </a:outerShdw>
              </a:effectLst>
            </c:spPr>
          </c:dPt>
          <c:dPt>
            <c:idx val="3"/>
            <c:spPr>
              <a:solidFill>
                <a:srgbClr val="FFFF00"/>
              </a:solidFill>
              <a:ln>
                <a:solidFill>
                  <a:schemeClr val="tx1"/>
                </a:solidFill>
              </a:ln>
              <a:effectLst>
                <a:outerShdw blurRad="50800" dist="38100" dir="5400000" algn="t" rotWithShape="0">
                  <a:prstClr val="black">
                    <a:alpha val="40000"/>
                  </a:prstClr>
                </a:outerShdw>
              </a:effectLst>
            </c:spPr>
          </c:dPt>
          <c:dPt>
            <c:idx val="4"/>
            <c:spPr>
              <a:solidFill>
                <a:srgbClr val="FFC000"/>
              </a:solidFill>
              <a:ln>
                <a:solidFill>
                  <a:schemeClr val="tx1"/>
                </a:solidFill>
              </a:ln>
              <a:effectLst>
                <a:outerShdw blurRad="50800" dist="38100" dir="5400000" algn="t" rotWithShape="0">
                  <a:prstClr val="black">
                    <a:alpha val="40000"/>
                  </a:prstClr>
                </a:outerShdw>
              </a:effectLst>
            </c:spPr>
          </c:dPt>
          <c:dPt>
            <c:idx val="5"/>
            <c:spPr>
              <a:solidFill>
                <a:srgbClr val="FF0000"/>
              </a:solidFill>
              <a:ln>
                <a:solidFill>
                  <a:schemeClr val="tx1"/>
                </a:solidFill>
              </a:ln>
              <a:effectLst>
                <a:outerShdw blurRad="50800" dist="38100" dir="5400000" algn="t" rotWithShape="0">
                  <a:prstClr val="black">
                    <a:alpha val="40000"/>
                  </a:prstClr>
                </a:outerShdw>
              </a:effectLst>
            </c:spPr>
          </c:dPt>
          <c:dLbls>
            <c:txPr>
              <a:bodyPr/>
              <a:lstStyle/>
              <a:p>
                <a:pPr>
                  <a:defRPr lang="en-ZA" sz="1000" b="1"/>
                </a:pPr>
                <a:endParaRPr lang="en-US"/>
              </a:p>
            </c:txPr>
            <c:dLblPos val="outEnd"/>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Sheet1!$B$3:$G$3</c:f>
              <c:numCache>
                <c:formatCode>0</c:formatCode>
                <c:ptCount val="6"/>
                <c:pt idx="0">
                  <c:v>1</c:v>
                </c:pt>
                <c:pt idx="1">
                  <c:v>4</c:v>
                </c:pt>
                <c:pt idx="2">
                  <c:v>13</c:v>
                </c:pt>
                <c:pt idx="3">
                  <c:v>51</c:v>
                </c:pt>
                <c:pt idx="4">
                  <c:v>30</c:v>
                </c:pt>
                <c:pt idx="5">
                  <c:v>0</c:v>
                </c:pt>
              </c:numCache>
            </c:numRef>
          </c:val>
        </c:ser>
        <c:ser>
          <c:idx val="2"/>
          <c:order val="2"/>
          <c:tx>
            <c:strRef>
              <c:f>Sheet1!$A$4</c:f>
              <c:strCache>
                <c:ptCount val="1"/>
                <c:pt idx="0">
                  <c:v>2009 (n=379)</c:v>
                </c:pt>
              </c:strCache>
            </c:strRef>
          </c:tx>
          <c:spPr>
            <a:solidFill>
              <a:schemeClr val="bg1">
                <a:lumMod val="85000"/>
              </a:schemeClr>
            </a:solidFill>
            <a:ln>
              <a:solidFill>
                <a:schemeClr val="tx1"/>
              </a:solidFill>
            </a:ln>
          </c:spPr>
          <c:dLbls>
            <c:txPr>
              <a:bodyPr/>
              <a:lstStyle/>
              <a:p>
                <a:pPr>
                  <a:defRPr lang="en-ZA" sz="1000" b="1"/>
                </a:pPr>
                <a:endParaRPr lang="en-US"/>
              </a:p>
            </c:txPr>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Sheet1!$B$4:$G$4</c:f>
              <c:numCache>
                <c:formatCode>0</c:formatCode>
                <c:ptCount val="6"/>
                <c:pt idx="0">
                  <c:v>0.26385224274406338</c:v>
                </c:pt>
                <c:pt idx="1">
                  <c:v>1.3192612137203092</c:v>
                </c:pt>
                <c:pt idx="2">
                  <c:v>14.248021108179316</c:v>
                </c:pt>
                <c:pt idx="3">
                  <c:v>45.646437994722952</c:v>
                </c:pt>
                <c:pt idx="4">
                  <c:v>36.675461741424812</c:v>
                </c:pt>
                <c:pt idx="5">
                  <c:v>1.8469656992084418</c:v>
                </c:pt>
              </c:numCache>
            </c:numRef>
          </c:val>
        </c:ser>
        <c:ser>
          <c:idx val="3"/>
          <c:order val="3"/>
          <c:tx>
            <c:strRef>
              <c:f>Sheet1!$A$5</c:f>
              <c:strCache>
                <c:ptCount val="1"/>
                <c:pt idx="0">
                  <c:v>2010 (n=218)</c:v>
                </c:pt>
              </c:strCache>
            </c:strRef>
          </c:tx>
          <c:dLbls>
            <c:txPr>
              <a:bodyPr/>
              <a:lstStyle/>
              <a:p>
                <a:pPr>
                  <a:defRPr sz="1000" b="1"/>
                </a:pPr>
                <a:endParaRPr lang="en-US"/>
              </a:p>
            </c:txPr>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Sheet1!$B$5:$G$5</c:f>
              <c:numCache>
                <c:formatCode>0</c:formatCode>
                <c:ptCount val="6"/>
                <c:pt idx="0">
                  <c:v>3.669724770642226</c:v>
                </c:pt>
                <c:pt idx="1">
                  <c:v>0.91743119266055062</c:v>
                </c:pt>
                <c:pt idx="2">
                  <c:v>11.467889908256879</c:v>
                </c:pt>
                <c:pt idx="3">
                  <c:v>38.073394495412565</c:v>
                </c:pt>
                <c:pt idx="4">
                  <c:v>44.036697247706215</c:v>
                </c:pt>
                <c:pt idx="5">
                  <c:v>1.8348623853211008</c:v>
                </c:pt>
              </c:numCache>
            </c:numRef>
          </c:val>
        </c:ser>
        <c:dLbls>
          <c:showVal val="1"/>
        </c:dLbls>
        <c:gapWidth val="75"/>
        <c:overlap val="-25"/>
        <c:axId val="122107392"/>
        <c:axId val="122108928"/>
      </c:barChart>
      <c:catAx>
        <c:axId val="122107392"/>
        <c:scaling>
          <c:orientation val="minMax"/>
        </c:scaling>
        <c:axPos val="b"/>
        <c:majorTickMark val="none"/>
        <c:tickLblPos val="nextTo"/>
        <c:txPr>
          <a:bodyPr/>
          <a:lstStyle/>
          <a:p>
            <a:pPr>
              <a:defRPr lang="en-ZA" sz="1000" b="0"/>
            </a:pPr>
            <a:endParaRPr lang="en-US"/>
          </a:p>
        </c:txPr>
        <c:crossAx val="122108928"/>
        <c:crosses val="autoZero"/>
        <c:auto val="1"/>
        <c:lblAlgn val="ctr"/>
        <c:lblOffset val="100"/>
      </c:catAx>
      <c:valAx>
        <c:axId val="122108928"/>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22107392"/>
        <c:crosses val="autoZero"/>
        <c:crossBetween val="between"/>
      </c:valAx>
      <c:spPr>
        <a:noFill/>
        <a:ln w="25400">
          <a:noFill/>
        </a:ln>
      </c:spPr>
    </c:plotArea>
    <c:legend>
      <c:legendPos val="b"/>
      <c:layout>
        <c:manualLayout>
          <c:xMode val="edge"/>
          <c:yMode val="edge"/>
          <c:x val="4.8593925759280093E-2"/>
          <c:y val="0.80848425196850393"/>
          <c:w val="0.90796119235095629"/>
          <c:h val="0.1045719765798506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50.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What Features Of The Online Seta Management System (SMS) Have You Used?</a:t>
            </a:r>
          </a:p>
        </c:rich>
      </c:tx>
      <c:layout>
        <c:manualLayout>
          <c:xMode val="edge"/>
          <c:yMode val="edge"/>
          <c:x val="0.1761240796227905"/>
          <c:y val="3.8461538461538464E-2"/>
        </c:manualLayout>
      </c:layout>
    </c:title>
    <c:plotArea>
      <c:layout>
        <c:manualLayout>
          <c:layoutTarget val="inner"/>
          <c:xMode val="edge"/>
          <c:yMode val="edge"/>
          <c:x val="8.0756393282701747E-2"/>
          <c:y val="0.17182692307692321"/>
          <c:w val="0.86053115071142428"/>
          <c:h val="0.52121391076114187"/>
        </c:manualLayout>
      </c:layout>
      <c:barChart>
        <c:barDir val="col"/>
        <c:grouping val="clustered"/>
        <c:ser>
          <c:idx val="0"/>
          <c:order val="0"/>
          <c:tx>
            <c:strRef>
              <c:f>Sheet1!$B$1</c:f>
              <c:strCache>
                <c:ptCount val="1"/>
                <c:pt idx="0">
                  <c:v>Workplace Skills Planning</c:v>
                </c:pt>
              </c:strCache>
            </c:strRef>
          </c:tx>
          <c:spPr>
            <a:solidFill>
              <a:srgbClr val="0070C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Sheet1!$A$2:$A$5</c:f>
              <c:strCache>
                <c:ptCount val="4"/>
                <c:pt idx="0">
                  <c:v>Total 2007 (n=37)</c:v>
                </c:pt>
                <c:pt idx="1">
                  <c:v>Total 2008 (n=42)</c:v>
                </c:pt>
                <c:pt idx="2">
                  <c:v>Total 2009 (n=44)</c:v>
                </c:pt>
                <c:pt idx="3">
                  <c:v>Total 2010 (n=42)</c:v>
                </c:pt>
              </c:strCache>
            </c:strRef>
          </c:cat>
          <c:val>
            <c:numRef>
              <c:f>Sheet1!$B$2:$B$5</c:f>
              <c:numCache>
                <c:formatCode>_ * #,##0_ ;_ * \-#,##0_ ;_ * "-"??_ ;_ @_ </c:formatCode>
                <c:ptCount val="4"/>
                <c:pt idx="0">
                  <c:v>95</c:v>
                </c:pt>
                <c:pt idx="1">
                  <c:v>83.333333333333258</c:v>
                </c:pt>
                <c:pt idx="2">
                  <c:v>81.818181818181216</c:v>
                </c:pt>
                <c:pt idx="3">
                  <c:v>26.190476190476193</c:v>
                </c:pt>
              </c:numCache>
            </c:numRef>
          </c:val>
        </c:ser>
        <c:ser>
          <c:idx val="1"/>
          <c:order val="1"/>
          <c:tx>
            <c:strRef>
              <c:f>Sheet1!$C$1</c:f>
              <c:strCache>
                <c:ptCount val="1"/>
                <c:pt idx="0">
                  <c:v>Implementation Report</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Sheet1!$A$2:$A$5</c:f>
              <c:strCache>
                <c:ptCount val="4"/>
                <c:pt idx="0">
                  <c:v>Total 2007 (n=37)</c:v>
                </c:pt>
                <c:pt idx="1">
                  <c:v>Total 2008 (n=42)</c:v>
                </c:pt>
                <c:pt idx="2">
                  <c:v>Total 2009 (n=44)</c:v>
                </c:pt>
                <c:pt idx="3">
                  <c:v>Total 2010 (n=42)</c:v>
                </c:pt>
              </c:strCache>
            </c:strRef>
          </c:cat>
          <c:val>
            <c:numRef>
              <c:f>Sheet1!$C$2:$C$5</c:f>
              <c:numCache>
                <c:formatCode>_ * #,##0_ ;_ * \-#,##0_ ;_ * "-"??_ ;_ @_ </c:formatCode>
                <c:ptCount val="4"/>
                <c:pt idx="0">
                  <c:v>81</c:v>
                </c:pt>
                <c:pt idx="1">
                  <c:v>73.80952380952381</c:v>
                </c:pt>
                <c:pt idx="2">
                  <c:v>61.363636363636104</c:v>
                </c:pt>
                <c:pt idx="3">
                  <c:v>21.428571428571427</c:v>
                </c:pt>
              </c:numCache>
            </c:numRef>
          </c:val>
        </c:ser>
        <c:ser>
          <c:idx val="2"/>
          <c:order val="2"/>
          <c:tx>
            <c:strRef>
              <c:f>Sheet1!$D$1</c:f>
              <c:strCache>
                <c:ptCount val="1"/>
                <c:pt idx="0">
                  <c:v>Levies and grants statements</c:v>
                </c:pt>
              </c:strCache>
            </c:strRef>
          </c:tx>
          <c:spPr>
            <a:solidFill>
              <a:srgbClr val="92D050"/>
            </a:solidFill>
            <a:ln w="9525">
              <a:solidFill>
                <a:schemeClr val="tx1"/>
              </a:solidFill>
            </a:ln>
          </c:spPr>
          <c:dLbls>
            <c:txPr>
              <a:bodyPr/>
              <a:lstStyle/>
              <a:p>
                <a:pPr>
                  <a:defRPr lang="en-ZA" sz="1000" b="1"/>
                </a:pPr>
                <a:endParaRPr lang="en-US"/>
              </a:p>
            </c:txPr>
            <c:showVal val="1"/>
          </c:dLbls>
          <c:cat>
            <c:strRef>
              <c:f>Sheet1!$A$2:$A$5</c:f>
              <c:strCache>
                <c:ptCount val="4"/>
                <c:pt idx="0">
                  <c:v>Total 2007 (n=37)</c:v>
                </c:pt>
                <c:pt idx="1">
                  <c:v>Total 2008 (n=42)</c:v>
                </c:pt>
                <c:pt idx="2">
                  <c:v>Total 2009 (n=44)</c:v>
                </c:pt>
                <c:pt idx="3">
                  <c:v>Total 2010 (n=42)</c:v>
                </c:pt>
              </c:strCache>
            </c:strRef>
          </c:cat>
          <c:val>
            <c:numRef>
              <c:f>Sheet1!$D$2:$D$5</c:f>
              <c:numCache>
                <c:formatCode>_ * #,##0_ ;_ * \-#,##0_ ;_ * "-"??_ ;_ @_ </c:formatCode>
                <c:ptCount val="4"/>
                <c:pt idx="0">
                  <c:v>38</c:v>
                </c:pt>
                <c:pt idx="1">
                  <c:v>33.333333333333336</c:v>
                </c:pt>
                <c:pt idx="2">
                  <c:v>50</c:v>
                </c:pt>
                <c:pt idx="3">
                  <c:v>40.476190476190474</c:v>
                </c:pt>
              </c:numCache>
            </c:numRef>
          </c:val>
        </c:ser>
        <c:ser>
          <c:idx val="3"/>
          <c:order val="3"/>
          <c:tx>
            <c:strRef>
              <c:f>Sheet1!$E$1</c:f>
              <c:strCache>
                <c:ptCount val="1"/>
                <c:pt idx="0">
                  <c:v>BANKSETA Training Voucher System*</c:v>
                </c:pt>
              </c:strCache>
            </c:strRef>
          </c:tx>
          <c:spPr>
            <a:solidFill>
              <a:srgbClr val="FFFF00"/>
            </a:solidFill>
            <a:ln>
              <a:solidFill>
                <a:schemeClr val="tx1"/>
              </a:solidFill>
            </a:ln>
          </c:spPr>
          <c:dLbls>
            <c:txPr>
              <a:bodyPr/>
              <a:lstStyle/>
              <a:p>
                <a:pPr>
                  <a:defRPr lang="en-ZA" sz="1000" b="1"/>
                </a:pPr>
                <a:endParaRPr lang="en-US"/>
              </a:p>
            </c:txPr>
            <c:showVal val="1"/>
          </c:dLbls>
          <c:cat>
            <c:strRef>
              <c:f>Sheet1!$A$2:$A$5</c:f>
              <c:strCache>
                <c:ptCount val="4"/>
                <c:pt idx="0">
                  <c:v>Total 2007 (n=37)</c:v>
                </c:pt>
                <c:pt idx="1">
                  <c:v>Total 2008 (n=42)</c:v>
                </c:pt>
                <c:pt idx="2">
                  <c:v>Total 2009 (n=44)</c:v>
                </c:pt>
                <c:pt idx="3">
                  <c:v>Total 2010 (n=42)</c:v>
                </c:pt>
              </c:strCache>
            </c:strRef>
          </c:cat>
          <c:val>
            <c:numRef>
              <c:f>Sheet1!$E$2:$E$5</c:f>
              <c:numCache>
                <c:formatCode>_ * #,##0_ ;_ * \-#,##0_ ;_ * "-"??_ ;_ @_ </c:formatCode>
                <c:ptCount val="4"/>
                <c:pt idx="0">
                  <c:v>0</c:v>
                </c:pt>
                <c:pt idx="1">
                  <c:v>0</c:v>
                </c:pt>
                <c:pt idx="2">
                  <c:v>40.909090909090907</c:v>
                </c:pt>
                <c:pt idx="3">
                  <c:v>30.952380952380889</c:v>
                </c:pt>
              </c:numCache>
            </c:numRef>
          </c:val>
        </c:ser>
        <c:ser>
          <c:idx val="4"/>
          <c:order val="4"/>
          <c:tx>
            <c:strRef>
              <c:f>Sheet1!$F$1</c:f>
              <c:strCache>
                <c:ptCount val="1"/>
                <c:pt idx="0">
                  <c:v>Learner achievement submissions</c:v>
                </c:pt>
              </c:strCache>
            </c:strRef>
          </c:tx>
          <c:spPr>
            <a:solidFill>
              <a:srgbClr val="FFC000"/>
            </a:solidFill>
            <a:ln>
              <a:solidFill>
                <a:schemeClr val="tx1"/>
              </a:solidFill>
            </a:ln>
          </c:spPr>
          <c:dLbls>
            <c:txPr>
              <a:bodyPr/>
              <a:lstStyle/>
              <a:p>
                <a:pPr>
                  <a:defRPr lang="en-ZA" sz="1000" b="1"/>
                </a:pPr>
                <a:endParaRPr lang="en-US"/>
              </a:p>
            </c:txPr>
            <c:showVal val="1"/>
          </c:dLbls>
          <c:cat>
            <c:strRef>
              <c:f>Sheet1!$A$2:$A$5</c:f>
              <c:strCache>
                <c:ptCount val="4"/>
                <c:pt idx="0">
                  <c:v>Total 2007 (n=37)</c:v>
                </c:pt>
                <c:pt idx="1">
                  <c:v>Total 2008 (n=42)</c:v>
                </c:pt>
                <c:pt idx="2">
                  <c:v>Total 2009 (n=44)</c:v>
                </c:pt>
                <c:pt idx="3">
                  <c:v>Total 2010 (n=42)</c:v>
                </c:pt>
              </c:strCache>
            </c:strRef>
          </c:cat>
          <c:val>
            <c:numRef>
              <c:f>Sheet1!$F$2:$F$5</c:f>
              <c:numCache>
                <c:formatCode>_ * #,##0_ ;_ * \-#,##0_ ;_ * "-"??_ ;_ @_ </c:formatCode>
                <c:ptCount val="4"/>
                <c:pt idx="0">
                  <c:v>14.000000000000002</c:v>
                </c:pt>
                <c:pt idx="1">
                  <c:v>14.285714285714302</c:v>
                </c:pt>
                <c:pt idx="2">
                  <c:v>13.636363636363635</c:v>
                </c:pt>
                <c:pt idx="3">
                  <c:v>4.7619047619047619</c:v>
                </c:pt>
              </c:numCache>
            </c:numRef>
          </c:val>
        </c:ser>
        <c:ser>
          <c:idx val="5"/>
          <c:order val="5"/>
          <c:tx>
            <c:strRef>
              <c:f>Sheet1!$G$1</c:f>
              <c:strCache>
                <c:ptCount val="1"/>
                <c:pt idx="0">
                  <c:v>Online assessor registration</c:v>
                </c:pt>
              </c:strCache>
            </c:strRef>
          </c:tx>
          <c:spPr>
            <a:solidFill>
              <a:srgbClr val="04617B">
                <a:lumMod val="40000"/>
                <a:lumOff val="60000"/>
              </a:srgbClr>
            </a:solidFill>
            <a:ln>
              <a:solidFill>
                <a:srgbClr val="000000"/>
              </a:solidFill>
            </a:ln>
          </c:spPr>
          <c:dLbls>
            <c:txPr>
              <a:bodyPr/>
              <a:lstStyle/>
              <a:p>
                <a:pPr>
                  <a:defRPr lang="en-ZA" sz="1000" b="1"/>
                </a:pPr>
                <a:endParaRPr lang="en-US"/>
              </a:p>
            </c:txPr>
            <c:showVal val="1"/>
          </c:dLbls>
          <c:cat>
            <c:strRef>
              <c:f>Sheet1!$A$2:$A$5</c:f>
              <c:strCache>
                <c:ptCount val="4"/>
                <c:pt idx="0">
                  <c:v>Total 2007 (n=37)</c:v>
                </c:pt>
                <c:pt idx="1">
                  <c:v>Total 2008 (n=42)</c:v>
                </c:pt>
                <c:pt idx="2">
                  <c:v>Total 2009 (n=44)</c:v>
                </c:pt>
                <c:pt idx="3">
                  <c:v>Total 2010 (n=42)</c:v>
                </c:pt>
              </c:strCache>
            </c:strRef>
          </c:cat>
          <c:val>
            <c:numRef>
              <c:f>Sheet1!$G$2:$G$5</c:f>
              <c:numCache>
                <c:formatCode>_ * #,##0_ ;_ * \-#,##0_ ;_ * "-"??_ ;_ @_ </c:formatCode>
                <c:ptCount val="4"/>
                <c:pt idx="0">
                  <c:v>0</c:v>
                </c:pt>
                <c:pt idx="1">
                  <c:v>0</c:v>
                </c:pt>
                <c:pt idx="2">
                  <c:v>0</c:v>
                </c:pt>
                <c:pt idx="3">
                  <c:v>50</c:v>
                </c:pt>
              </c:numCache>
            </c:numRef>
          </c:val>
        </c:ser>
        <c:ser>
          <c:idx val="6"/>
          <c:order val="6"/>
          <c:tx>
            <c:strRef>
              <c:f>Sheet1!$H$1</c:f>
              <c:strCache>
                <c:ptCount val="1"/>
                <c:pt idx="0">
                  <c:v>Training provider records</c:v>
                </c:pt>
              </c:strCache>
            </c:strRef>
          </c:tx>
          <c:spPr>
            <a:solidFill>
              <a:srgbClr val="10CF9B">
                <a:lumMod val="75000"/>
              </a:srgbClr>
            </a:solidFill>
            <a:ln>
              <a:solidFill>
                <a:srgbClr val="000000"/>
              </a:solidFill>
            </a:ln>
          </c:spPr>
          <c:dLbls>
            <c:txPr>
              <a:bodyPr/>
              <a:lstStyle/>
              <a:p>
                <a:pPr>
                  <a:defRPr lang="en-ZA" sz="1000" b="1"/>
                </a:pPr>
                <a:endParaRPr lang="en-US"/>
              </a:p>
            </c:txPr>
            <c:showVal val="1"/>
          </c:dLbls>
          <c:cat>
            <c:strRef>
              <c:f>Sheet1!$A$2:$A$5</c:f>
              <c:strCache>
                <c:ptCount val="4"/>
                <c:pt idx="0">
                  <c:v>Total 2007 (n=37)</c:v>
                </c:pt>
                <c:pt idx="1">
                  <c:v>Total 2008 (n=42)</c:v>
                </c:pt>
                <c:pt idx="2">
                  <c:v>Total 2009 (n=44)</c:v>
                </c:pt>
                <c:pt idx="3">
                  <c:v>Total 2010 (n=42)</c:v>
                </c:pt>
              </c:strCache>
            </c:strRef>
          </c:cat>
          <c:val>
            <c:numRef>
              <c:f>Sheet1!$H$2:$H$5</c:f>
              <c:numCache>
                <c:formatCode>_ * #,##0_ ;_ * \-#,##0_ ;_ * "-"??_ ;_ @_ </c:formatCode>
                <c:ptCount val="4"/>
                <c:pt idx="0">
                  <c:v>0</c:v>
                </c:pt>
                <c:pt idx="1">
                  <c:v>0</c:v>
                </c:pt>
                <c:pt idx="2">
                  <c:v>0</c:v>
                </c:pt>
                <c:pt idx="3">
                  <c:v>47.619047619047294</c:v>
                </c:pt>
              </c:numCache>
            </c:numRef>
          </c:val>
        </c:ser>
        <c:dLbls>
          <c:showVal val="1"/>
        </c:dLbls>
        <c:gapWidth val="75"/>
        <c:axId val="141560064"/>
        <c:axId val="141570048"/>
      </c:barChart>
      <c:catAx>
        <c:axId val="141560064"/>
        <c:scaling>
          <c:orientation val="minMax"/>
        </c:scaling>
        <c:axPos val="b"/>
        <c:majorTickMark val="none"/>
        <c:tickLblPos val="nextTo"/>
        <c:txPr>
          <a:bodyPr/>
          <a:lstStyle/>
          <a:p>
            <a:pPr>
              <a:defRPr lang="en-ZA" sz="1000" b="0"/>
            </a:pPr>
            <a:endParaRPr lang="en-US"/>
          </a:p>
        </c:txPr>
        <c:crossAx val="141570048"/>
        <c:crosses val="autoZero"/>
        <c:auto val="1"/>
        <c:lblAlgn val="ctr"/>
        <c:lblOffset val="100"/>
      </c:catAx>
      <c:valAx>
        <c:axId val="141570048"/>
        <c:scaling>
          <c:orientation val="minMax"/>
          <c:max val="100"/>
        </c:scaling>
        <c:axPos val="l"/>
        <c:majorGridlines/>
        <c:numFmt formatCode="_ * #,##0_ ;_ * \-#,##0_ ;_ * &quot;-&quot;??_ ;_ @_ " sourceLinked="1"/>
        <c:majorTickMark val="none"/>
        <c:tickLblPos val="nextTo"/>
        <c:spPr>
          <a:ln w="9525">
            <a:noFill/>
          </a:ln>
        </c:spPr>
        <c:txPr>
          <a:bodyPr/>
          <a:lstStyle/>
          <a:p>
            <a:pPr>
              <a:defRPr lang="en-ZA" sz="1000" b="1"/>
            </a:pPr>
            <a:endParaRPr lang="en-US"/>
          </a:p>
        </c:txPr>
        <c:crossAx val="141560064"/>
        <c:crosses val="autoZero"/>
        <c:crossBetween val="between"/>
      </c:valAx>
    </c:plotArea>
    <c:legend>
      <c:legendPos val="b"/>
      <c:layout>
        <c:manualLayout>
          <c:xMode val="edge"/>
          <c:yMode val="edge"/>
          <c:x val="6.2822683668966192E-2"/>
          <c:y val="0.80848425196850393"/>
          <c:w val="0.89321893944672848"/>
          <c:h val="0.15926181102362241"/>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51.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What features of the online Seta Management System (SMS) have you used?</a:t>
            </a:r>
          </a:p>
        </c:rich>
      </c:tx>
      <c:layout>
        <c:manualLayout>
          <c:xMode val="edge"/>
          <c:yMode val="edge"/>
          <c:x val="0.1761240796227905"/>
          <c:y val="3.8461538461538464E-2"/>
        </c:manualLayout>
      </c:layout>
    </c:title>
    <c:plotArea>
      <c:layout>
        <c:manualLayout>
          <c:layoutTarget val="inner"/>
          <c:xMode val="edge"/>
          <c:yMode val="edge"/>
          <c:x val="8.0756393282701747E-2"/>
          <c:y val="0.17182692307692321"/>
          <c:w val="0.86053115071142428"/>
          <c:h val="0.52121391076114176"/>
        </c:manualLayout>
      </c:layout>
      <c:barChart>
        <c:barDir val="col"/>
        <c:grouping val="clustered"/>
        <c:ser>
          <c:idx val="0"/>
          <c:order val="0"/>
          <c:tx>
            <c:strRef>
              <c:f>Sheet1!$B$1</c:f>
              <c:strCache>
                <c:ptCount val="1"/>
                <c:pt idx="0">
                  <c:v>On line assessor registration</c:v>
                </c:pt>
              </c:strCache>
            </c:strRef>
          </c:tx>
          <c:spPr>
            <a:solidFill>
              <a:srgbClr val="0070C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c:f>
              <c:strCache>
                <c:ptCount val="1"/>
                <c:pt idx="0">
                  <c:v>Total 2010 (n=7)</c:v>
                </c:pt>
              </c:strCache>
            </c:strRef>
          </c:cat>
          <c:val>
            <c:numRef>
              <c:f>Sheet1!$B$2</c:f>
              <c:numCache>
                <c:formatCode>_ * #,##0_ ;_ * \-#,##0_ ;_ * "-"??_ ;_ @_ </c:formatCode>
                <c:ptCount val="1"/>
                <c:pt idx="0">
                  <c:v>57.142857142857139</c:v>
                </c:pt>
              </c:numCache>
            </c:numRef>
          </c:val>
        </c:ser>
        <c:ser>
          <c:idx val="1"/>
          <c:order val="1"/>
          <c:tx>
            <c:strRef>
              <c:f>Sheet1!$C$1</c:f>
              <c:strCache>
                <c:ptCount val="1"/>
                <c:pt idx="0">
                  <c:v>Training provider records</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Sheet1!$A$2</c:f>
              <c:strCache>
                <c:ptCount val="1"/>
                <c:pt idx="0">
                  <c:v>Total 2010 (n=7)</c:v>
                </c:pt>
              </c:strCache>
            </c:strRef>
          </c:cat>
          <c:val>
            <c:numRef>
              <c:f>Sheet1!$C$2</c:f>
              <c:numCache>
                <c:formatCode>_ * #,##0_ ;_ * \-#,##0_ ;_ * "-"??_ ;_ @_ </c:formatCode>
                <c:ptCount val="1"/>
                <c:pt idx="0">
                  <c:v>14.285714285714286</c:v>
                </c:pt>
              </c:numCache>
            </c:numRef>
          </c:val>
        </c:ser>
        <c:ser>
          <c:idx val="2"/>
          <c:order val="2"/>
          <c:tx>
            <c:strRef>
              <c:f>Sheet1!$D$1</c:f>
              <c:strCache>
                <c:ptCount val="1"/>
                <c:pt idx="0">
                  <c:v>Learner achievement uploading &amp; submissions</c:v>
                </c:pt>
              </c:strCache>
            </c:strRef>
          </c:tx>
          <c:spPr>
            <a:solidFill>
              <a:srgbClr val="92D050"/>
            </a:solidFill>
            <a:ln w="9525">
              <a:solidFill>
                <a:schemeClr val="tx1"/>
              </a:solidFill>
            </a:ln>
          </c:spPr>
          <c:dLbls>
            <c:txPr>
              <a:bodyPr/>
              <a:lstStyle/>
              <a:p>
                <a:pPr>
                  <a:defRPr lang="en-ZA" sz="1000" b="1"/>
                </a:pPr>
                <a:endParaRPr lang="en-US"/>
              </a:p>
            </c:txPr>
            <c:showVal val="1"/>
          </c:dLbls>
          <c:cat>
            <c:strRef>
              <c:f>Sheet1!$A$2</c:f>
              <c:strCache>
                <c:ptCount val="1"/>
                <c:pt idx="0">
                  <c:v>Total 2010 (n=7)</c:v>
                </c:pt>
              </c:strCache>
            </c:strRef>
          </c:cat>
          <c:val>
            <c:numRef>
              <c:f>Sheet1!$D$2</c:f>
              <c:numCache>
                <c:formatCode>_ * #,##0_ ;_ * \-#,##0_ ;_ * "-"??_ ;_ @_ </c:formatCode>
                <c:ptCount val="1"/>
                <c:pt idx="0">
                  <c:v>85.714285714285722</c:v>
                </c:pt>
              </c:numCache>
            </c:numRef>
          </c:val>
        </c:ser>
        <c:dLbls>
          <c:showVal val="1"/>
        </c:dLbls>
        <c:gapWidth val="75"/>
        <c:axId val="100498048"/>
        <c:axId val="100503936"/>
      </c:barChart>
      <c:catAx>
        <c:axId val="100498048"/>
        <c:scaling>
          <c:orientation val="minMax"/>
        </c:scaling>
        <c:axPos val="b"/>
        <c:numFmt formatCode="General" sourceLinked="1"/>
        <c:majorTickMark val="none"/>
        <c:tickLblPos val="nextTo"/>
        <c:txPr>
          <a:bodyPr/>
          <a:lstStyle/>
          <a:p>
            <a:pPr>
              <a:defRPr lang="en-ZA" sz="1000" b="0"/>
            </a:pPr>
            <a:endParaRPr lang="en-US"/>
          </a:p>
        </c:txPr>
        <c:crossAx val="100503936"/>
        <c:crosses val="autoZero"/>
        <c:auto val="1"/>
        <c:lblAlgn val="ctr"/>
        <c:lblOffset val="100"/>
      </c:catAx>
      <c:valAx>
        <c:axId val="100503936"/>
        <c:scaling>
          <c:orientation val="minMax"/>
        </c:scaling>
        <c:axPos val="l"/>
        <c:majorGridlines/>
        <c:numFmt formatCode="_ * #,##0_ ;_ * \-#,##0_ ;_ * &quot;-&quot;??_ ;_ @_ " sourceLinked="1"/>
        <c:majorTickMark val="none"/>
        <c:tickLblPos val="nextTo"/>
        <c:spPr>
          <a:ln w="9525">
            <a:noFill/>
          </a:ln>
        </c:spPr>
        <c:txPr>
          <a:bodyPr/>
          <a:lstStyle/>
          <a:p>
            <a:pPr>
              <a:defRPr lang="en-ZA" sz="1000" b="1"/>
            </a:pPr>
            <a:endParaRPr lang="en-US"/>
          </a:p>
        </c:txPr>
        <c:crossAx val="100498048"/>
        <c:crosses val="autoZero"/>
        <c:crossBetween val="between"/>
      </c:valAx>
    </c:plotArea>
    <c:legend>
      <c:legendPos val="b"/>
      <c:layout>
        <c:manualLayout>
          <c:xMode val="edge"/>
          <c:yMode val="edge"/>
          <c:x val="7.6097019952152123E-2"/>
          <c:y val="0.80527912376337574"/>
          <c:w val="0.8533959305971911"/>
          <c:h val="0.1590591560670313"/>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5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Are You Aware Of The Research Projects Commissioned By BANKSETA?</a:t>
            </a:r>
          </a:p>
        </c:rich>
      </c:tx>
      <c:layout>
        <c:manualLayout>
          <c:xMode val="edge"/>
          <c:yMode val="edge"/>
          <c:x val="0.21152230971128624"/>
          <c:y val="3.8461538461538484E-2"/>
        </c:manualLayout>
      </c:layout>
    </c:title>
    <c:plotArea>
      <c:layout>
        <c:manualLayout>
          <c:layoutTarget val="inner"/>
          <c:xMode val="edge"/>
          <c:yMode val="edge"/>
          <c:x val="8.0756393282701747E-2"/>
          <c:y val="0.17182692307692321"/>
          <c:w val="0.86053115071142428"/>
          <c:h val="0.52121391076114043"/>
        </c:manualLayout>
      </c:layout>
      <c:barChart>
        <c:barDir val="col"/>
        <c:grouping val="stacked"/>
        <c:ser>
          <c:idx val="0"/>
          <c:order val="0"/>
          <c:tx>
            <c:strRef>
              <c:f>Sheet1!$B$1</c:f>
              <c:strCache>
                <c:ptCount val="1"/>
                <c:pt idx="0">
                  <c:v>Yes</c:v>
                </c:pt>
              </c:strCache>
            </c:strRef>
          </c:tx>
          <c:spPr>
            <a:solidFill>
              <a:srgbClr val="00B0F0"/>
            </a:solidFill>
            <a:ln w="12700">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Sheet1!$A$2:$A$8</c:f>
              <c:strCache>
                <c:ptCount val="7"/>
                <c:pt idx="0">
                  <c:v>Total 2007 (n=115)</c:v>
                </c:pt>
                <c:pt idx="1">
                  <c:v>Total 2008 (n=120)</c:v>
                </c:pt>
                <c:pt idx="2">
                  <c:v>Total 2009 (n=118)</c:v>
                </c:pt>
                <c:pt idx="3">
                  <c:v>Total 2010 (n=119)</c:v>
                </c:pt>
                <c:pt idx="4">
                  <c:v>SDF (n=83)</c:v>
                </c:pt>
                <c:pt idx="5">
                  <c:v>Committee Members (n=16)</c:v>
                </c:pt>
                <c:pt idx="6">
                  <c:v>ETQA Accredited Providers (n=20)</c:v>
                </c:pt>
              </c:strCache>
            </c:strRef>
          </c:cat>
          <c:val>
            <c:numRef>
              <c:f>Sheet1!$B$2:$B$8</c:f>
              <c:numCache>
                <c:formatCode>0</c:formatCode>
                <c:ptCount val="7"/>
                <c:pt idx="0" formatCode="General">
                  <c:v>46</c:v>
                </c:pt>
                <c:pt idx="1">
                  <c:v>36.974789915966355</c:v>
                </c:pt>
                <c:pt idx="2">
                  <c:v>56.779661016949156</c:v>
                </c:pt>
                <c:pt idx="3">
                  <c:v>47</c:v>
                </c:pt>
                <c:pt idx="4">
                  <c:v>45</c:v>
                </c:pt>
                <c:pt idx="5">
                  <c:v>94</c:v>
                </c:pt>
                <c:pt idx="6">
                  <c:v>20</c:v>
                </c:pt>
              </c:numCache>
            </c:numRef>
          </c:val>
        </c:ser>
        <c:ser>
          <c:idx val="1"/>
          <c:order val="1"/>
          <c:tx>
            <c:strRef>
              <c:f>Sheet1!$C$1</c:f>
              <c:strCache>
                <c:ptCount val="1"/>
                <c:pt idx="0">
                  <c:v>No</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Sheet1!$A$2:$A$8</c:f>
              <c:strCache>
                <c:ptCount val="7"/>
                <c:pt idx="0">
                  <c:v>Total 2007 (n=115)</c:v>
                </c:pt>
                <c:pt idx="1">
                  <c:v>Total 2008 (n=120)</c:v>
                </c:pt>
                <c:pt idx="2">
                  <c:v>Total 2009 (n=118)</c:v>
                </c:pt>
                <c:pt idx="3">
                  <c:v>Total 2010 (n=119)</c:v>
                </c:pt>
                <c:pt idx="4">
                  <c:v>SDF (n=83)</c:v>
                </c:pt>
                <c:pt idx="5">
                  <c:v>Committee Members (n=16)</c:v>
                </c:pt>
                <c:pt idx="6">
                  <c:v>ETQA Accredited Providers (n=20)</c:v>
                </c:pt>
              </c:strCache>
            </c:strRef>
          </c:cat>
          <c:val>
            <c:numRef>
              <c:f>Sheet1!$C$2:$C$8</c:f>
              <c:numCache>
                <c:formatCode>0</c:formatCode>
                <c:ptCount val="7"/>
                <c:pt idx="0" formatCode="General">
                  <c:v>54</c:v>
                </c:pt>
                <c:pt idx="1">
                  <c:v>63.025210084033617</c:v>
                </c:pt>
                <c:pt idx="2">
                  <c:v>43.220338983050894</c:v>
                </c:pt>
                <c:pt idx="3">
                  <c:v>53</c:v>
                </c:pt>
                <c:pt idx="4">
                  <c:v>55</c:v>
                </c:pt>
                <c:pt idx="5">
                  <c:v>6</c:v>
                </c:pt>
                <c:pt idx="6">
                  <c:v>80</c:v>
                </c:pt>
              </c:numCache>
            </c:numRef>
          </c:val>
        </c:ser>
        <c:dLbls>
          <c:showVal val="1"/>
        </c:dLbls>
        <c:gapWidth val="75"/>
        <c:overlap val="100"/>
        <c:axId val="100604160"/>
        <c:axId val="100614144"/>
      </c:barChart>
      <c:catAx>
        <c:axId val="100604160"/>
        <c:scaling>
          <c:orientation val="minMax"/>
        </c:scaling>
        <c:axPos val="b"/>
        <c:majorTickMark val="none"/>
        <c:tickLblPos val="nextTo"/>
        <c:txPr>
          <a:bodyPr/>
          <a:lstStyle/>
          <a:p>
            <a:pPr>
              <a:defRPr lang="en-ZA" sz="1000" b="0"/>
            </a:pPr>
            <a:endParaRPr lang="en-US"/>
          </a:p>
        </c:txPr>
        <c:crossAx val="100614144"/>
        <c:crosses val="autoZero"/>
        <c:auto val="1"/>
        <c:lblAlgn val="ctr"/>
        <c:lblOffset val="100"/>
      </c:catAx>
      <c:valAx>
        <c:axId val="100614144"/>
        <c:scaling>
          <c:orientation val="minMax"/>
          <c:max val="100"/>
        </c:scaling>
        <c:axPos val="l"/>
        <c:majorGridlines/>
        <c:numFmt formatCode="General" sourceLinked="1"/>
        <c:majorTickMark val="none"/>
        <c:tickLblPos val="nextTo"/>
        <c:spPr>
          <a:ln w="9525">
            <a:noFill/>
          </a:ln>
        </c:spPr>
        <c:txPr>
          <a:bodyPr/>
          <a:lstStyle/>
          <a:p>
            <a:pPr>
              <a:defRPr lang="en-ZA" sz="1000" b="1"/>
            </a:pPr>
            <a:endParaRPr lang="en-US"/>
          </a:p>
        </c:txPr>
        <c:crossAx val="100604160"/>
        <c:crosses val="autoZero"/>
        <c:crossBetween val="between"/>
      </c:valAx>
    </c:plotArea>
    <c:legend>
      <c:legendPos val="b"/>
      <c:layout>
        <c:manualLayout>
          <c:xMode val="edge"/>
          <c:yMode val="edge"/>
          <c:x val="0.45564165098831544"/>
          <c:y val="0.89723324247930569"/>
          <c:w val="8.8716698023366763E-2"/>
          <c:h val="5.4689834443771512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53.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BANKSETA Research Findings Are Effectively Communicated</a:t>
            </a:r>
          </a:p>
        </c:rich>
      </c:tx>
      <c:layout>
        <c:manualLayout>
          <c:xMode val="edge"/>
          <c:yMode val="edge"/>
          <c:x val="0.25724502357558493"/>
          <c:y val="3.8461538461538464E-2"/>
        </c:manualLayout>
      </c:layout>
    </c:title>
    <c:plotArea>
      <c:layout>
        <c:manualLayout>
          <c:layoutTarget val="inner"/>
          <c:xMode val="edge"/>
          <c:yMode val="edge"/>
          <c:x val="8.0756393282701747E-2"/>
          <c:y val="0.17182692307692321"/>
          <c:w val="0.86053115071142428"/>
          <c:h val="0.52121391076114032"/>
        </c:manualLayout>
      </c:layout>
      <c:barChart>
        <c:barDir val="col"/>
        <c:grouping val="stacked"/>
        <c:ser>
          <c:idx val="0"/>
          <c:order val="0"/>
          <c:tx>
            <c:strRef>
              <c:f>Sheet1!$B$1</c:f>
              <c:strCache>
                <c:ptCount val="1"/>
                <c:pt idx="0">
                  <c:v>Strongly Agree</c:v>
                </c:pt>
              </c:strCache>
            </c:strRef>
          </c:tx>
          <c:spPr>
            <a:solidFill>
              <a:srgbClr val="0070C0"/>
            </a:solidFill>
            <a:ln w="12700">
              <a:solidFill>
                <a:schemeClr val="tx1"/>
              </a:solidFill>
            </a:ln>
            <a:effectLst/>
            <a:scene3d>
              <a:camera prst="orthographicFront"/>
              <a:lightRig rig="threePt" dir="t"/>
            </a:scene3d>
            <a:sp3d/>
          </c:spPr>
          <c:dLbls>
            <c:txPr>
              <a:bodyPr/>
              <a:lstStyle/>
              <a:p>
                <a:pPr>
                  <a:defRPr lang="en-ZA" sz="1000" b="1">
                    <a:solidFill>
                      <a:schemeClr val="bg1"/>
                    </a:solidFill>
                  </a:defRPr>
                </a:pPr>
                <a:endParaRPr lang="en-US"/>
              </a:p>
            </c:txPr>
            <c:showVal val="1"/>
          </c:dLbls>
          <c:cat>
            <c:strRef>
              <c:f>Sheet1!$A$2:$A$8</c:f>
              <c:strCache>
                <c:ptCount val="7"/>
                <c:pt idx="0">
                  <c:v>Total 2007 (n=53)</c:v>
                </c:pt>
                <c:pt idx="1">
                  <c:v>Total 2008 (n=43)</c:v>
                </c:pt>
                <c:pt idx="2">
                  <c:v>Total 2009 (n=67)</c:v>
                </c:pt>
                <c:pt idx="3">
                  <c:v>Total 2010 (n=56)</c:v>
                </c:pt>
                <c:pt idx="4">
                  <c:v>SDF (n=37)</c:v>
                </c:pt>
                <c:pt idx="5">
                  <c:v>Committee Members (n=15)</c:v>
                </c:pt>
                <c:pt idx="6">
                  <c:v>ETQA Accredited Providers (n=4)</c:v>
                </c:pt>
              </c:strCache>
            </c:strRef>
          </c:cat>
          <c:val>
            <c:numRef>
              <c:f>Sheet1!$B$2:$B$8</c:f>
              <c:numCache>
                <c:formatCode>0</c:formatCode>
                <c:ptCount val="7"/>
                <c:pt idx="0" formatCode="General">
                  <c:v>15</c:v>
                </c:pt>
                <c:pt idx="1">
                  <c:v>23.255813953488371</c:v>
                </c:pt>
                <c:pt idx="2">
                  <c:v>25.373134328358208</c:v>
                </c:pt>
                <c:pt idx="3">
                  <c:v>29</c:v>
                </c:pt>
                <c:pt idx="4">
                  <c:v>24</c:v>
                </c:pt>
                <c:pt idx="5">
                  <c:v>40</c:v>
                </c:pt>
                <c:pt idx="6">
                  <c:v>25</c:v>
                </c:pt>
              </c:numCache>
            </c:numRef>
          </c:val>
        </c:ser>
        <c:ser>
          <c:idx val="1"/>
          <c:order val="1"/>
          <c:tx>
            <c:strRef>
              <c:f>Sheet1!$C$1</c:f>
              <c:strCache>
                <c:ptCount val="1"/>
                <c:pt idx="0">
                  <c:v>Agree</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Sheet1!$A$2:$A$8</c:f>
              <c:strCache>
                <c:ptCount val="7"/>
                <c:pt idx="0">
                  <c:v>Total 2007 (n=53)</c:v>
                </c:pt>
                <c:pt idx="1">
                  <c:v>Total 2008 (n=43)</c:v>
                </c:pt>
                <c:pt idx="2">
                  <c:v>Total 2009 (n=67)</c:v>
                </c:pt>
                <c:pt idx="3">
                  <c:v>Total 2010 (n=56)</c:v>
                </c:pt>
                <c:pt idx="4">
                  <c:v>SDF (n=37)</c:v>
                </c:pt>
                <c:pt idx="5">
                  <c:v>Committee Members (n=15)</c:v>
                </c:pt>
                <c:pt idx="6">
                  <c:v>ETQA Accredited Providers (n=4)</c:v>
                </c:pt>
              </c:strCache>
            </c:strRef>
          </c:cat>
          <c:val>
            <c:numRef>
              <c:f>Sheet1!$C$2:$C$8</c:f>
              <c:numCache>
                <c:formatCode>0</c:formatCode>
                <c:ptCount val="7"/>
                <c:pt idx="0" formatCode="General">
                  <c:v>32</c:v>
                </c:pt>
                <c:pt idx="1">
                  <c:v>41.860465116279073</c:v>
                </c:pt>
                <c:pt idx="2">
                  <c:v>44.776119402985429</c:v>
                </c:pt>
                <c:pt idx="3">
                  <c:v>43</c:v>
                </c:pt>
                <c:pt idx="4">
                  <c:v>41</c:v>
                </c:pt>
                <c:pt idx="5">
                  <c:v>40</c:v>
                </c:pt>
                <c:pt idx="6">
                  <c:v>75</c:v>
                </c:pt>
              </c:numCache>
            </c:numRef>
          </c:val>
        </c:ser>
        <c:ser>
          <c:idx val="2"/>
          <c:order val="2"/>
          <c:tx>
            <c:strRef>
              <c:f>Sheet1!$D$1</c:f>
              <c:strCache>
                <c:ptCount val="1"/>
                <c:pt idx="0">
                  <c:v>Indifferent</c:v>
                </c:pt>
              </c:strCache>
            </c:strRef>
          </c:tx>
          <c:spPr>
            <a:solidFill>
              <a:srgbClr val="92D050"/>
            </a:solidFill>
            <a:ln>
              <a:solidFill>
                <a:schemeClr val="tx1"/>
              </a:solidFill>
            </a:ln>
          </c:spPr>
          <c:dLbls>
            <c:txPr>
              <a:bodyPr/>
              <a:lstStyle/>
              <a:p>
                <a:pPr>
                  <a:defRPr lang="en-ZA" sz="1000" b="1"/>
                </a:pPr>
                <a:endParaRPr lang="en-US"/>
              </a:p>
            </c:txPr>
            <c:showVal val="1"/>
          </c:dLbls>
          <c:cat>
            <c:strRef>
              <c:f>Sheet1!$A$2:$A$8</c:f>
              <c:strCache>
                <c:ptCount val="7"/>
                <c:pt idx="0">
                  <c:v>Total 2007 (n=53)</c:v>
                </c:pt>
                <c:pt idx="1">
                  <c:v>Total 2008 (n=43)</c:v>
                </c:pt>
                <c:pt idx="2">
                  <c:v>Total 2009 (n=67)</c:v>
                </c:pt>
                <c:pt idx="3">
                  <c:v>Total 2010 (n=56)</c:v>
                </c:pt>
                <c:pt idx="4">
                  <c:v>SDF (n=37)</c:v>
                </c:pt>
                <c:pt idx="5">
                  <c:v>Committee Members (n=15)</c:v>
                </c:pt>
                <c:pt idx="6">
                  <c:v>ETQA Accredited Providers (n=4)</c:v>
                </c:pt>
              </c:strCache>
            </c:strRef>
          </c:cat>
          <c:val>
            <c:numRef>
              <c:f>Sheet1!$D$2:$D$8</c:f>
              <c:numCache>
                <c:formatCode>0</c:formatCode>
                <c:ptCount val="7"/>
                <c:pt idx="0" formatCode="General">
                  <c:v>21</c:v>
                </c:pt>
                <c:pt idx="1">
                  <c:v>9.3023255813953494</c:v>
                </c:pt>
                <c:pt idx="2">
                  <c:v>11.940298507462686</c:v>
                </c:pt>
                <c:pt idx="3">
                  <c:v>20</c:v>
                </c:pt>
                <c:pt idx="4">
                  <c:v>24</c:v>
                </c:pt>
                <c:pt idx="5">
                  <c:v>13</c:v>
                </c:pt>
              </c:numCache>
            </c:numRef>
          </c:val>
        </c:ser>
        <c:ser>
          <c:idx val="3"/>
          <c:order val="3"/>
          <c:tx>
            <c:strRef>
              <c:f>Sheet1!$E$1</c:f>
              <c:strCache>
                <c:ptCount val="1"/>
                <c:pt idx="0">
                  <c:v>Disagree</c:v>
                </c:pt>
              </c:strCache>
            </c:strRef>
          </c:tx>
          <c:spPr>
            <a:solidFill>
              <a:srgbClr val="FFFF00"/>
            </a:solidFill>
            <a:ln>
              <a:solidFill>
                <a:schemeClr val="tx1"/>
              </a:solidFill>
            </a:ln>
          </c:spPr>
          <c:dLbls>
            <c:txPr>
              <a:bodyPr/>
              <a:lstStyle/>
              <a:p>
                <a:pPr>
                  <a:defRPr lang="en-ZA" sz="1000" b="1"/>
                </a:pPr>
                <a:endParaRPr lang="en-US"/>
              </a:p>
            </c:txPr>
            <c:showVal val="1"/>
          </c:dLbls>
          <c:cat>
            <c:strRef>
              <c:f>Sheet1!$A$2:$A$8</c:f>
              <c:strCache>
                <c:ptCount val="7"/>
                <c:pt idx="0">
                  <c:v>Total 2007 (n=53)</c:v>
                </c:pt>
                <c:pt idx="1">
                  <c:v>Total 2008 (n=43)</c:v>
                </c:pt>
                <c:pt idx="2">
                  <c:v>Total 2009 (n=67)</c:v>
                </c:pt>
                <c:pt idx="3">
                  <c:v>Total 2010 (n=56)</c:v>
                </c:pt>
                <c:pt idx="4">
                  <c:v>SDF (n=37)</c:v>
                </c:pt>
                <c:pt idx="5">
                  <c:v>Committee Members (n=15)</c:v>
                </c:pt>
                <c:pt idx="6">
                  <c:v>ETQA Accredited Providers (n=4)</c:v>
                </c:pt>
              </c:strCache>
            </c:strRef>
          </c:cat>
          <c:val>
            <c:numRef>
              <c:f>Sheet1!$E$2:$E$8</c:f>
              <c:numCache>
                <c:formatCode>0</c:formatCode>
                <c:ptCount val="7"/>
                <c:pt idx="0" formatCode="General">
                  <c:v>19</c:v>
                </c:pt>
                <c:pt idx="1">
                  <c:v>25.581395348837209</c:v>
                </c:pt>
                <c:pt idx="2">
                  <c:v>2.9850746268656714</c:v>
                </c:pt>
                <c:pt idx="3">
                  <c:v>4</c:v>
                </c:pt>
                <c:pt idx="4">
                  <c:v>3</c:v>
                </c:pt>
                <c:pt idx="5">
                  <c:v>7</c:v>
                </c:pt>
              </c:numCache>
            </c:numRef>
          </c:val>
        </c:ser>
        <c:ser>
          <c:idx val="4"/>
          <c:order val="4"/>
          <c:tx>
            <c:strRef>
              <c:f>Sheet1!$F$1</c:f>
              <c:strCache>
                <c:ptCount val="1"/>
                <c:pt idx="0">
                  <c:v>Strongly Disagree</c:v>
                </c:pt>
              </c:strCache>
            </c:strRef>
          </c:tx>
          <c:spPr>
            <a:solidFill>
              <a:srgbClr val="FFC000"/>
            </a:solidFill>
            <a:ln>
              <a:solidFill>
                <a:schemeClr val="tx1"/>
              </a:solidFill>
            </a:ln>
          </c:spPr>
          <c:dLbls>
            <c:txPr>
              <a:bodyPr/>
              <a:lstStyle/>
              <a:p>
                <a:pPr>
                  <a:defRPr lang="en-ZA" sz="1000" b="1"/>
                </a:pPr>
                <a:endParaRPr lang="en-US"/>
              </a:p>
            </c:txPr>
            <c:showVal val="1"/>
          </c:dLbls>
          <c:cat>
            <c:strRef>
              <c:f>Sheet1!$A$2:$A$8</c:f>
              <c:strCache>
                <c:ptCount val="7"/>
                <c:pt idx="0">
                  <c:v>Total 2007 (n=53)</c:v>
                </c:pt>
                <c:pt idx="1">
                  <c:v>Total 2008 (n=43)</c:v>
                </c:pt>
                <c:pt idx="2">
                  <c:v>Total 2009 (n=67)</c:v>
                </c:pt>
                <c:pt idx="3">
                  <c:v>Total 2010 (n=56)</c:v>
                </c:pt>
                <c:pt idx="4">
                  <c:v>SDF (n=37)</c:v>
                </c:pt>
                <c:pt idx="5">
                  <c:v>Committee Members (n=15)</c:v>
                </c:pt>
                <c:pt idx="6">
                  <c:v>ETQA Accredited Providers (n=4)</c:v>
                </c:pt>
              </c:strCache>
            </c:strRef>
          </c:cat>
          <c:val>
            <c:numRef>
              <c:f>Sheet1!$F$2:$F$8</c:f>
              <c:numCache>
                <c:formatCode>General</c:formatCode>
                <c:ptCount val="7"/>
                <c:pt idx="0">
                  <c:v>4</c:v>
                </c:pt>
                <c:pt idx="2" formatCode="0">
                  <c:v>4.4776119402985071</c:v>
                </c:pt>
              </c:numCache>
            </c:numRef>
          </c:val>
        </c:ser>
        <c:ser>
          <c:idx val="5"/>
          <c:order val="5"/>
          <c:tx>
            <c:strRef>
              <c:f>Sheet1!$G$1</c:f>
              <c:strCache>
                <c:ptCount val="1"/>
                <c:pt idx="0">
                  <c:v>N/A or Don't Know</c:v>
                </c:pt>
              </c:strCache>
            </c:strRef>
          </c:tx>
          <c:spPr>
            <a:solidFill>
              <a:srgbClr val="FF0000"/>
            </a:solidFill>
            <a:ln>
              <a:solidFill>
                <a:schemeClr val="tx1"/>
              </a:solidFill>
            </a:ln>
          </c:spPr>
          <c:dLbls>
            <c:txPr>
              <a:bodyPr/>
              <a:lstStyle/>
              <a:p>
                <a:pPr>
                  <a:defRPr lang="en-ZA" sz="1000"/>
                </a:pPr>
                <a:endParaRPr lang="en-US"/>
              </a:p>
            </c:txPr>
            <c:showVal val="1"/>
          </c:dLbls>
          <c:cat>
            <c:strRef>
              <c:f>Sheet1!$A$2:$A$8</c:f>
              <c:strCache>
                <c:ptCount val="7"/>
                <c:pt idx="0">
                  <c:v>Total 2007 (n=53)</c:v>
                </c:pt>
                <c:pt idx="1">
                  <c:v>Total 2008 (n=43)</c:v>
                </c:pt>
                <c:pt idx="2">
                  <c:v>Total 2009 (n=67)</c:v>
                </c:pt>
                <c:pt idx="3">
                  <c:v>Total 2010 (n=56)</c:v>
                </c:pt>
                <c:pt idx="4">
                  <c:v>SDF (n=37)</c:v>
                </c:pt>
                <c:pt idx="5">
                  <c:v>Committee Members (n=15)</c:v>
                </c:pt>
                <c:pt idx="6">
                  <c:v>ETQA Accredited Providers (n=4)</c:v>
                </c:pt>
              </c:strCache>
            </c:strRef>
          </c:cat>
          <c:val>
            <c:numRef>
              <c:f>Sheet1!$G$2:$G$8</c:f>
              <c:numCache>
                <c:formatCode>General</c:formatCode>
                <c:ptCount val="7"/>
                <c:pt idx="0">
                  <c:v>9</c:v>
                </c:pt>
                <c:pt idx="2" formatCode="0">
                  <c:v>10.447761194029848</c:v>
                </c:pt>
                <c:pt idx="3" formatCode="0">
                  <c:v>5</c:v>
                </c:pt>
                <c:pt idx="4" formatCode="0">
                  <c:v>8</c:v>
                </c:pt>
              </c:numCache>
            </c:numRef>
          </c:val>
        </c:ser>
        <c:dLbls>
          <c:showVal val="1"/>
        </c:dLbls>
        <c:gapWidth val="75"/>
        <c:overlap val="100"/>
        <c:axId val="100792576"/>
        <c:axId val="100818944"/>
      </c:barChart>
      <c:catAx>
        <c:axId val="100792576"/>
        <c:scaling>
          <c:orientation val="minMax"/>
        </c:scaling>
        <c:axPos val="b"/>
        <c:majorTickMark val="none"/>
        <c:tickLblPos val="nextTo"/>
        <c:txPr>
          <a:bodyPr/>
          <a:lstStyle/>
          <a:p>
            <a:pPr>
              <a:defRPr lang="en-ZA" sz="1000" b="0"/>
            </a:pPr>
            <a:endParaRPr lang="en-US"/>
          </a:p>
        </c:txPr>
        <c:crossAx val="100818944"/>
        <c:crosses val="autoZero"/>
        <c:auto val="1"/>
        <c:lblAlgn val="ctr"/>
        <c:lblOffset val="100"/>
      </c:catAx>
      <c:valAx>
        <c:axId val="100818944"/>
        <c:scaling>
          <c:orientation val="minMax"/>
          <c:max val="100"/>
        </c:scaling>
        <c:axPos val="l"/>
        <c:majorGridlines/>
        <c:numFmt formatCode="General" sourceLinked="1"/>
        <c:majorTickMark val="none"/>
        <c:tickLblPos val="nextTo"/>
        <c:spPr>
          <a:ln w="9525">
            <a:noFill/>
          </a:ln>
        </c:spPr>
        <c:txPr>
          <a:bodyPr/>
          <a:lstStyle/>
          <a:p>
            <a:pPr>
              <a:defRPr lang="en-ZA" sz="1000" b="1"/>
            </a:pPr>
            <a:endParaRPr lang="en-US"/>
          </a:p>
        </c:txPr>
        <c:crossAx val="100792576"/>
        <c:crosses val="autoZero"/>
        <c:crossBetween val="between"/>
      </c:valAx>
    </c:plotArea>
    <c:legend>
      <c:legendPos val="b"/>
      <c:layout>
        <c:manualLayout>
          <c:xMode val="edge"/>
          <c:yMode val="edge"/>
          <c:x val="0.13568891830999003"/>
          <c:y val="0.90043837068443366"/>
          <c:w val="0.75222098343901944"/>
          <c:h val="5.4689834443771512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54.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Have You Made Use Of The Research Results From Projects Commissioned By BANKSETA?</a:t>
            </a:r>
          </a:p>
        </c:rich>
      </c:tx>
      <c:layout>
        <c:manualLayout>
          <c:xMode val="edge"/>
          <c:yMode val="edge"/>
          <c:x val="0.13187629201217121"/>
          <c:y val="3.8461538461538464E-2"/>
        </c:manualLayout>
      </c:layout>
    </c:title>
    <c:plotArea>
      <c:layout>
        <c:manualLayout>
          <c:layoutTarget val="inner"/>
          <c:xMode val="edge"/>
          <c:yMode val="edge"/>
          <c:x val="8.0756393282701747E-2"/>
          <c:y val="0.17182692307692321"/>
          <c:w val="0.86053115071142428"/>
          <c:h val="0.52121391076114021"/>
        </c:manualLayout>
      </c:layout>
      <c:barChart>
        <c:barDir val="col"/>
        <c:grouping val="stacked"/>
        <c:ser>
          <c:idx val="0"/>
          <c:order val="0"/>
          <c:tx>
            <c:strRef>
              <c:f>Sheet1!$B$1</c:f>
              <c:strCache>
                <c:ptCount val="1"/>
                <c:pt idx="0">
                  <c:v>Yes</c:v>
                </c:pt>
              </c:strCache>
            </c:strRef>
          </c:tx>
          <c:spPr>
            <a:solidFill>
              <a:srgbClr val="00B0F0"/>
            </a:solidFill>
            <a:ln w="12700">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Sheet1!$A$2:$A$8</c:f>
              <c:strCache>
                <c:ptCount val="7"/>
                <c:pt idx="0">
                  <c:v>Total 2007 (n=53)</c:v>
                </c:pt>
                <c:pt idx="1">
                  <c:v>Total 2008 (n=44)</c:v>
                </c:pt>
                <c:pt idx="2">
                  <c:v>Total 2009 (n=66)</c:v>
                </c:pt>
                <c:pt idx="3">
                  <c:v>Total 2010 (n=56)</c:v>
                </c:pt>
                <c:pt idx="4">
                  <c:v>SDF (n=37)</c:v>
                </c:pt>
                <c:pt idx="5">
                  <c:v>Committee Members (n=15)</c:v>
                </c:pt>
                <c:pt idx="6">
                  <c:v>ETQA Accredited Training Providers (n=4)</c:v>
                </c:pt>
              </c:strCache>
            </c:strRef>
          </c:cat>
          <c:val>
            <c:numRef>
              <c:f>Sheet1!$B$2:$B$8</c:f>
              <c:numCache>
                <c:formatCode>0</c:formatCode>
                <c:ptCount val="7"/>
                <c:pt idx="0" formatCode="General">
                  <c:v>30</c:v>
                </c:pt>
                <c:pt idx="1">
                  <c:v>45.454545454545418</c:v>
                </c:pt>
                <c:pt idx="2">
                  <c:v>31.818181818181817</c:v>
                </c:pt>
                <c:pt idx="3">
                  <c:v>41</c:v>
                </c:pt>
                <c:pt idx="4">
                  <c:v>24</c:v>
                </c:pt>
                <c:pt idx="5">
                  <c:v>87</c:v>
                </c:pt>
                <c:pt idx="6">
                  <c:v>25</c:v>
                </c:pt>
              </c:numCache>
            </c:numRef>
          </c:val>
        </c:ser>
        <c:ser>
          <c:idx val="1"/>
          <c:order val="1"/>
          <c:tx>
            <c:strRef>
              <c:f>Sheet1!$C$1</c:f>
              <c:strCache>
                <c:ptCount val="1"/>
                <c:pt idx="0">
                  <c:v>No</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Sheet1!$A$2:$A$8</c:f>
              <c:strCache>
                <c:ptCount val="7"/>
                <c:pt idx="0">
                  <c:v>Total 2007 (n=53)</c:v>
                </c:pt>
                <c:pt idx="1">
                  <c:v>Total 2008 (n=44)</c:v>
                </c:pt>
                <c:pt idx="2">
                  <c:v>Total 2009 (n=66)</c:v>
                </c:pt>
                <c:pt idx="3">
                  <c:v>Total 2010 (n=56)</c:v>
                </c:pt>
                <c:pt idx="4">
                  <c:v>SDF (n=37)</c:v>
                </c:pt>
                <c:pt idx="5">
                  <c:v>Committee Members (n=15)</c:v>
                </c:pt>
                <c:pt idx="6">
                  <c:v>ETQA Accredited Training Providers (n=4)</c:v>
                </c:pt>
              </c:strCache>
            </c:strRef>
          </c:cat>
          <c:val>
            <c:numRef>
              <c:f>Sheet1!$C$2:$C$8</c:f>
              <c:numCache>
                <c:formatCode>0</c:formatCode>
                <c:ptCount val="7"/>
                <c:pt idx="0" formatCode="General">
                  <c:v>70</c:v>
                </c:pt>
                <c:pt idx="1">
                  <c:v>54.545454545454547</c:v>
                </c:pt>
                <c:pt idx="2">
                  <c:v>68.181818181818173</c:v>
                </c:pt>
                <c:pt idx="3">
                  <c:v>59</c:v>
                </c:pt>
                <c:pt idx="4">
                  <c:v>76</c:v>
                </c:pt>
                <c:pt idx="5">
                  <c:v>13</c:v>
                </c:pt>
                <c:pt idx="6">
                  <c:v>75</c:v>
                </c:pt>
              </c:numCache>
            </c:numRef>
          </c:val>
        </c:ser>
        <c:dLbls>
          <c:showVal val="1"/>
        </c:dLbls>
        <c:gapWidth val="75"/>
        <c:overlap val="100"/>
        <c:axId val="100861440"/>
        <c:axId val="100862976"/>
      </c:barChart>
      <c:catAx>
        <c:axId val="100861440"/>
        <c:scaling>
          <c:orientation val="minMax"/>
        </c:scaling>
        <c:axPos val="b"/>
        <c:majorTickMark val="none"/>
        <c:tickLblPos val="nextTo"/>
        <c:txPr>
          <a:bodyPr/>
          <a:lstStyle/>
          <a:p>
            <a:pPr>
              <a:defRPr lang="en-ZA" sz="1000" b="0"/>
            </a:pPr>
            <a:endParaRPr lang="en-US"/>
          </a:p>
        </c:txPr>
        <c:crossAx val="100862976"/>
        <c:crosses val="autoZero"/>
        <c:auto val="1"/>
        <c:lblAlgn val="ctr"/>
        <c:lblOffset val="100"/>
      </c:catAx>
      <c:valAx>
        <c:axId val="100862976"/>
        <c:scaling>
          <c:orientation val="minMax"/>
          <c:max val="100"/>
        </c:scaling>
        <c:axPos val="l"/>
        <c:majorGridlines/>
        <c:numFmt formatCode="General" sourceLinked="1"/>
        <c:majorTickMark val="none"/>
        <c:tickLblPos val="nextTo"/>
        <c:spPr>
          <a:ln w="9525">
            <a:noFill/>
          </a:ln>
        </c:spPr>
        <c:txPr>
          <a:bodyPr/>
          <a:lstStyle/>
          <a:p>
            <a:pPr>
              <a:defRPr lang="en-ZA" sz="1000" b="1"/>
            </a:pPr>
            <a:endParaRPr lang="en-US"/>
          </a:p>
        </c:txPr>
        <c:crossAx val="100861440"/>
        <c:crosses val="autoZero"/>
        <c:crossBetween val="between"/>
      </c:valAx>
    </c:plotArea>
    <c:legend>
      <c:legendPos val="b"/>
      <c:layout>
        <c:manualLayout>
          <c:xMode val="edge"/>
          <c:yMode val="edge"/>
          <c:x val="0.48710775091166697"/>
          <c:y val="0.86197683222290034"/>
          <c:w val="9.068125333890785E-2"/>
          <c:h val="5.4689834443771512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55.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How Often Have You Made Use Of The Research Results From Research Projects Commissioned By BANKSETA</a:t>
            </a:r>
          </a:p>
        </c:rich>
      </c:tx>
      <c:layout>
        <c:manualLayout>
          <c:xMode val="edge"/>
          <c:yMode val="edge"/>
          <c:x val="0.13144542772861356"/>
          <c:y val="1.9230769230769697E-2"/>
        </c:manualLayout>
      </c:layout>
    </c:title>
    <c:plotArea>
      <c:layout>
        <c:manualLayout>
          <c:layoutTarget val="inner"/>
          <c:xMode val="edge"/>
          <c:yMode val="edge"/>
          <c:x val="7.9281467029010913E-2"/>
          <c:y val="0.17182692307692321"/>
          <c:w val="0.86053115071142428"/>
          <c:h val="0.5212139107611401"/>
        </c:manualLayout>
      </c:layout>
      <c:barChart>
        <c:barDir val="col"/>
        <c:grouping val="stacked"/>
        <c:ser>
          <c:idx val="0"/>
          <c:order val="0"/>
          <c:tx>
            <c:strRef>
              <c:f>Sheet1!$B$1</c:f>
              <c:strCache>
                <c:ptCount val="1"/>
                <c:pt idx="0">
                  <c:v>Rarely</c:v>
                </c:pt>
              </c:strCache>
            </c:strRef>
          </c:tx>
          <c:spPr>
            <a:solidFill>
              <a:srgbClr val="0070C0"/>
            </a:solidFill>
            <a:ln w="12700">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Sheet1!$A$2:$A$8</c:f>
              <c:strCache>
                <c:ptCount val="7"/>
                <c:pt idx="0">
                  <c:v>Total 2007 (n=16)</c:v>
                </c:pt>
                <c:pt idx="1">
                  <c:v>Total 2008 (n=19)</c:v>
                </c:pt>
                <c:pt idx="2">
                  <c:v>Total 2009 (n=21)</c:v>
                </c:pt>
                <c:pt idx="3">
                  <c:v>Total 2010 (n=23)</c:v>
                </c:pt>
                <c:pt idx="4">
                  <c:v>SDF (n=9)</c:v>
                </c:pt>
                <c:pt idx="5">
                  <c:v>Committee Members (n=13)</c:v>
                </c:pt>
                <c:pt idx="6">
                  <c:v>ETQA Accredited Providers (n=1)</c:v>
                </c:pt>
              </c:strCache>
            </c:strRef>
          </c:cat>
          <c:val>
            <c:numRef>
              <c:f>Sheet1!$B$2:$B$8</c:f>
              <c:numCache>
                <c:formatCode>0</c:formatCode>
                <c:ptCount val="7"/>
                <c:pt idx="0" formatCode="General">
                  <c:v>25</c:v>
                </c:pt>
                <c:pt idx="1">
                  <c:v>5.2631578947368425</c:v>
                </c:pt>
                <c:pt idx="2">
                  <c:v>9.5238095238095237</c:v>
                </c:pt>
              </c:numCache>
            </c:numRef>
          </c:val>
        </c:ser>
        <c:ser>
          <c:idx val="1"/>
          <c:order val="1"/>
          <c:tx>
            <c:strRef>
              <c:f>Sheet1!$C$1</c:f>
              <c:strCache>
                <c:ptCount val="1"/>
                <c:pt idx="0">
                  <c:v>Occasionally</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Sheet1!$A$2:$A$8</c:f>
              <c:strCache>
                <c:ptCount val="7"/>
                <c:pt idx="0">
                  <c:v>Total 2007 (n=16)</c:v>
                </c:pt>
                <c:pt idx="1">
                  <c:v>Total 2008 (n=19)</c:v>
                </c:pt>
                <c:pt idx="2">
                  <c:v>Total 2009 (n=21)</c:v>
                </c:pt>
                <c:pt idx="3">
                  <c:v>Total 2010 (n=23)</c:v>
                </c:pt>
                <c:pt idx="4">
                  <c:v>SDF (n=9)</c:v>
                </c:pt>
                <c:pt idx="5">
                  <c:v>Committee Members (n=13)</c:v>
                </c:pt>
                <c:pt idx="6">
                  <c:v>ETQA Accredited Providers (n=1)</c:v>
                </c:pt>
              </c:strCache>
            </c:strRef>
          </c:cat>
          <c:val>
            <c:numRef>
              <c:f>Sheet1!$C$2:$C$8</c:f>
              <c:numCache>
                <c:formatCode>0</c:formatCode>
                <c:ptCount val="7"/>
                <c:pt idx="0" formatCode="General">
                  <c:v>56</c:v>
                </c:pt>
                <c:pt idx="1">
                  <c:v>73.684210526315795</c:v>
                </c:pt>
                <c:pt idx="2">
                  <c:v>76.190476190475195</c:v>
                </c:pt>
                <c:pt idx="3">
                  <c:v>48</c:v>
                </c:pt>
                <c:pt idx="4">
                  <c:v>67</c:v>
                </c:pt>
                <c:pt idx="5">
                  <c:v>31</c:v>
                </c:pt>
                <c:pt idx="6">
                  <c:v>100</c:v>
                </c:pt>
              </c:numCache>
            </c:numRef>
          </c:val>
        </c:ser>
        <c:ser>
          <c:idx val="2"/>
          <c:order val="2"/>
          <c:tx>
            <c:strRef>
              <c:f>Sheet1!$D$1</c:f>
              <c:strCache>
                <c:ptCount val="1"/>
                <c:pt idx="0">
                  <c:v>Frequently</c:v>
                </c:pt>
              </c:strCache>
            </c:strRef>
          </c:tx>
          <c:spPr>
            <a:solidFill>
              <a:srgbClr val="92D050"/>
            </a:solidFill>
            <a:ln>
              <a:solidFill>
                <a:schemeClr val="tx1"/>
              </a:solidFill>
            </a:ln>
          </c:spPr>
          <c:dLbls>
            <c:txPr>
              <a:bodyPr/>
              <a:lstStyle/>
              <a:p>
                <a:pPr>
                  <a:defRPr lang="en-ZA" sz="1000" b="1"/>
                </a:pPr>
                <a:endParaRPr lang="en-US"/>
              </a:p>
            </c:txPr>
            <c:showVal val="1"/>
          </c:dLbls>
          <c:cat>
            <c:strRef>
              <c:f>Sheet1!$A$2:$A$8</c:f>
              <c:strCache>
                <c:ptCount val="7"/>
                <c:pt idx="0">
                  <c:v>Total 2007 (n=16)</c:v>
                </c:pt>
                <c:pt idx="1">
                  <c:v>Total 2008 (n=19)</c:v>
                </c:pt>
                <c:pt idx="2">
                  <c:v>Total 2009 (n=21)</c:v>
                </c:pt>
                <c:pt idx="3">
                  <c:v>Total 2010 (n=23)</c:v>
                </c:pt>
                <c:pt idx="4">
                  <c:v>SDF (n=9)</c:v>
                </c:pt>
                <c:pt idx="5">
                  <c:v>Committee Members (n=13)</c:v>
                </c:pt>
                <c:pt idx="6">
                  <c:v>ETQA Accredited Providers (n=1)</c:v>
                </c:pt>
              </c:strCache>
            </c:strRef>
          </c:cat>
          <c:val>
            <c:numRef>
              <c:f>Sheet1!$D$2:$D$8</c:f>
              <c:numCache>
                <c:formatCode>0</c:formatCode>
                <c:ptCount val="7"/>
                <c:pt idx="0" formatCode="General">
                  <c:v>19</c:v>
                </c:pt>
                <c:pt idx="1">
                  <c:v>21.052631578947082</c:v>
                </c:pt>
                <c:pt idx="2">
                  <c:v>14.285714285714286</c:v>
                </c:pt>
                <c:pt idx="3">
                  <c:v>52</c:v>
                </c:pt>
                <c:pt idx="4">
                  <c:v>33</c:v>
                </c:pt>
                <c:pt idx="5">
                  <c:v>69</c:v>
                </c:pt>
              </c:numCache>
            </c:numRef>
          </c:val>
        </c:ser>
        <c:dLbls>
          <c:showVal val="1"/>
        </c:dLbls>
        <c:gapWidth val="75"/>
        <c:overlap val="100"/>
        <c:axId val="100284288"/>
        <c:axId val="100285824"/>
      </c:barChart>
      <c:catAx>
        <c:axId val="100284288"/>
        <c:scaling>
          <c:orientation val="minMax"/>
        </c:scaling>
        <c:axPos val="b"/>
        <c:majorTickMark val="none"/>
        <c:tickLblPos val="nextTo"/>
        <c:txPr>
          <a:bodyPr/>
          <a:lstStyle/>
          <a:p>
            <a:pPr>
              <a:defRPr lang="en-ZA" sz="1000" b="0"/>
            </a:pPr>
            <a:endParaRPr lang="en-US"/>
          </a:p>
        </c:txPr>
        <c:crossAx val="100285824"/>
        <c:crosses val="autoZero"/>
        <c:auto val="1"/>
        <c:lblAlgn val="ctr"/>
        <c:lblOffset val="100"/>
      </c:catAx>
      <c:valAx>
        <c:axId val="100285824"/>
        <c:scaling>
          <c:orientation val="minMax"/>
          <c:max val="100"/>
        </c:scaling>
        <c:axPos val="l"/>
        <c:majorGridlines/>
        <c:numFmt formatCode="General" sourceLinked="1"/>
        <c:majorTickMark val="none"/>
        <c:tickLblPos val="nextTo"/>
        <c:spPr>
          <a:ln w="9525">
            <a:noFill/>
          </a:ln>
        </c:spPr>
        <c:txPr>
          <a:bodyPr/>
          <a:lstStyle/>
          <a:p>
            <a:pPr>
              <a:defRPr lang="en-ZA" sz="1000" b="1"/>
            </a:pPr>
            <a:endParaRPr lang="en-US"/>
          </a:p>
        </c:txPr>
        <c:crossAx val="100284288"/>
        <c:crosses val="autoZero"/>
        <c:crossBetween val="between"/>
      </c:valAx>
    </c:plotArea>
    <c:legend>
      <c:legendPos val="b"/>
      <c:layout>
        <c:manualLayout>
          <c:xMode val="edge"/>
          <c:yMode val="edge"/>
          <c:x val="0.3611541588274918"/>
          <c:y val="0.87800247324854053"/>
          <c:w val="0.30719009128283925"/>
          <c:h val="5.4689834443771512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56.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The Research Projects Commissioned By BANKSETA To Date Have Been Relevant To My Organisation</a:t>
            </a:r>
          </a:p>
        </c:rich>
      </c:tx>
      <c:layout>
        <c:manualLayout>
          <c:xMode val="edge"/>
          <c:yMode val="edge"/>
          <c:x val="0.14367570204166957"/>
          <c:y val="3.8461538461538464E-2"/>
        </c:manualLayout>
      </c:layout>
    </c:title>
    <c:plotArea>
      <c:layout>
        <c:manualLayout>
          <c:layoutTarget val="inner"/>
          <c:xMode val="edge"/>
          <c:yMode val="edge"/>
          <c:x val="8.0756393282701747E-2"/>
          <c:y val="0.17182692307692321"/>
          <c:w val="0.86053115071142428"/>
          <c:h val="0.5212139107611401"/>
        </c:manualLayout>
      </c:layout>
      <c:barChart>
        <c:barDir val="col"/>
        <c:grouping val="stacked"/>
        <c:ser>
          <c:idx val="0"/>
          <c:order val="0"/>
          <c:tx>
            <c:strRef>
              <c:f>Sheet1!$A$2</c:f>
              <c:strCache>
                <c:ptCount val="1"/>
                <c:pt idx="0">
                  <c:v>Strongly Agree</c:v>
                </c:pt>
              </c:strCache>
            </c:strRef>
          </c:tx>
          <c:spPr>
            <a:solidFill>
              <a:srgbClr val="0070C0"/>
            </a:solidFill>
            <a:ln w="12700">
              <a:solidFill>
                <a:schemeClr val="tx1"/>
              </a:solidFill>
            </a:ln>
            <a:effectLst/>
            <a:scene3d>
              <a:camera prst="orthographicFront"/>
              <a:lightRig rig="threePt" dir="t"/>
            </a:scene3d>
            <a:sp3d/>
          </c:spPr>
          <c:dLbls>
            <c:txPr>
              <a:bodyPr/>
              <a:lstStyle/>
              <a:p>
                <a:pPr>
                  <a:defRPr lang="en-ZA" sz="1000" b="1">
                    <a:solidFill>
                      <a:schemeClr val="bg1"/>
                    </a:solidFill>
                  </a:defRPr>
                </a:pPr>
                <a:endParaRPr lang="en-US"/>
              </a:p>
            </c:txPr>
            <c:showVal val="1"/>
          </c:dLbls>
          <c:cat>
            <c:strRef>
              <c:f>Sheet1!$B$1:$H$1</c:f>
              <c:strCache>
                <c:ptCount val="7"/>
                <c:pt idx="0">
                  <c:v>Total 2007 (n=16)</c:v>
                </c:pt>
                <c:pt idx="1">
                  <c:v>Total 2008 (n=19)</c:v>
                </c:pt>
                <c:pt idx="2">
                  <c:v>Total 2009 (n=21)</c:v>
                </c:pt>
                <c:pt idx="3">
                  <c:v>Total 2010 (n=23)</c:v>
                </c:pt>
                <c:pt idx="4">
                  <c:v>Committee Members (n=13)</c:v>
                </c:pt>
                <c:pt idx="5">
                  <c:v>SDF (n=9)</c:v>
                </c:pt>
                <c:pt idx="6">
                  <c:v>ETQA Accredited Providers (n=1)</c:v>
                </c:pt>
              </c:strCache>
            </c:strRef>
          </c:cat>
          <c:val>
            <c:numRef>
              <c:f>Sheet1!$B$2:$H$2</c:f>
              <c:numCache>
                <c:formatCode>0</c:formatCode>
                <c:ptCount val="7"/>
                <c:pt idx="0" formatCode="General">
                  <c:v>25</c:v>
                </c:pt>
                <c:pt idx="1">
                  <c:v>42.10526315789474</c:v>
                </c:pt>
                <c:pt idx="2">
                  <c:v>23.809523809523558</c:v>
                </c:pt>
                <c:pt idx="3">
                  <c:v>43</c:v>
                </c:pt>
                <c:pt idx="4">
                  <c:v>54</c:v>
                </c:pt>
                <c:pt idx="5">
                  <c:v>22</c:v>
                </c:pt>
                <c:pt idx="6">
                  <c:v>100</c:v>
                </c:pt>
              </c:numCache>
            </c:numRef>
          </c:val>
        </c:ser>
        <c:ser>
          <c:idx val="1"/>
          <c:order val="1"/>
          <c:tx>
            <c:strRef>
              <c:f>Sheet1!$A$3</c:f>
              <c:strCache>
                <c:ptCount val="1"/>
                <c:pt idx="0">
                  <c:v>Agree</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Sheet1!$B$1:$H$1</c:f>
              <c:strCache>
                <c:ptCount val="7"/>
                <c:pt idx="0">
                  <c:v>Total 2007 (n=16)</c:v>
                </c:pt>
                <c:pt idx="1">
                  <c:v>Total 2008 (n=19)</c:v>
                </c:pt>
                <c:pt idx="2">
                  <c:v>Total 2009 (n=21)</c:v>
                </c:pt>
                <c:pt idx="3">
                  <c:v>Total 2010 (n=23)</c:v>
                </c:pt>
                <c:pt idx="4">
                  <c:v>Committee Members (n=13)</c:v>
                </c:pt>
                <c:pt idx="5">
                  <c:v>SDF (n=9)</c:v>
                </c:pt>
                <c:pt idx="6">
                  <c:v>ETQA Accredited Providers (n=1)</c:v>
                </c:pt>
              </c:strCache>
            </c:strRef>
          </c:cat>
          <c:val>
            <c:numRef>
              <c:f>Sheet1!$B$3:$H$3</c:f>
              <c:numCache>
                <c:formatCode>0</c:formatCode>
                <c:ptCount val="7"/>
                <c:pt idx="0">
                  <c:v>50</c:v>
                </c:pt>
                <c:pt idx="1">
                  <c:v>47.368421052631213</c:v>
                </c:pt>
                <c:pt idx="2">
                  <c:v>42.857142857142328</c:v>
                </c:pt>
                <c:pt idx="3">
                  <c:v>52</c:v>
                </c:pt>
                <c:pt idx="4">
                  <c:v>38</c:v>
                </c:pt>
                <c:pt idx="5">
                  <c:v>78</c:v>
                </c:pt>
              </c:numCache>
            </c:numRef>
          </c:val>
        </c:ser>
        <c:ser>
          <c:idx val="2"/>
          <c:order val="2"/>
          <c:tx>
            <c:strRef>
              <c:f>Sheet1!$A$4</c:f>
              <c:strCache>
                <c:ptCount val="1"/>
                <c:pt idx="0">
                  <c:v>Indifferent</c:v>
                </c:pt>
              </c:strCache>
            </c:strRef>
          </c:tx>
          <c:spPr>
            <a:solidFill>
              <a:srgbClr val="92D050"/>
            </a:solidFill>
            <a:ln>
              <a:solidFill>
                <a:schemeClr val="tx1"/>
              </a:solidFill>
            </a:ln>
          </c:spPr>
          <c:dLbls>
            <c:txPr>
              <a:bodyPr/>
              <a:lstStyle/>
              <a:p>
                <a:pPr>
                  <a:defRPr lang="en-ZA" sz="1000" b="1"/>
                </a:pPr>
                <a:endParaRPr lang="en-US"/>
              </a:p>
            </c:txPr>
            <c:showVal val="1"/>
          </c:dLbls>
          <c:cat>
            <c:strRef>
              <c:f>Sheet1!$B$1:$H$1</c:f>
              <c:strCache>
                <c:ptCount val="7"/>
                <c:pt idx="0">
                  <c:v>Total 2007 (n=16)</c:v>
                </c:pt>
                <c:pt idx="1">
                  <c:v>Total 2008 (n=19)</c:v>
                </c:pt>
                <c:pt idx="2">
                  <c:v>Total 2009 (n=21)</c:v>
                </c:pt>
                <c:pt idx="3">
                  <c:v>Total 2010 (n=23)</c:v>
                </c:pt>
                <c:pt idx="4">
                  <c:v>Committee Members (n=13)</c:v>
                </c:pt>
                <c:pt idx="5">
                  <c:v>SDF (n=9)</c:v>
                </c:pt>
                <c:pt idx="6">
                  <c:v>ETQA Accredited Providers (n=1)</c:v>
                </c:pt>
              </c:strCache>
            </c:strRef>
          </c:cat>
          <c:val>
            <c:numRef>
              <c:f>Sheet1!$B$4:$H$4</c:f>
              <c:numCache>
                <c:formatCode>0</c:formatCode>
                <c:ptCount val="7"/>
                <c:pt idx="0">
                  <c:v>6</c:v>
                </c:pt>
                <c:pt idx="1">
                  <c:v>5.2631578947368425</c:v>
                </c:pt>
                <c:pt idx="2">
                  <c:v>23.809523809523558</c:v>
                </c:pt>
                <c:pt idx="3">
                  <c:v>4</c:v>
                </c:pt>
                <c:pt idx="4">
                  <c:v>8</c:v>
                </c:pt>
              </c:numCache>
            </c:numRef>
          </c:val>
        </c:ser>
        <c:ser>
          <c:idx val="3"/>
          <c:order val="3"/>
          <c:tx>
            <c:strRef>
              <c:f>Sheet1!$A$5</c:f>
              <c:strCache>
                <c:ptCount val="1"/>
                <c:pt idx="0">
                  <c:v>Disagree</c:v>
                </c:pt>
              </c:strCache>
            </c:strRef>
          </c:tx>
          <c:spPr>
            <a:solidFill>
              <a:srgbClr val="FFFF00"/>
            </a:solidFill>
            <a:ln>
              <a:solidFill>
                <a:schemeClr val="tx1"/>
              </a:solidFill>
            </a:ln>
          </c:spPr>
          <c:dLbls>
            <c:txPr>
              <a:bodyPr/>
              <a:lstStyle/>
              <a:p>
                <a:pPr>
                  <a:defRPr lang="en-ZA" sz="1000" b="1"/>
                </a:pPr>
                <a:endParaRPr lang="en-US"/>
              </a:p>
            </c:txPr>
            <c:showVal val="1"/>
          </c:dLbls>
          <c:cat>
            <c:strRef>
              <c:f>Sheet1!$B$1:$H$1</c:f>
              <c:strCache>
                <c:ptCount val="7"/>
                <c:pt idx="0">
                  <c:v>Total 2007 (n=16)</c:v>
                </c:pt>
                <c:pt idx="1">
                  <c:v>Total 2008 (n=19)</c:v>
                </c:pt>
                <c:pt idx="2">
                  <c:v>Total 2009 (n=21)</c:v>
                </c:pt>
                <c:pt idx="3">
                  <c:v>Total 2010 (n=23)</c:v>
                </c:pt>
                <c:pt idx="4">
                  <c:v>Committee Members (n=13)</c:v>
                </c:pt>
                <c:pt idx="5">
                  <c:v>SDF (n=9)</c:v>
                </c:pt>
                <c:pt idx="6">
                  <c:v>ETQA Accredited Providers (n=1)</c:v>
                </c:pt>
              </c:strCache>
            </c:strRef>
          </c:cat>
          <c:val>
            <c:numRef>
              <c:f>Sheet1!$B$5:$H$5</c:f>
              <c:numCache>
                <c:formatCode>General</c:formatCode>
                <c:ptCount val="7"/>
                <c:pt idx="0" formatCode="0">
                  <c:v>19</c:v>
                </c:pt>
                <c:pt idx="2" formatCode="0">
                  <c:v>4.7619047619047619</c:v>
                </c:pt>
              </c:numCache>
            </c:numRef>
          </c:val>
        </c:ser>
        <c:ser>
          <c:idx val="4"/>
          <c:order val="4"/>
          <c:tx>
            <c:strRef>
              <c:f>Sheet1!$A$6</c:f>
              <c:strCache>
                <c:ptCount val="1"/>
                <c:pt idx="0">
                  <c:v>Strongly Disagree</c:v>
                </c:pt>
              </c:strCache>
            </c:strRef>
          </c:tx>
          <c:spPr>
            <a:solidFill>
              <a:srgbClr val="FFC000"/>
            </a:solidFill>
            <a:ln>
              <a:solidFill>
                <a:schemeClr val="tx1"/>
              </a:solidFill>
            </a:ln>
          </c:spPr>
          <c:dLbls>
            <c:txPr>
              <a:bodyPr/>
              <a:lstStyle/>
              <a:p>
                <a:pPr>
                  <a:defRPr lang="en-ZA" sz="1000" b="1"/>
                </a:pPr>
                <a:endParaRPr lang="en-US"/>
              </a:p>
            </c:txPr>
            <c:showVal val="1"/>
          </c:dLbls>
          <c:cat>
            <c:strRef>
              <c:f>Sheet1!$B$1:$H$1</c:f>
              <c:strCache>
                <c:ptCount val="7"/>
                <c:pt idx="0">
                  <c:v>Total 2007 (n=16)</c:v>
                </c:pt>
                <c:pt idx="1">
                  <c:v>Total 2008 (n=19)</c:v>
                </c:pt>
                <c:pt idx="2">
                  <c:v>Total 2009 (n=21)</c:v>
                </c:pt>
                <c:pt idx="3">
                  <c:v>Total 2010 (n=23)</c:v>
                </c:pt>
                <c:pt idx="4">
                  <c:v>Committee Members (n=13)</c:v>
                </c:pt>
                <c:pt idx="5">
                  <c:v>SDF (n=9)</c:v>
                </c:pt>
                <c:pt idx="6">
                  <c:v>ETQA Accredited Providers (n=1)</c:v>
                </c:pt>
              </c:strCache>
            </c:strRef>
          </c:cat>
          <c:val>
            <c:numRef>
              <c:f>Sheet1!$B$6:$H$6</c:f>
              <c:numCache>
                <c:formatCode>0</c:formatCode>
                <c:ptCount val="7"/>
                <c:pt idx="1">
                  <c:v>5.2631578947368425</c:v>
                </c:pt>
                <c:pt idx="2">
                  <c:v>4.7619047619047619</c:v>
                </c:pt>
              </c:numCache>
            </c:numRef>
          </c:val>
        </c:ser>
        <c:dLbls>
          <c:showVal val="1"/>
        </c:dLbls>
        <c:gapWidth val="75"/>
        <c:overlap val="100"/>
        <c:axId val="101114624"/>
        <c:axId val="101116160"/>
      </c:barChart>
      <c:catAx>
        <c:axId val="101114624"/>
        <c:scaling>
          <c:orientation val="minMax"/>
        </c:scaling>
        <c:axPos val="b"/>
        <c:majorTickMark val="none"/>
        <c:tickLblPos val="nextTo"/>
        <c:txPr>
          <a:bodyPr/>
          <a:lstStyle/>
          <a:p>
            <a:pPr>
              <a:defRPr lang="en-ZA" sz="1000" b="0"/>
            </a:pPr>
            <a:endParaRPr lang="en-US"/>
          </a:p>
        </c:txPr>
        <c:crossAx val="101116160"/>
        <c:crosses val="autoZero"/>
        <c:auto val="1"/>
        <c:lblAlgn val="ctr"/>
        <c:lblOffset val="100"/>
      </c:catAx>
      <c:valAx>
        <c:axId val="101116160"/>
        <c:scaling>
          <c:orientation val="minMax"/>
          <c:max val="100"/>
        </c:scaling>
        <c:axPos val="l"/>
        <c:majorGridlines/>
        <c:numFmt formatCode="General" sourceLinked="1"/>
        <c:majorTickMark val="none"/>
        <c:tickLblPos val="nextTo"/>
        <c:spPr>
          <a:ln w="9525">
            <a:noFill/>
          </a:ln>
        </c:spPr>
        <c:txPr>
          <a:bodyPr/>
          <a:lstStyle/>
          <a:p>
            <a:pPr>
              <a:defRPr lang="en-ZA" sz="1000" b="1"/>
            </a:pPr>
            <a:endParaRPr lang="en-US"/>
          </a:p>
        </c:txPr>
        <c:crossAx val="101114624"/>
        <c:crosses val="autoZero"/>
        <c:crossBetween val="between"/>
      </c:valAx>
    </c:plotArea>
    <c:legend>
      <c:legendPos val="b"/>
      <c:layout>
        <c:manualLayout>
          <c:xMode val="edge"/>
          <c:yMode val="edge"/>
          <c:x val="0.21797865421689591"/>
          <c:y val="0.87800247324854053"/>
          <c:w val="0.57879183796715983"/>
          <c:h val="5.4689834443771512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57.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What Is The Most Effective Way Of Communicating Research Findings To You?</a:t>
            </a:r>
          </a:p>
        </c:rich>
      </c:tx>
      <c:layout>
        <c:manualLayout>
          <c:xMode val="edge"/>
          <c:yMode val="edge"/>
          <c:x val="0.22184679348710176"/>
          <c:y val="5.7692307692307723E-2"/>
        </c:manualLayout>
      </c:layout>
    </c:title>
    <c:plotArea>
      <c:layout>
        <c:manualLayout>
          <c:layoutTarget val="inner"/>
          <c:xMode val="edge"/>
          <c:yMode val="edge"/>
          <c:x val="7.0431909506886881E-2"/>
          <c:y val="0.17182692307692321"/>
          <c:w val="0.87085568949900416"/>
          <c:h val="0.5212139107611401"/>
        </c:manualLayout>
      </c:layout>
      <c:barChart>
        <c:barDir val="col"/>
        <c:grouping val="clustered"/>
        <c:ser>
          <c:idx val="0"/>
          <c:order val="0"/>
          <c:tx>
            <c:strRef>
              <c:f>Sheet1!$A$2</c:f>
              <c:strCache>
                <c:ptCount val="1"/>
                <c:pt idx="0">
                  <c:v>Workshops</c:v>
                </c:pt>
              </c:strCache>
            </c:strRef>
          </c:tx>
          <c:spPr>
            <a:solidFill>
              <a:srgbClr val="0070C0"/>
            </a:solidFill>
            <a:ln w="12700">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Sheet1!$B$1:$H$1</c:f>
              <c:strCache>
                <c:ptCount val="7"/>
                <c:pt idx="0">
                  <c:v>Total 2007 (n=115)</c:v>
                </c:pt>
                <c:pt idx="1">
                  <c:v>Total 2008 (n=120)</c:v>
                </c:pt>
                <c:pt idx="2">
                  <c:v>Total 2009 (n=117)</c:v>
                </c:pt>
                <c:pt idx="3">
                  <c:v>Total 2010 (n=119)</c:v>
                </c:pt>
                <c:pt idx="4">
                  <c:v>SDF (n=83)</c:v>
                </c:pt>
                <c:pt idx="5">
                  <c:v>Committee Memebers (n=16)*</c:v>
                </c:pt>
                <c:pt idx="6">
                  <c:v>ETQA Accredited Providers (n=20)</c:v>
                </c:pt>
              </c:strCache>
            </c:strRef>
          </c:cat>
          <c:val>
            <c:numRef>
              <c:f>Sheet1!$B$2:$H$2</c:f>
              <c:numCache>
                <c:formatCode>General</c:formatCode>
                <c:ptCount val="7"/>
                <c:pt idx="0">
                  <c:v>16</c:v>
                </c:pt>
                <c:pt idx="1">
                  <c:v>18</c:v>
                </c:pt>
                <c:pt idx="2" formatCode="0">
                  <c:v>24.786324786324652</c:v>
                </c:pt>
                <c:pt idx="3" formatCode="0">
                  <c:v>23</c:v>
                </c:pt>
                <c:pt idx="4" formatCode="0">
                  <c:v>24</c:v>
                </c:pt>
                <c:pt idx="5" formatCode="0">
                  <c:v>19</c:v>
                </c:pt>
                <c:pt idx="6" formatCode="0">
                  <c:v>20</c:v>
                </c:pt>
              </c:numCache>
            </c:numRef>
          </c:val>
        </c:ser>
        <c:ser>
          <c:idx val="1"/>
          <c:order val="1"/>
          <c:tx>
            <c:strRef>
              <c:f>Sheet1!$A$3</c:f>
              <c:strCache>
                <c:ptCount val="1"/>
                <c:pt idx="0">
                  <c:v>Newsletter</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Sheet1!$B$1:$H$1</c:f>
              <c:strCache>
                <c:ptCount val="7"/>
                <c:pt idx="0">
                  <c:v>Total 2007 (n=115)</c:v>
                </c:pt>
                <c:pt idx="1">
                  <c:v>Total 2008 (n=120)</c:v>
                </c:pt>
                <c:pt idx="2">
                  <c:v>Total 2009 (n=117)</c:v>
                </c:pt>
                <c:pt idx="3">
                  <c:v>Total 2010 (n=119)</c:v>
                </c:pt>
                <c:pt idx="4">
                  <c:v>SDF (n=83)</c:v>
                </c:pt>
                <c:pt idx="5">
                  <c:v>Committee Memebers (n=16)*</c:v>
                </c:pt>
                <c:pt idx="6">
                  <c:v>ETQA Accredited Providers (n=20)</c:v>
                </c:pt>
              </c:strCache>
            </c:strRef>
          </c:cat>
          <c:val>
            <c:numRef>
              <c:f>Sheet1!$B$3:$H$3</c:f>
              <c:numCache>
                <c:formatCode>General</c:formatCode>
                <c:ptCount val="7"/>
                <c:pt idx="0">
                  <c:v>25</c:v>
                </c:pt>
                <c:pt idx="1">
                  <c:v>22</c:v>
                </c:pt>
                <c:pt idx="2" formatCode="0">
                  <c:v>23.93162393162374</c:v>
                </c:pt>
                <c:pt idx="3" formatCode="0">
                  <c:v>19</c:v>
                </c:pt>
                <c:pt idx="4" formatCode="0">
                  <c:v>22</c:v>
                </c:pt>
                <c:pt idx="6" formatCode="0">
                  <c:v>25</c:v>
                </c:pt>
              </c:numCache>
            </c:numRef>
          </c:val>
        </c:ser>
        <c:ser>
          <c:idx val="2"/>
          <c:order val="2"/>
          <c:tx>
            <c:strRef>
              <c:f>Sheet1!$A$4</c:f>
              <c:strCache>
                <c:ptCount val="1"/>
                <c:pt idx="0">
                  <c:v>Email</c:v>
                </c:pt>
              </c:strCache>
            </c:strRef>
          </c:tx>
          <c:spPr>
            <a:solidFill>
              <a:srgbClr val="92D050"/>
            </a:solidFill>
            <a:ln>
              <a:solidFill>
                <a:schemeClr val="tx1"/>
              </a:solidFill>
            </a:ln>
          </c:spPr>
          <c:dLbls>
            <c:txPr>
              <a:bodyPr/>
              <a:lstStyle/>
              <a:p>
                <a:pPr>
                  <a:defRPr lang="en-ZA" sz="1000" b="1"/>
                </a:pPr>
                <a:endParaRPr lang="en-US"/>
              </a:p>
            </c:txPr>
            <c:showVal val="1"/>
          </c:dLbls>
          <c:cat>
            <c:strRef>
              <c:f>Sheet1!$B$1:$H$1</c:f>
              <c:strCache>
                <c:ptCount val="7"/>
                <c:pt idx="0">
                  <c:v>Total 2007 (n=115)</c:v>
                </c:pt>
                <c:pt idx="1">
                  <c:v>Total 2008 (n=120)</c:v>
                </c:pt>
                <c:pt idx="2">
                  <c:v>Total 2009 (n=117)</c:v>
                </c:pt>
                <c:pt idx="3">
                  <c:v>Total 2010 (n=119)</c:v>
                </c:pt>
                <c:pt idx="4">
                  <c:v>SDF (n=83)</c:v>
                </c:pt>
                <c:pt idx="5">
                  <c:v>Committee Memebers (n=16)*</c:v>
                </c:pt>
                <c:pt idx="6">
                  <c:v>ETQA Accredited Providers (n=20)</c:v>
                </c:pt>
              </c:strCache>
            </c:strRef>
          </c:cat>
          <c:val>
            <c:numRef>
              <c:f>Sheet1!$B$4:$H$4</c:f>
              <c:numCache>
                <c:formatCode>General</c:formatCode>
                <c:ptCount val="7"/>
                <c:pt idx="1">
                  <c:v>3</c:v>
                </c:pt>
                <c:pt idx="2" formatCode="0">
                  <c:v>22.222222222222044</c:v>
                </c:pt>
                <c:pt idx="3" formatCode="0">
                  <c:v>18</c:v>
                </c:pt>
                <c:pt idx="4" formatCode="0">
                  <c:v>18</c:v>
                </c:pt>
                <c:pt idx="5" formatCode="0">
                  <c:v>19</c:v>
                </c:pt>
                <c:pt idx="6" formatCode="0">
                  <c:v>15</c:v>
                </c:pt>
              </c:numCache>
            </c:numRef>
          </c:val>
        </c:ser>
        <c:ser>
          <c:idx val="3"/>
          <c:order val="3"/>
          <c:tx>
            <c:strRef>
              <c:f>Sheet1!$A$5</c:f>
              <c:strCache>
                <c:ptCount val="1"/>
                <c:pt idx="0">
                  <c:v>Website / Portal</c:v>
                </c:pt>
              </c:strCache>
            </c:strRef>
          </c:tx>
          <c:spPr>
            <a:solidFill>
              <a:srgbClr val="FFFF00"/>
            </a:solidFill>
            <a:ln>
              <a:solidFill>
                <a:schemeClr val="tx1"/>
              </a:solidFill>
            </a:ln>
          </c:spPr>
          <c:dLbls>
            <c:txPr>
              <a:bodyPr/>
              <a:lstStyle/>
              <a:p>
                <a:pPr>
                  <a:defRPr lang="en-ZA" sz="1000" b="1"/>
                </a:pPr>
                <a:endParaRPr lang="en-US"/>
              </a:p>
            </c:txPr>
            <c:showVal val="1"/>
          </c:dLbls>
          <c:cat>
            <c:strRef>
              <c:f>Sheet1!$B$1:$H$1</c:f>
              <c:strCache>
                <c:ptCount val="7"/>
                <c:pt idx="0">
                  <c:v>Total 2007 (n=115)</c:v>
                </c:pt>
                <c:pt idx="1">
                  <c:v>Total 2008 (n=120)</c:v>
                </c:pt>
                <c:pt idx="2">
                  <c:v>Total 2009 (n=117)</c:v>
                </c:pt>
                <c:pt idx="3">
                  <c:v>Total 2010 (n=119)</c:v>
                </c:pt>
                <c:pt idx="4">
                  <c:v>SDF (n=83)</c:v>
                </c:pt>
                <c:pt idx="5">
                  <c:v>Committee Memebers (n=16)*</c:v>
                </c:pt>
                <c:pt idx="6">
                  <c:v>ETQA Accredited Providers (n=20)</c:v>
                </c:pt>
              </c:strCache>
            </c:strRef>
          </c:cat>
          <c:val>
            <c:numRef>
              <c:f>Sheet1!$B$5:$H$5</c:f>
              <c:numCache>
                <c:formatCode>General</c:formatCode>
                <c:ptCount val="7"/>
                <c:pt idx="0">
                  <c:v>32</c:v>
                </c:pt>
                <c:pt idx="1">
                  <c:v>34</c:v>
                </c:pt>
                <c:pt idx="2" formatCode="0">
                  <c:v>20.512820512820515</c:v>
                </c:pt>
                <c:pt idx="3" formatCode="0">
                  <c:v>32</c:v>
                </c:pt>
                <c:pt idx="4" formatCode="0">
                  <c:v>28</c:v>
                </c:pt>
                <c:pt idx="5" formatCode="0">
                  <c:v>56</c:v>
                </c:pt>
                <c:pt idx="6" formatCode="0">
                  <c:v>30</c:v>
                </c:pt>
              </c:numCache>
            </c:numRef>
          </c:val>
        </c:ser>
        <c:ser>
          <c:idx val="4"/>
          <c:order val="4"/>
          <c:tx>
            <c:strRef>
              <c:f>Sheet1!$A$6</c:f>
              <c:strCache>
                <c:ptCount val="1"/>
                <c:pt idx="0">
                  <c:v>Conference</c:v>
                </c:pt>
              </c:strCache>
            </c:strRef>
          </c:tx>
          <c:spPr>
            <a:solidFill>
              <a:srgbClr val="FFC000"/>
            </a:solidFill>
            <a:ln>
              <a:solidFill>
                <a:schemeClr val="tx1"/>
              </a:solidFill>
            </a:ln>
          </c:spPr>
          <c:dLbls>
            <c:txPr>
              <a:bodyPr/>
              <a:lstStyle/>
              <a:p>
                <a:pPr>
                  <a:defRPr lang="en-ZA" sz="1000" b="1"/>
                </a:pPr>
                <a:endParaRPr lang="en-US"/>
              </a:p>
            </c:txPr>
            <c:showVal val="1"/>
          </c:dLbls>
          <c:cat>
            <c:strRef>
              <c:f>Sheet1!$B$1:$H$1</c:f>
              <c:strCache>
                <c:ptCount val="7"/>
                <c:pt idx="0">
                  <c:v>Total 2007 (n=115)</c:v>
                </c:pt>
                <c:pt idx="1">
                  <c:v>Total 2008 (n=120)</c:v>
                </c:pt>
                <c:pt idx="2">
                  <c:v>Total 2009 (n=117)</c:v>
                </c:pt>
                <c:pt idx="3">
                  <c:v>Total 2010 (n=119)</c:v>
                </c:pt>
                <c:pt idx="4">
                  <c:v>SDF (n=83)</c:v>
                </c:pt>
                <c:pt idx="5">
                  <c:v>Committee Memebers (n=16)*</c:v>
                </c:pt>
                <c:pt idx="6">
                  <c:v>ETQA Accredited Providers (n=20)</c:v>
                </c:pt>
              </c:strCache>
            </c:strRef>
          </c:cat>
          <c:val>
            <c:numRef>
              <c:f>Sheet1!$B$6:$H$6</c:f>
              <c:numCache>
                <c:formatCode>General</c:formatCode>
                <c:ptCount val="7"/>
                <c:pt idx="0">
                  <c:v>4</c:v>
                </c:pt>
                <c:pt idx="1">
                  <c:v>3</c:v>
                </c:pt>
                <c:pt idx="2" formatCode="0">
                  <c:v>5.9829059829059785</c:v>
                </c:pt>
                <c:pt idx="3" formatCode="0">
                  <c:v>3</c:v>
                </c:pt>
                <c:pt idx="4" formatCode="0">
                  <c:v>4</c:v>
                </c:pt>
                <c:pt idx="6" formatCode="0">
                  <c:v>5</c:v>
                </c:pt>
              </c:numCache>
            </c:numRef>
          </c:val>
        </c:ser>
        <c:ser>
          <c:idx val="5"/>
          <c:order val="5"/>
          <c:tx>
            <c:strRef>
              <c:f>Sheet1!$A$7</c:f>
              <c:strCache>
                <c:ptCount val="1"/>
                <c:pt idx="0">
                  <c:v>Publication</c:v>
                </c:pt>
              </c:strCache>
            </c:strRef>
          </c:tx>
          <c:spPr>
            <a:solidFill>
              <a:srgbClr val="FF0000"/>
            </a:solidFill>
            <a:ln>
              <a:solidFill>
                <a:schemeClr val="tx1"/>
              </a:solidFill>
            </a:ln>
          </c:spPr>
          <c:dLbls>
            <c:txPr>
              <a:bodyPr/>
              <a:lstStyle/>
              <a:p>
                <a:pPr>
                  <a:defRPr lang="en-ZA" sz="1000" b="1"/>
                </a:pPr>
                <a:endParaRPr lang="en-US"/>
              </a:p>
            </c:txPr>
            <c:showVal val="1"/>
          </c:dLbls>
          <c:cat>
            <c:strRef>
              <c:f>Sheet1!$B$1:$H$1</c:f>
              <c:strCache>
                <c:ptCount val="7"/>
                <c:pt idx="0">
                  <c:v>Total 2007 (n=115)</c:v>
                </c:pt>
                <c:pt idx="1">
                  <c:v>Total 2008 (n=120)</c:v>
                </c:pt>
                <c:pt idx="2">
                  <c:v>Total 2009 (n=117)</c:v>
                </c:pt>
                <c:pt idx="3">
                  <c:v>Total 2010 (n=119)</c:v>
                </c:pt>
                <c:pt idx="4">
                  <c:v>SDF (n=83)</c:v>
                </c:pt>
                <c:pt idx="5">
                  <c:v>Committee Memebers (n=16)*</c:v>
                </c:pt>
                <c:pt idx="6">
                  <c:v>ETQA Accredited Providers (n=20)</c:v>
                </c:pt>
              </c:strCache>
            </c:strRef>
          </c:cat>
          <c:val>
            <c:numRef>
              <c:f>Sheet1!$B$7:$H$7</c:f>
              <c:numCache>
                <c:formatCode>General</c:formatCode>
                <c:ptCount val="7"/>
                <c:pt idx="0">
                  <c:v>7</c:v>
                </c:pt>
                <c:pt idx="1">
                  <c:v>8</c:v>
                </c:pt>
                <c:pt idx="2" formatCode="0">
                  <c:v>2.5641025641025652</c:v>
                </c:pt>
                <c:pt idx="3" formatCode="0">
                  <c:v>3</c:v>
                </c:pt>
                <c:pt idx="4" formatCode="0">
                  <c:v>5</c:v>
                </c:pt>
              </c:numCache>
            </c:numRef>
          </c:val>
        </c:ser>
        <c:ser>
          <c:idx val="6"/>
          <c:order val="6"/>
          <c:tx>
            <c:strRef>
              <c:f>Sheet1!$A$8</c:f>
              <c:strCache>
                <c:ptCount val="1"/>
                <c:pt idx="0">
                  <c:v>Other</c:v>
                </c:pt>
              </c:strCache>
            </c:strRef>
          </c:tx>
          <c:spPr>
            <a:solidFill>
              <a:srgbClr val="10CF9B">
                <a:lumMod val="60000"/>
                <a:lumOff val="40000"/>
              </a:srgbClr>
            </a:solidFill>
            <a:ln>
              <a:solidFill>
                <a:srgbClr val="000000"/>
              </a:solidFill>
            </a:ln>
          </c:spPr>
          <c:dLbls>
            <c:txPr>
              <a:bodyPr/>
              <a:lstStyle/>
              <a:p>
                <a:pPr>
                  <a:defRPr sz="1000" b="1"/>
                </a:pPr>
                <a:endParaRPr lang="en-US"/>
              </a:p>
            </c:txPr>
            <c:showVal val="1"/>
          </c:dLbls>
          <c:cat>
            <c:strRef>
              <c:f>Sheet1!$B$1:$H$1</c:f>
              <c:strCache>
                <c:ptCount val="7"/>
                <c:pt idx="0">
                  <c:v>Total 2007 (n=115)</c:v>
                </c:pt>
                <c:pt idx="1">
                  <c:v>Total 2008 (n=120)</c:v>
                </c:pt>
                <c:pt idx="2">
                  <c:v>Total 2009 (n=117)</c:v>
                </c:pt>
                <c:pt idx="3">
                  <c:v>Total 2010 (n=119)</c:v>
                </c:pt>
                <c:pt idx="4">
                  <c:v>SDF (n=83)</c:v>
                </c:pt>
                <c:pt idx="5">
                  <c:v>Committee Memebers (n=16)*</c:v>
                </c:pt>
                <c:pt idx="6">
                  <c:v>ETQA Accredited Providers (n=20)</c:v>
                </c:pt>
              </c:strCache>
            </c:strRef>
          </c:cat>
          <c:val>
            <c:numRef>
              <c:f>Sheet1!$B$8:$H$8</c:f>
              <c:numCache>
                <c:formatCode>0</c:formatCode>
                <c:ptCount val="7"/>
                <c:pt idx="0">
                  <c:v>16</c:v>
                </c:pt>
                <c:pt idx="1">
                  <c:v>13</c:v>
                </c:pt>
                <c:pt idx="3">
                  <c:v>2</c:v>
                </c:pt>
                <c:pt idx="5">
                  <c:v>6</c:v>
                </c:pt>
                <c:pt idx="6">
                  <c:v>5</c:v>
                </c:pt>
              </c:numCache>
            </c:numRef>
          </c:val>
        </c:ser>
        <c:dLbls>
          <c:showVal val="1"/>
        </c:dLbls>
        <c:gapWidth val="75"/>
        <c:axId val="134575616"/>
        <c:axId val="134577152"/>
      </c:barChart>
      <c:catAx>
        <c:axId val="134575616"/>
        <c:scaling>
          <c:orientation val="minMax"/>
        </c:scaling>
        <c:axPos val="b"/>
        <c:majorTickMark val="none"/>
        <c:tickLblPos val="nextTo"/>
        <c:txPr>
          <a:bodyPr/>
          <a:lstStyle/>
          <a:p>
            <a:pPr>
              <a:defRPr lang="en-ZA" sz="1000" b="0"/>
            </a:pPr>
            <a:endParaRPr lang="en-US"/>
          </a:p>
        </c:txPr>
        <c:crossAx val="134577152"/>
        <c:crosses val="autoZero"/>
        <c:auto val="1"/>
        <c:lblAlgn val="ctr"/>
        <c:lblOffset val="100"/>
      </c:catAx>
      <c:valAx>
        <c:axId val="134577152"/>
        <c:scaling>
          <c:orientation val="minMax"/>
          <c:max val="60"/>
        </c:scaling>
        <c:axPos val="l"/>
        <c:majorGridlines/>
        <c:numFmt formatCode="General" sourceLinked="1"/>
        <c:majorTickMark val="none"/>
        <c:tickLblPos val="nextTo"/>
        <c:spPr>
          <a:ln w="9525">
            <a:noFill/>
          </a:ln>
        </c:spPr>
        <c:txPr>
          <a:bodyPr/>
          <a:lstStyle/>
          <a:p>
            <a:pPr>
              <a:defRPr lang="en-ZA" sz="1000" b="1"/>
            </a:pPr>
            <a:endParaRPr lang="en-US"/>
          </a:p>
        </c:txPr>
        <c:crossAx val="134575616"/>
        <c:crosses val="autoZero"/>
        <c:crossBetween val="between"/>
      </c:valAx>
    </c:plotArea>
    <c:legend>
      <c:legendPos val="b"/>
      <c:layout>
        <c:manualLayout>
          <c:xMode val="edge"/>
          <c:yMode val="edge"/>
          <c:x val="0.17507455926416277"/>
          <c:y val="0.87479734504341078"/>
          <c:w val="0.68819884793161912"/>
          <c:h val="5.4689834443771512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58.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Would Workshops That Discuss The Research Findings In More Detail Be Of Interest To You?</a:t>
            </a:r>
          </a:p>
        </c:rich>
      </c:tx>
      <c:layout>
        <c:manualLayout>
          <c:xMode val="edge"/>
          <c:yMode val="edge"/>
          <c:x val="0.14072584953429843"/>
          <c:y val="3.8461538461538464E-2"/>
        </c:manualLayout>
      </c:layout>
    </c:title>
    <c:plotArea>
      <c:layout>
        <c:manualLayout>
          <c:layoutTarget val="inner"/>
          <c:xMode val="edge"/>
          <c:yMode val="edge"/>
          <c:x val="8.0756393282701747E-2"/>
          <c:y val="0.13336538461538491"/>
          <c:w val="0.86053115071142428"/>
          <c:h val="0.55967544922269363"/>
        </c:manualLayout>
      </c:layout>
      <c:barChart>
        <c:barDir val="col"/>
        <c:grouping val="stacked"/>
        <c:ser>
          <c:idx val="0"/>
          <c:order val="0"/>
          <c:tx>
            <c:strRef>
              <c:f>Sheet1!$B$1</c:f>
              <c:strCache>
                <c:ptCount val="1"/>
                <c:pt idx="0">
                  <c:v>Yes</c:v>
                </c:pt>
              </c:strCache>
            </c:strRef>
          </c:tx>
          <c:spPr>
            <a:solidFill>
              <a:srgbClr val="00B0F0"/>
            </a:solidFill>
            <a:ln w="12700">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Sheet1!$A$2:$A$8</c:f>
              <c:strCache>
                <c:ptCount val="7"/>
                <c:pt idx="0">
                  <c:v>Total 2007 (n=115)</c:v>
                </c:pt>
                <c:pt idx="1">
                  <c:v>Total 2008 (n=122)</c:v>
                </c:pt>
                <c:pt idx="2">
                  <c:v>Total 2009 (n=116)</c:v>
                </c:pt>
                <c:pt idx="3">
                  <c:v>Total 2010 (n=119)</c:v>
                </c:pt>
                <c:pt idx="4">
                  <c:v>Committee Members (n=16)</c:v>
                </c:pt>
                <c:pt idx="5">
                  <c:v>SDF (n=83)</c:v>
                </c:pt>
                <c:pt idx="6">
                  <c:v>ETQA Accredited Training Providers (n=20)</c:v>
                </c:pt>
              </c:strCache>
            </c:strRef>
          </c:cat>
          <c:val>
            <c:numRef>
              <c:f>Sheet1!$B$2:$B$8</c:f>
              <c:numCache>
                <c:formatCode>0</c:formatCode>
                <c:ptCount val="7"/>
                <c:pt idx="0" formatCode="General">
                  <c:v>75</c:v>
                </c:pt>
                <c:pt idx="1">
                  <c:v>75.206611570247986</c:v>
                </c:pt>
                <c:pt idx="2">
                  <c:v>71.551724137931018</c:v>
                </c:pt>
                <c:pt idx="3">
                  <c:v>77</c:v>
                </c:pt>
                <c:pt idx="4">
                  <c:v>88</c:v>
                </c:pt>
                <c:pt idx="5">
                  <c:v>81</c:v>
                </c:pt>
                <c:pt idx="6">
                  <c:v>55</c:v>
                </c:pt>
              </c:numCache>
            </c:numRef>
          </c:val>
        </c:ser>
        <c:ser>
          <c:idx val="1"/>
          <c:order val="1"/>
          <c:tx>
            <c:strRef>
              <c:f>Sheet1!$C$1</c:f>
              <c:strCache>
                <c:ptCount val="1"/>
                <c:pt idx="0">
                  <c:v>No</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Sheet1!$A$2:$A$8</c:f>
              <c:strCache>
                <c:ptCount val="7"/>
                <c:pt idx="0">
                  <c:v>Total 2007 (n=115)</c:v>
                </c:pt>
                <c:pt idx="1">
                  <c:v>Total 2008 (n=122)</c:v>
                </c:pt>
                <c:pt idx="2">
                  <c:v>Total 2009 (n=116)</c:v>
                </c:pt>
                <c:pt idx="3">
                  <c:v>Total 2010 (n=119)</c:v>
                </c:pt>
                <c:pt idx="4">
                  <c:v>Committee Members (n=16)</c:v>
                </c:pt>
                <c:pt idx="5">
                  <c:v>SDF (n=83)</c:v>
                </c:pt>
                <c:pt idx="6">
                  <c:v>ETQA Accredited Training Providers (n=20)</c:v>
                </c:pt>
              </c:strCache>
            </c:strRef>
          </c:cat>
          <c:val>
            <c:numRef>
              <c:f>Sheet1!$C$2:$C$8</c:f>
              <c:numCache>
                <c:formatCode>0</c:formatCode>
                <c:ptCount val="7"/>
                <c:pt idx="0" formatCode="General">
                  <c:v>25</c:v>
                </c:pt>
                <c:pt idx="1">
                  <c:v>24.793388429752078</c:v>
                </c:pt>
                <c:pt idx="2">
                  <c:v>28.448275862068957</c:v>
                </c:pt>
                <c:pt idx="3">
                  <c:v>23</c:v>
                </c:pt>
                <c:pt idx="4">
                  <c:v>13</c:v>
                </c:pt>
                <c:pt idx="5">
                  <c:v>19</c:v>
                </c:pt>
                <c:pt idx="6">
                  <c:v>45</c:v>
                </c:pt>
              </c:numCache>
            </c:numRef>
          </c:val>
        </c:ser>
        <c:dLbls>
          <c:showVal val="1"/>
        </c:dLbls>
        <c:gapWidth val="75"/>
        <c:overlap val="100"/>
        <c:axId val="134611712"/>
        <c:axId val="134613248"/>
      </c:barChart>
      <c:catAx>
        <c:axId val="134611712"/>
        <c:scaling>
          <c:orientation val="minMax"/>
        </c:scaling>
        <c:axPos val="b"/>
        <c:majorTickMark val="none"/>
        <c:tickLblPos val="nextTo"/>
        <c:txPr>
          <a:bodyPr/>
          <a:lstStyle/>
          <a:p>
            <a:pPr>
              <a:defRPr lang="en-ZA" sz="1000" b="0"/>
            </a:pPr>
            <a:endParaRPr lang="en-US"/>
          </a:p>
        </c:txPr>
        <c:crossAx val="134613248"/>
        <c:crosses val="autoZero"/>
        <c:auto val="1"/>
        <c:lblAlgn val="ctr"/>
        <c:lblOffset val="100"/>
      </c:catAx>
      <c:valAx>
        <c:axId val="134613248"/>
        <c:scaling>
          <c:orientation val="minMax"/>
          <c:max val="100"/>
        </c:scaling>
        <c:axPos val="l"/>
        <c:majorGridlines/>
        <c:numFmt formatCode="General" sourceLinked="1"/>
        <c:majorTickMark val="none"/>
        <c:tickLblPos val="nextTo"/>
        <c:spPr>
          <a:ln w="9525">
            <a:noFill/>
          </a:ln>
        </c:spPr>
        <c:txPr>
          <a:bodyPr/>
          <a:lstStyle/>
          <a:p>
            <a:pPr>
              <a:defRPr lang="en-ZA" sz="1000" b="1"/>
            </a:pPr>
            <a:endParaRPr lang="en-US"/>
          </a:p>
        </c:txPr>
        <c:crossAx val="134611712"/>
        <c:crosses val="autoZero"/>
        <c:crossBetween val="between"/>
      </c:valAx>
    </c:plotArea>
    <c:legend>
      <c:legendPos val="b"/>
      <c:layout>
        <c:manualLayout>
          <c:xMode val="edge"/>
          <c:yMode val="edge"/>
          <c:x val="0.45564165098831544"/>
          <c:y val="0.86197683222290034"/>
          <c:w val="8.8716698023366763E-2"/>
          <c:h val="5.4689834443771512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59.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Do You Receive The BANKSETA's Newsletter?</a:t>
            </a:r>
          </a:p>
        </c:rich>
      </c:tx>
      <c:layout>
        <c:manualLayout>
          <c:xMode val="edge"/>
          <c:yMode val="edge"/>
          <c:x val="0.33541611502102975"/>
          <c:y val="3.3850669982041719E-2"/>
        </c:manualLayout>
      </c:layout>
    </c:title>
    <c:plotArea>
      <c:layout>
        <c:manualLayout>
          <c:layoutTarget val="inner"/>
          <c:xMode val="edge"/>
          <c:yMode val="edge"/>
          <c:x val="7.1906835760573995E-2"/>
          <c:y val="9.4903846153848267E-2"/>
          <c:w val="0.91067869834856785"/>
          <c:h val="0.39132620922386785"/>
        </c:manualLayout>
      </c:layout>
      <c:barChart>
        <c:barDir val="col"/>
        <c:grouping val="stacked"/>
        <c:ser>
          <c:idx val="0"/>
          <c:order val="0"/>
          <c:tx>
            <c:strRef>
              <c:f>Sheet1!$A$2</c:f>
              <c:strCache>
                <c:ptCount val="1"/>
                <c:pt idx="0">
                  <c:v>Yes</c:v>
                </c:pt>
              </c:strCache>
            </c:strRef>
          </c:tx>
          <c:spPr>
            <a:solidFill>
              <a:srgbClr val="00B0F0"/>
            </a:solidFill>
            <a:ln w="12700">
              <a:solidFill>
                <a:schemeClr val="tx1"/>
              </a:solidFill>
            </a:ln>
            <a:effectLst/>
            <a:scene3d>
              <a:camera prst="orthographicFront"/>
              <a:lightRig rig="threePt" dir="t"/>
            </a:scene3d>
            <a:sp3d prstMaterial="matte">
              <a:contourClr>
                <a:srgbClr val="000000"/>
              </a:contourClr>
            </a:sp3d>
          </c:spPr>
          <c:dLbls>
            <c:txPr>
              <a:bodyPr/>
              <a:lstStyle/>
              <a:p>
                <a:pPr>
                  <a:defRPr lang="en-ZA" sz="1000" b="1"/>
                </a:pPr>
                <a:endParaRPr lang="en-US"/>
              </a:p>
            </c:txPr>
            <c:dLblPos val="ctr"/>
            <c:showVal val="1"/>
          </c:dLbls>
          <c:cat>
            <c:strRef>
              <c:f>Sheet1!$B$1:$Q$1</c:f>
              <c:strCache>
                <c:ptCount val="16"/>
                <c:pt idx="0">
                  <c:v>Total 2007 (n=317)</c:v>
                </c:pt>
                <c:pt idx="1">
                  <c:v>Total 2008 (n=317)</c:v>
                </c:pt>
                <c:pt idx="2">
                  <c:v>Total 2009 (n=454)</c:v>
                </c:pt>
                <c:pt idx="3">
                  <c:v>Total 2010 (n=310)</c:v>
                </c:pt>
                <c:pt idx="4">
                  <c:v>Company Beneficiaries (n=15)</c:v>
                </c:pt>
                <c:pt idx="5">
                  <c:v>Employed Beneficiaries (n=30)</c:v>
                </c:pt>
                <c:pt idx="6">
                  <c:v>Operational Suppliers (n=10)</c:v>
                </c:pt>
                <c:pt idx="7">
                  <c:v>Project Providers (n=5)</c:v>
                </c:pt>
                <c:pt idx="8">
                  <c:v>SDF's (n=83)</c:v>
                </c:pt>
                <c:pt idx="9">
                  <c:v>Committees (n=16)</c:v>
                </c:pt>
                <c:pt idx="10">
                  <c:v>Project Steering Commitees(n=5)</c:v>
                </c:pt>
                <c:pt idx="11">
                  <c:v>Legislative Bodies (n=5)</c:v>
                </c:pt>
                <c:pt idx="12">
                  <c:v>ETQA Accredited Providers (n=20)</c:v>
                </c:pt>
                <c:pt idx="13">
                  <c:v>MoUs and Joint Ventures (n=5)</c:v>
                </c:pt>
                <c:pt idx="14">
                  <c:v>Learners (n=101)</c:v>
                </c:pt>
                <c:pt idx="15">
                  <c:v>Staff (n=15)</c:v>
                </c:pt>
              </c:strCache>
            </c:strRef>
          </c:cat>
          <c:val>
            <c:numRef>
              <c:f>Sheet1!$B$2:$Q$2</c:f>
              <c:numCache>
                <c:formatCode>0%</c:formatCode>
                <c:ptCount val="16"/>
                <c:pt idx="0">
                  <c:v>0.60000000000000031</c:v>
                </c:pt>
                <c:pt idx="1">
                  <c:v>0.64000000000000035</c:v>
                </c:pt>
                <c:pt idx="2">
                  <c:v>0.38000000000000017</c:v>
                </c:pt>
                <c:pt idx="3">
                  <c:v>0.41935483870967777</c:v>
                </c:pt>
                <c:pt idx="4">
                  <c:v>0.60000000000000031</c:v>
                </c:pt>
                <c:pt idx="5">
                  <c:v>0.4</c:v>
                </c:pt>
                <c:pt idx="6">
                  <c:v>0.1</c:v>
                </c:pt>
                <c:pt idx="7">
                  <c:v>0</c:v>
                </c:pt>
                <c:pt idx="8">
                  <c:v>0.7831325301204819</c:v>
                </c:pt>
                <c:pt idx="9">
                  <c:v>0.8125</c:v>
                </c:pt>
                <c:pt idx="10">
                  <c:v>0.4</c:v>
                </c:pt>
                <c:pt idx="11">
                  <c:v>0</c:v>
                </c:pt>
                <c:pt idx="12">
                  <c:v>0.4</c:v>
                </c:pt>
                <c:pt idx="13">
                  <c:v>0.4</c:v>
                </c:pt>
                <c:pt idx="14">
                  <c:v>4.9504950495049507E-2</c:v>
                </c:pt>
                <c:pt idx="15">
                  <c:v>0.8666666666666667</c:v>
                </c:pt>
              </c:numCache>
            </c:numRef>
          </c:val>
        </c:ser>
        <c:ser>
          <c:idx val="1"/>
          <c:order val="1"/>
          <c:tx>
            <c:strRef>
              <c:f>Sheet1!$A$3</c:f>
              <c:strCache>
                <c:ptCount val="1"/>
                <c:pt idx="0">
                  <c:v>No</c:v>
                </c:pt>
              </c:strCache>
            </c:strRef>
          </c:tx>
          <c:spPr>
            <a:solidFill>
              <a:srgbClr val="92D05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Sheet1!$B$1:$Q$1</c:f>
              <c:strCache>
                <c:ptCount val="16"/>
                <c:pt idx="0">
                  <c:v>Total 2007 (n=317)</c:v>
                </c:pt>
                <c:pt idx="1">
                  <c:v>Total 2008 (n=317)</c:v>
                </c:pt>
                <c:pt idx="2">
                  <c:v>Total 2009 (n=454)</c:v>
                </c:pt>
                <c:pt idx="3">
                  <c:v>Total 2010 (n=310)</c:v>
                </c:pt>
                <c:pt idx="4">
                  <c:v>Company Beneficiaries (n=15)</c:v>
                </c:pt>
                <c:pt idx="5">
                  <c:v>Employed Beneficiaries (n=30)</c:v>
                </c:pt>
                <c:pt idx="6">
                  <c:v>Operational Suppliers (n=10)</c:v>
                </c:pt>
                <c:pt idx="7">
                  <c:v>Project Providers (n=5)</c:v>
                </c:pt>
                <c:pt idx="8">
                  <c:v>SDF's (n=83)</c:v>
                </c:pt>
                <c:pt idx="9">
                  <c:v>Committees (n=16)</c:v>
                </c:pt>
                <c:pt idx="10">
                  <c:v>Project Steering Commitees(n=5)</c:v>
                </c:pt>
                <c:pt idx="11">
                  <c:v>Legislative Bodies (n=5)</c:v>
                </c:pt>
                <c:pt idx="12">
                  <c:v>ETQA Accredited Providers (n=20)</c:v>
                </c:pt>
                <c:pt idx="13">
                  <c:v>MoUs and Joint Ventures (n=5)</c:v>
                </c:pt>
                <c:pt idx="14">
                  <c:v>Learners (n=101)</c:v>
                </c:pt>
                <c:pt idx="15">
                  <c:v>Staff (n=15)</c:v>
                </c:pt>
              </c:strCache>
            </c:strRef>
          </c:cat>
          <c:val>
            <c:numRef>
              <c:f>Sheet1!$B$3:$Q$3</c:f>
              <c:numCache>
                <c:formatCode>0%</c:formatCode>
                <c:ptCount val="16"/>
                <c:pt idx="0">
                  <c:v>0.4</c:v>
                </c:pt>
                <c:pt idx="1">
                  <c:v>0.36000000000000015</c:v>
                </c:pt>
                <c:pt idx="2">
                  <c:v>0.62000000000000033</c:v>
                </c:pt>
                <c:pt idx="3">
                  <c:v>0.58064516129032251</c:v>
                </c:pt>
                <c:pt idx="4">
                  <c:v>0.4</c:v>
                </c:pt>
                <c:pt idx="5">
                  <c:v>0.60000000000000031</c:v>
                </c:pt>
                <c:pt idx="6">
                  <c:v>0.9</c:v>
                </c:pt>
                <c:pt idx="7">
                  <c:v>1</c:v>
                </c:pt>
                <c:pt idx="8">
                  <c:v>0.21686746987951816</c:v>
                </c:pt>
                <c:pt idx="9">
                  <c:v>0.18750000000000008</c:v>
                </c:pt>
                <c:pt idx="10">
                  <c:v>0.60000000000000031</c:v>
                </c:pt>
                <c:pt idx="11">
                  <c:v>1</c:v>
                </c:pt>
                <c:pt idx="12">
                  <c:v>0.60000000000000031</c:v>
                </c:pt>
                <c:pt idx="13">
                  <c:v>0.60000000000000031</c:v>
                </c:pt>
                <c:pt idx="14">
                  <c:v>0.95049504950495045</c:v>
                </c:pt>
                <c:pt idx="15">
                  <c:v>0.13333333333333341</c:v>
                </c:pt>
              </c:numCache>
            </c:numRef>
          </c:val>
        </c:ser>
        <c:dLbls>
          <c:showVal val="1"/>
        </c:dLbls>
        <c:gapWidth val="75"/>
        <c:overlap val="100"/>
        <c:axId val="92324224"/>
        <c:axId val="92325760"/>
      </c:barChart>
      <c:catAx>
        <c:axId val="92324224"/>
        <c:scaling>
          <c:orientation val="minMax"/>
        </c:scaling>
        <c:axPos val="b"/>
        <c:majorTickMark val="none"/>
        <c:tickLblPos val="nextTo"/>
        <c:txPr>
          <a:bodyPr/>
          <a:lstStyle/>
          <a:p>
            <a:pPr>
              <a:defRPr lang="en-ZA" sz="1000" b="0"/>
            </a:pPr>
            <a:endParaRPr lang="en-US"/>
          </a:p>
        </c:txPr>
        <c:crossAx val="92325760"/>
        <c:crosses val="autoZero"/>
        <c:auto val="1"/>
        <c:lblAlgn val="ctr"/>
        <c:lblOffset val="100"/>
      </c:catAx>
      <c:valAx>
        <c:axId val="92325760"/>
        <c:scaling>
          <c:orientation val="minMax"/>
          <c:max val="1"/>
        </c:scaling>
        <c:axPos val="l"/>
        <c:majorGridlines/>
        <c:numFmt formatCode="0%" sourceLinked="1"/>
        <c:majorTickMark val="none"/>
        <c:tickLblPos val="nextTo"/>
        <c:spPr>
          <a:ln w="9525">
            <a:noFill/>
          </a:ln>
        </c:spPr>
        <c:txPr>
          <a:bodyPr/>
          <a:lstStyle/>
          <a:p>
            <a:pPr>
              <a:defRPr lang="en-ZA" sz="1000" b="1"/>
            </a:pPr>
            <a:endParaRPr lang="en-US"/>
          </a:p>
        </c:txPr>
        <c:crossAx val="92324224"/>
        <c:crosses val="autoZero"/>
        <c:crossBetween val="between"/>
      </c:valAx>
    </c:plotArea>
    <c:legend>
      <c:legendPos val="l"/>
      <c:layout>
        <c:manualLayout>
          <c:xMode val="edge"/>
          <c:yMode val="edge"/>
          <c:x val="0.44395280235988255"/>
          <c:y val="0.7875279340082485"/>
          <c:w val="8.8919587485192672E-2"/>
          <c:h val="8.1253468316460575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dirty="0" smtClean="0"/>
              <a:t>Helpfulness</a:t>
            </a:r>
          </a:p>
        </c:rich>
      </c:tx>
      <c:layout>
        <c:manualLayout>
          <c:xMode val="edge"/>
          <c:yMode val="edge"/>
          <c:x val="0.42618110236221107"/>
          <c:y val="3.8461538461538464E-2"/>
        </c:manualLayout>
      </c:layout>
    </c:title>
    <c:plotArea>
      <c:layout>
        <c:manualLayout>
          <c:layoutTarget val="inner"/>
          <c:xMode val="edge"/>
          <c:yMode val="edge"/>
          <c:x val="8.6708848893891757E-2"/>
          <c:y val="0.15259615384615902"/>
          <c:w val="0.86053115071142428"/>
          <c:h val="0.47634211588937114"/>
        </c:manualLayout>
      </c:layout>
      <c:barChart>
        <c:barDir val="col"/>
        <c:grouping val="clustered"/>
        <c:ser>
          <c:idx val="0"/>
          <c:order val="0"/>
          <c:tx>
            <c:strRef>
              <c:f>Sheet1!$A$2</c:f>
              <c:strCache>
                <c:ptCount val="1"/>
                <c:pt idx="0">
                  <c:v>2007 (n=234)</c:v>
                </c:pt>
              </c:strCache>
            </c:strRef>
          </c:tx>
          <c:spPr>
            <a:solidFill>
              <a:srgbClr val="0033CC"/>
            </a:solidFill>
            <a:ln>
              <a:solidFill>
                <a:schemeClr val="tx1"/>
              </a:solidFill>
            </a:ln>
            <a:effectLst>
              <a:outerShdw blurRad="40000" dist="23000" dir="5400000" rotWithShape="0">
                <a:srgbClr val="000000">
                  <a:alpha val="35000"/>
                </a:srgbClr>
              </a:outerShdw>
            </a:effectLst>
            <a:scene3d>
              <a:camera prst="orthographicFront"/>
              <a:lightRig rig="threePt" dir="t"/>
            </a:scene3d>
            <a:sp3d/>
          </c:spPr>
          <c:dPt>
            <c:idx val="0"/>
            <c:spPr>
              <a:solidFill>
                <a:schemeClr val="bg1"/>
              </a:solidFill>
              <a:ln w="28575">
                <a:solidFill>
                  <a:srgbClr val="0070C0"/>
                </a:solidFill>
              </a:ln>
              <a:effectLst>
                <a:outerShdw blurRad="40000" dist="23000" dir="5400000" rotWithShape="0">
                  <a:srgbClr val="000000">
                    <a:alpha val="35000"/>
                  </a:srgbClr>
                </a:outerShdw>
              </a:effectLst>
              <a:scene3d>
                <a:camera prst="orthographicFront"/>
                <a:lightRig rig="threePt" dir="t"/>
              </a:scene3d>
              <a:sp3d/>
            </c:spPr>
          </c:dPt>
          <c:dPt>
            <c:idx val="1"/>
            <c:spPr>
              <a:solidFill>
                <a:schemeClr val="bg1"/>
              </a:solidFill>
              <a:ln w="28575">
                <a:solidFill>
                  <a:srgbClr val="00B0F0"/>
                </a:solidFill>
              </a:ln>
              <a:effectLst>
                <a:outerShdw blurRad="40000" dist="23000" dir="5400000" rotWithShape="0">
                  <a:srgbClr val="000000">
                    <a:alpha val="35000"/>
                  </a:srgbClr>
                </a:outerShdw>
              </a:effectLst>
              <a:scene3d>
                <a:camera prst="orthographicFront"/>
                <a:lightRig rig="threePt" dir="t"/>
              </a:scene3d>
              <a:sp3d/>
            </c:spPr>
          </c:dPt>
          <c:dPt>
            <c:idx val="2"/>
            <c:spPr>
              <a:solidFill>
                <a:schemeClr val="bg1"/>
              </a:solidFill>
              <a:ln w="28575">
                <a:solidFill>
                  <a:srgbClr val="92D050"/>
                </a:solidFill>
              </a:ln>
              <a:effectLst>
                <a:outerShdw blurRad="40000" dist="23000" dir="5400000" rotWithShape="0">
                  <a:srgbClr val="000000">
                    <a:alpha val="35000"/>
                  </a:srgbClr>
                </a:outerShdw>
              </a:effectLst>
              <a:scene3d>
                <a:camera prst="orthographicFront"/>
                <a:lightRig rig="threePt" dir="t"/>
              </a:scene3d>
              <a:sp3d/>
            </c:spPr>
          </c:dPt>
          <c:dPt>
            <c:idx val="3"/>
            <c:spPr>
              <a:solidFill>
                <a:schemeClr val="bg1"/>
              </a:solidFill>
              <a:ln w="28575">
                <a:solidFill>
                  <a:srgbClr val="FFFF00"/>
                </a:solidFill>
              </a:ln>
              <a:effectLst>
                <a:outerShdw blurRad="40000" dist="23000" dir="5400000" rotWithShape="0">
                  <a:srgbClr val="000000">
                    <a:alpha val="35000"/>
                  </a:srgbClr>
                </a:outerShdw>
              </a:effectLst>
              <a:scene3d>
                <a:camera prst="orthographicFront"/>
                <a:lightRig rig="threePt" dir="t"/>
              </a:scene3d>
              <a:sp3d/>
            </c:spPr>
          </c:dPt>
          <c:dPt>
            <c:idx val="4"/>
            <c:spPr>
              <a:solidFill>
                <a:schemeClr val="bg1"/>
              </a:solidFill>
              <a:ln w="28575">
                <a:solidFill>
                  <a:srgbClr val="FFC000"/>
                </a:solidFill>
              </a:ln>
              <a:effectLst>
                <a:outerShdw blurRad="40000" dist="23000" dir="5400000" rotWithShape="0">
                  <a:srgbClr val="000000">
                    <a:alpha val="35000"/>
                  </a:srgbClr>
                </a:outerShdw>
              </a:effectLst>
              <a:scene3d>
                <a:camera prst="orthographicFront"/>
                <a:lightRig rig="threePt" dir="t"/>
              </a:scene3d>
              <a:sp3d/>
            </c:spPr>
          </c:dPt>
          <c:dPt>
            <c:idx val="5"/>
            <c:spPr>
              <a:solidFill>
                <a:schemeClr val="bg1"/>
              </a:solidFill>
              <a:ln w="28575">
                <a:solidFill>
                  <a:srgbClr val="FF0000"/>
                </a:solidFill>
              </a:ln>
              <a:effectLst>
                <a:outerShdw blurRad="40000" dist="23000" dir="5400000" rotWithShape="0">
                  <a:srgbClr val="000000">
                    <a:alpha val="35000"/>
                  </a:srgbClr>
                </a:outerShdw>
              </a:effectLst>
              <a:scene3d>
                <a:camera prst="orthographicFront"/>
                <a:lightRig rig="threePt" dir="t"/>
              </a:scene3d>
              <a:sp3d/>
            </c:spPr>
          </c:dPt>
          <c:dLbls>
            <c:txPr>
              <a:bodyPr/>
              <a:lstStyle/>
              <a:p>
                <a:pPr>
                  <a:defRPr lang="en-ZA" sz="1000" b="1"/>
                </a:pPr>
                <a:endParaRPr lang="en-US"/>
              </a:p>
            </c:txPr>
            <c:dLblPos val="outEnd"/>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Sheet1!$B$2:$G$2</c:f>
              <c:numCache>
                <c:formatCode>0</c:formatCode>
                <c:ptCount val="6"/>
                <c:pt idx="0">
                  <c:v>1</c:v>
                </c:pt>
                <c:pt idx="1">
                  <c:v>1</c:v>
                </c:pt>
                <c:pt idx="2">
                  <c:v>6</c:v>
                </c:pt>
                <c:pt idx="3">
                  <c:v>43</c:v>
                </c:pt>
                <c:pt idx="4">
                  <c:v>47</c:v>
                </c:pt>
                <c:pt idx="5">
                  <c:v>1</c:v>
                </c:pt>
              </c:numCache>
            </c:numRef>
          </c:val>
        </c:ser>
        <c:ser>
          <c:idx val="1"/>
          <c:order val="1"/>
          <c:tx>
            <c:strRef>
              <c:f>Sheet1!$A$3</c:f>
              <c:strCache>
                <c:ptCount val="1"/>
                <c:pt idx="0">
                  <c:v>2008 (n=259)</c:v>
                </c:pt>
              </c:strCache>
            </c:strRef>
          </c:tx>
          <c:spPr>
            <a:solidFill>
              <a:srgbClr val="00B0F0"/>
            </a:solidFill>
            <a:ln>
              <a:solidFill>
                <a:schemeClr val="tx1"/>
              </a:solidFill>
            </a:ln>
            <a:effectLst>
              <a:outerShdw blurRad="50800" dist="38100" dir="5400000" algn="t" rotWithShape="0">
                <a:prstClr val="black">
                  <a:alpha val="40000"/>
                </a:prstClr>
              </a:outerShdw>
            </a:effectLst>
          </c:spPr>
          <c:dPt>
            <c:idx val="0"/>
            <c:spPr>
              <a:solidFill>
                <a:srgbClr val="0070C0"/>
              </a:solidFill>
              <a:ln>
                <a:solidFill>
                  <a:schemeClr val="tx1"/>
                </a:solidFill>
              </a:ln>
              <a:effectLst>
                <a:outerShdw blurRad="50800" dist="38100" dir="5400000" algn="t" rotWithShape="0">
                  <a:prstClr val="black">
                    <a:alpha val="40000"/>
                  </a:prstClr>
                </a:outerShdw>
              </a:effectLst>
            </c:spPr>
          </c:dPt>
          <c:dPt>
            <c:idx val="2"/>
            <c:spPr>
              <a:solidFill>
                <a:srgbClr val="92D050"/>
              </a:solidFill>
              <a:ln>
                <a:solidFill>
                  <a:schemeClr val="tx1"/>
                </a:solidFill>
              </a:ln>
              <a:effectLst>
                <a:outerShdw blurRad="50800" dist="38100" dir="5400000" algn="t" rotWithShape="0">
                  <a:prstClr val="black">
                    <a:alpha val="40000"/>
                  </a:prstClr>
                </a:outerShdw>
              </a:effectLst>
            </c:spPr>
          </c:dPt>
          <c:dPt>
            <c:idx val="3"/>
            <c:spPr>
              <a:solidFill>
                <a:srgbClr val="FFFF00"/>
              </a:solidFill>
              <a:ln>
                <a:solidFill>
                  <a:schemeClr val="tx1"/>
                </a:solidFill>
              </a:ln>
              <a:effectLst>
                <a:outerShdw blurRad="50800" dist="38100" dir="5400000" algn="t" rotWithShape="0">
                  <a:prstClr val="black">
                    <a:alpha val="40000"/>
                  </a:prstClr>
                </a:outerShdw>
              </a:effectLst>
            </c:spPr>
          </c:dPt>
          <c:dPt>
            <c:idx val="4"/>
            <c:spPr>
              <a:solidFill>
                <a:srgbClr val="FFC000"/>
              </a:solidFill>
              <a:ln>
                <a:solidFill>
                  <a:schemeClr val="tx1"/>
                </a:solidFill>
              </a:ln>
              <a:effectLst>
                <a:outerShdw blurRad="50800" dist="38100" dir="5400000" algn="t" rotWithShape="0">
                  <a:prstClr val="black">
                    <a:alpha val="40000"/>
                  </a:prstClr>
                </a:outerShdw>
              </a:effectLst>
            </c:spPr>
          </c:dPt>
          <c:dPt>
            <c:idx val="5"/>
            <c:spPr>
              <a:solidFill>
                <a:srgbClr val="FF0000"/>
              </a:solidFill>
              <a:ln>
                <a:solidFill>
                  <a:schemeClr val="tx1"/>
                </a:solidFill>
              </a:ln>
              <a:effectLst>
                <a:outerShdw blurRad="50800" dist="38100" dir="5400000" algn="t" rotWithShape="0">
                  <a:prstClr val="black">
                    <a:alpha val="40000"/>
                  </a:prstClr>
                </a:outerShdw>
              </a:effectLst>
            </c:spPr>
          </c:dPt>
          <c:dLbls>
            <c:txPr>
              <a:bodyPr/>
              <a:lstStyle/>
              <a:p>
                <a:pPr>
                  <a:defRPr lang="en-ZA" sz="1000" b="1"/>
                </a:pPr>
                <a:endParaRPr lang="en-US"/>
              </a:p>
            </c:txPr>
            <c:dLblPos val="outEnd"/>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Sheet1!$B$3:$G$3</c:f>
              <c:numCache>
                <c:formatCode>0</c:formatCode>
                <c:ptCount val="6"/>
                <c:pt idx="0">
                  <c:v>0</c:v>
                </c:pt>
                <c:pt idx="1">
                  <c:v>2</c:v>
                </c:pt>
                <c:pt idx="2">
                  <c:v>12</c:v>
                </c:pt>
                <c:pt idx="3">
                  <c:v>39</c:v>
                </c:pt>
                <c:pt idx="4">
                  <c:v>45</c:v>
                </c:pt>
                <c:pt idx="5">
                  <c:v>1</c:v>
                </c:pt>
              </c:numCache>
            </c:numRef>
          </c:val>
        </c:ser>
        <c:ser>
          <c:idx val="2"/>
          <c:order val="2"/>
          <c:tx>
            <c:strRef>
              <c:f>Sheet1!$A$4</c:f>
              <c:strCache>
                <c:ptCount val="1"/>
                <c:pt idx="0">
                  <c:v>2009 (n=379)</c:v>
                </c:pt>
              </c:strCache>
            </c:strRef>
          </c:tx>
          <c:spPr>
            <a:solidFill>
              <a:schemeClr val="bg1">
                <a:lumMod val="85000"/>
              </a:schemeClr>
            </a:solidFill>
            <a:ln>
              <a:solidFill>
                <a:schemeClr val="tx1"/>
              </a:solidFill>
            </a:ln>
          </c:spPr>
          <c:dLbls>
            <c:txPr>
              <a:bodyPr/>
              <a:lstStyle/>
              <a:p>
                <a:pPr>
                  <a:defRPr lang="en-ZA" sz="1000" b="1"/>
                </a:pPr>
                <a:endParaRPr lang="en-US"/>
              </a:p>
            </c:txPr>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Sheet1!$B$4:$G$4</c:f>
              <c:numCache>
                <c:formatCode>0</c:formatCode>
                <c:ptCount val="6"/>
                <c:pt idx="0">
                  <c:v>0.26385224274406338</c:v>
                </c:pt>
                <c:pt idx="1">
                  <c:v>1.0554089709762597</c:v>
                </c:pt>
                <c:pt idx="2">
                  <c:v>11.609498680738787</c:v>
                </c:pt>
                <c:pt idx="3">
                  <c:v>35.883905013192297</c:v>
                </c:pt>
                <c:pt idx="4">
                  <c:v>50.131926121372025</c:v>
                </c:pt>
                <c:pt idx="5">
                  <c:v>1.0554089709762597</c:v>
                </c:pt>
              </c:numCache>
            </c:numRef>
          </c:val>
        </c:ser>
        <c:ser>
          <c:idx val="3"/>
          <c:order val="3"/>
          <c:tx>
            <c:strRef>
              <c:f>Sheet1!$A$5</c:f>
              <c:strCache>
                <c:ptCount val="1"/>
                <c:pt idx="0">
                  <c:v>2010 (n=218)</c:v>
                </c:pt>
              </c:strCache>
            </c:strRef>
          </c:tx>
          <c:dLbls>
            <c:txPr>
              <a:bodyPr/>
              <a:lstStyle/>
              <a:p>
                <a:pPr>
                  <a:defRPr sz="1000" b="1"/>
                </a:pPr>
                <a:endParaRPr lang="en-US"/>
              </a:p>
            </c:txPr>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Sheet1!$B$5:$G$5</c:f>
              <c:numCache>
                <c:formatCode>General</c:formatCode>
                <c:ptCount val="6"/>
                <c:pt idx="0" formatCode="0">
                  <c:v>2.2935779816513957</c:v>
                </c:pt>
                <c:pt idx="2" formatCode="0">
                  <c:v>10.550458715596356</c:v>
                </c:pt>
                <c:pt idx="3" formatCode="0">
                  <c:v>30.275229357798089</c:v>
                </c:pt>
                <c:pt idx="4" formatCode="0">
                  <c:v>55.04587155963258</c:v>
                </c:pt>
                <c:pt idx="5" formatCode="0">
                  <c:v>1.8348623853211008</c:v>
                </c:pt>
              </c:numCache>
            </c:numRef>
          </c:val>
        </c:ser>
        <c:dLbls>
          <c:showVal val="1"/>
        </c:dLbls>
        <c:gapWidth val="75"/>
        <c:overlap val="-25"/>
        <c:axId val="122362880"/>
        <c:axId val="122372864"/>
      </c:barChart>
      <c:catAx>
        <c:axId val="122362880"/>
        <c:scaling>
          <c:orientation val="minMax"/>
        </c:scaling>
        <c:axPos val="b"/>
        <c:majorTickMark val="none"/>
        <c:tickLblPos val="nextTo"/>
        <c:txPr>
          <a:bodyPr/>
          <a:lstStyle/>
          <a:p>
            <a:pPr>
              <a:defRPr lang="en-ZA" sz="1000" b="0"/>
            </a:pPr>
            <a:endParaRPr lang="en-US"/>
          </a:p>
        </c:txPr>
        <c:crossAx val="122372864"/>
        <c:crosses val="autoZero"/>
        <c:auto val="1"/>
        <c:lblAlgn val="ctr"/>
        <c:lblOffset val="100"/>
      </c:catAx>
      <c:valAx>
        <c:axId val="122372864"/>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22362880"/>
        <c:crosses val="autoZero"/>
        <c:crossBetween val="between"/>
      </c:valAx>
    </c:plotArea>
    <c:legend>
      <c:legendPos val="b"/>
      <c:layout>
        <c:manualLayout>
          <c:xMode val="edge"/>
          <c:yMode val="edge"/>
          <c:x val="4.8593925759280114E-2"/>
          <c:y val="0.80848425196850393"/>
          <c:w val="0.92759655043119615"/>
          <c:h val="0.1045719765798506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60.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The BANKSETA's Newsletter Provides Useful AND RELEVANT Information</a:t>
            </a:r>
          </a:p>
        </c:rich>
      </c:tx>
      <c:layout>
        <c:manualLayout>
          <c:xMode val="edge"/>
          <c:yMode val="edge"/>
          <c:x val="0.23807098227765772"/>
          <c:y val="4.0842519685039373E-2"/>
        </c:manualLayout>
      </c:layout>
    </c:title>
    <c:plotArea>
      <c:layout>
        <c:manualLayout>
          <c:layoutTarget val="inner"/>
          <c:xMode val="edge"/>
          <c:yMode val="edge"/>
          <c:x val="8.0756393282701747E-2"/>
          <c:y val="0.11733974358974358"/>
          <c:w val="0.86053115071142428"/>
          <c:h val="0.38311867266592614"/>
        </c:manualLayout>
      </c:layout>
      <c:barChart>
        <c:barDir val="col"/>
        <c:grouping val="stacked"/>
        <c:ser>
          <c:idx val="0"/>
          <c:order val="0"/>
          <c:tx>
            <c:strRef>
              <c:f>Sheet1!$A$2</c:f>
              <c:strCache>
                <c:ptCount val="1"/>
                <c:pt idx="0">
                  <c:v>Strongly Agree</c:v>
                </c:pt>
              </c:strCache>
            </c:strRef>
          </c:tx>
          <c:spPr>
            <a:solidFill>
              <a:srgbClr val="0070C0"/>
            </a:solidFill>
            <a:ln w="12700">
              <a:solidFill>
                <a:schemeClr val="tx1"/>
              </a:solidFill>
            </a:ln>
            <a:effectLst/>
            <a:scene3d>
              <a:camera prst="orthographicFront"/>
              <a:lightRig rig="threePt" dir="t"/>
            </a:scene3d>
            <a:sp3d/>
          </c:spPr>
          <c:dLbls>
            <c:txPr>
              <a:bodyPr/>
              <a:lstStyle/>
              <a:p>
                <a:pPr>
                  <a:defRPr lang="en-ZA" sz="1000" b="1">
                    <a:solidFill>
                      <a:schemeClr val="bg1"/>
                    </a:solidFill>
                  </a:defRPr>
                </a:pPr>
                <a:endParaRPr lang="en-US"/>
              </a:p>
            </c:txPr>
            <c:showVal val="1"/>
          </c:dLbls>
          <c:cat>
            <c:strRef>
              <c:f>Sheet1!$B$1:$O$1</c:f>
              <c:strCache>
                <c:ptCount val="14"/>
                <c:pt idx="0">
                  <c:v>Total 2007 (n=191)</c:v>
                </c:pt>
                <c:pt idx="1">
                  <c:v>Total 2008 (n=200)</c:v>
                </c:pt>
                <c:pt idx="2">
                  <c:v>Total 2009 (n=172)</c:v>
                </c:pt>
                <c:pt idx="3">
                  <c:v>Total 2010 (n=130)</c:v>
                </c:pt>
                <c:pt idx="4">
                  <c:v>Company Beneficiaries (n=9)</c:v>
                </c:pt>
                <c:pt idx="5">
                  <c:v>Employed Beneficiaries (n=12)</c:v>
                </c:pt>
                <c:pt idx="6">
                  <c:v>Operational Suppliers (n=1)</c:v>
                </c:pt>
                <c:pt idx="7">
                  <c:v>SDF's (n=65)</c:v>
                </c:pt>
                <c:pt idx="8">
                  <c:v>Committees (n=13)</c:v>
                </c:pt>
                <c:pt idx="9">
                  <c:v>Project Steering Commitees(n=2)</c:v>
                </c:pt>
                <c:pt idx="10">
                  <c:v>ETQA Accredited Providers (n=8)</c:v>
                </c:pt>
                <c:pt idx="11">
                  <c:v>MoUs and Joint Ventures (n=2)</c:v>
                </c:pt>
                <c:pt idx="12">
                  <c:v>Staff (n=13)</c:v>
                </c:pt>
                <c:pt idx="13">
                  <c:v>Learners (n=5)</c:v>
                </c:pt>
              </c:strCache>
            </c:strRef>
          </c:cat>
          <c:val>
            <c:numRef>
              <c:f>Sheet1!$B$2:$O$2</c:f>
              <c:numCache>
                <c:formatCode>0%</c:formatCode>
                <c:ptCount val="14"/>
                <c:pt idx="0">
                  <c:v>0.2</c:v>
                </c:pt>
                <c:pt idx="1">
                  <c:v>0.25</c:v>
                </c:pt>
                <c:pt idx="2">
                  <c:v>0.30000000000000032</c:v>
                </c:pt>
                <c:pt idx="3">
                  <c:v>0.34400000000000008</c:v>
                </c:pt>
                <c:pt idx="4">
                  <c:v>0.33333333333333331</c:v>
                </c:pt>
                <c:pt idx="5">
                  <c:v>0.41666666666666907</c:v>
                </c:pt>
                <c:pt idx="7">
                  <c:v>0.32307692307692643</c:v>
                </c:pt>
                <c:pt idx="8">
                  <c:v>0.3846153846153848</c:v>
                </c:pt>
                <c:pt idx="9">
                  <c:v>0.5</c:v>
                </c:pt>
                <c:pt idx="10">
                  <c:v>0.25</c:v>
                </c:pt>
                <c:pt idx="11">
                  <c:v>0.5</c:v>
                </c:pt>
                <c:pt idx="12">
                  <c:v>0.3846153846153848</c:v>
                </c:pt>
                <c:pt idx="13">
                  <c:v>0.2</c:v>
                </c:pt>
              </c:numCache>
            </c:numRef>
          </c:val>
        </c:ser>
        <c:ser>
          <c:idx val="1"/>
          <c:order val="1"/>
          <c:tx>
            <c:strRef>
              <c:f>Sheet1!$A$3</c:f>
              <c:strCache>
                <c:ptCount val="1"/>
                <c:pt idx="0">
                  <c:v>Agree</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Sheet1!$B$1:$O$1</c:f>
              <c:strCache>
                <c:ptCount val="14"/>
                <c:pt idx="0">
                  <c:v>Total 2007 (n=191)</c:v>
                </c:pt>
                <c:pt idx="1">
                  <c:v>Total 2008 (n=200)</c:v>
                </c:pt>
                <c:pt idx="2">
                  <c:v>Total 2009 (n=172)</c:v>
                </c:pt>
                <c:pt idx="3">
                  <c:v>Total 2010 (n=130)</c:v>
                </c:pt>
                <c:pt idx="4">
                  <c:v>Company Beneficiaries (n=9)</c:v>
                </c:pt>
                <c:pt idx="5">
                  <c:v>Employed Beneficiaries (n=12)</c:v>
                </c:pt>
                <c:pt idx="6">
                  <c:v>Operational Suppliers (n=1)</c:v>
                </c:pt>
                <c:pt idx="7">
                  <c:v>SDF's (n=65)</c:v>
                </c:pt>
                <c:pt idx="8">
                  <c:v>Committees (n=13)</c:v>
                </c:pt>
                <c:pt idx="9">
                  <c:v>Project Steering Commitees(n=2)</c:v>
                </c:pt>
                <c:pt idx="10">
                  <c:v>ETQA Accredited Providers (n=8)</c:v>
                </c:pt>
                <c:pt idx="11">
                  <c:v>MoUs and Joint Ventures (n=2)</c:v>
                </c:pt>
                <c:pt idx="12">
                  <c:v>Staff (n=13)</c:v>
                </c:pt>
                <c:pt idx="13">
                  <c:v>Learners (n=5)</c:v>
                </c:pt>
              </c:strCache>
            </c:strRef>
          </c:cat>
          <c:val>
            <c:numRef>
              <c:f>Sheet1!$B$3:$O$3</c:f>
              <c:numCache>
                <c:formatCode>0%</c:formatCode>
                <c:ptCount val="14"/>
                <c:pt idx="0">
                  <c:v>0.60000000000000064</c:v>
                </c:pt>
                <c:pt idx="1">
                  <c:v>0.49000000000000032</c:v>
                </c:pt>
                <c:pt idx="2">
                  <c:v>0.47000000000000008</c:v>
                </c:pt>
                <c:pt idx="3">
                  <c:v>0.39200000000000235</c:v>
                </c:pt>
                <c:pt idx="4">
                  <c:v>0.33333333333333331</c:v>
                </c:pt>
                <c:pt idx="5">
                  <c:v>0.33333333333333331</c:v>
                </c:pt>
                <c:pt idx="6">
                  <c:v>1</c:v>
                </c:pt>
                <c:pt idx="7">
                  <c:v>0.43076923076923085</c:v>
                </c:pt>
                <c:pt idx="8">
                  <c:v>0.2307692307692327</c:v>
                </c:pt>
                <c:pt idx="10">
                  <c:v>0.25</c:v>
                </c:pt>
                <c:pt idx="12">
                  <c:v>0.61538461538461564</c:v>
                </c:pt>
                <c:pt idx="13">
                  <c:v>0.4</c:v>
                </c:pt>
              </c:numCache>
            </c:numRef>
          </c:val>
        </c:ser>
        <c:ser>
          <c:idx val="2"/>
          <c:order val="2"/>
          <c:tx>
            <c:strRef>
              <c:f>Sheet1!$A$4</c:f>
              <c:strCache>
                <c:ptCount val="1"/>
                <c:pt idx="0">
                  <c:v>Indifferent</c:v>
                </c:pt>
              </c:strCache>
            </c:strRef>
          </c:tx>
          <c:spPr>
            <a:solidFill>
              <a:srgbClr val="92D050"/>
            </a:solidFill>
            <a:ln>
              <a:solidFill>
                <a:schemeClr val="tx1"/>
              </a:solidFill>
            </a:ln>
          </c:spPr>
          <c:dLbls>
            <c:txPr>
              <a:bodyPr/>
              <a:lstStyle/>
              <a:p>
                <a:pPr>
                  <a:defRPr lang="en-ZA" sz="1000" b="1"/>
                </a:pPr>
                <a:endParaRPr lang="en-US"/>
              </a:p>
            </c:txPr>
            <c:showVal val="1"/>
          </c:dLbls>
          <c:cat>
            <c:strRef>
              <c:f>Sheet1!$B$1:$O$1</c:f>
              <c:strCache>
                <c:ptCount val="14"/>
                <c:pt idx="0">
                  <c:v>Total 2007 (n=191)</c:v>
                </c:pt>
                <c:pt idx="1">
                  <c:v>Total 2008 (n=200)</c:v>
                </c:pt>
                <c:pt idx="2">
                  <c:v>Total 2009 (n=172)</c:v>
                </c:pt>
                <c:pt idx="3">
                  <c:v>Total 2010 (n=130)</c:v>
                </c:pt>
                <c:pt idx="4">
                  <c:v>Company Beneficiaries (n=9)</c:v>
                </c:pt>
                <c:pt idx="5">
                  <c:v>Employed Beneficiaries (n=12)</c:v>
                </c:pt>
                <c:pt idx="6">
                  <c:v>Operational Suppliers (n=1)</c:v>
                </c:pt>
                <c:pt idx="7">
                  <c:v>SDF's (n=65)</c:v>
                </c:pt>
                <c:pt idx="8">
                  <c:v>Committees (n=13)</c:v>
                </c:pt>
                <c:pt idx="9">
                  <c:v>Project Steering Commitees(n=2)</c:v>
                </c:pt>
                <c:pt idx="10">
                  <c:v>ETQA Accredited Providers (n=8)</c:v>
                </c:pt>
                <c:pt idx="11">
                  <c:v>MoUs and Joint Ventures (n=2)</c:v>
                </c:pt>
                <c:pt idx="12">
                  <c:v>Staff (n=13)</c:v>
                </c:pt>
                <c:pt idx="13">
                  <c:v>Learners (n=5)</c:v>
                </c:pt>
              </c:strCache>
            </c:strRef>
          </c:cat>
          <c:val>
            <c:numRef>
              <c:f>Sheet1!$B$4:$O$4</c:f>
              <c:numCache>
                <c:formatCode>0%</c:formatCode>
                <c:ptCount val="14"/>
                <c:pt idx="0">
                  <c:v>0.1</c:v>
                </c:pt>
                <c:pt idx="1">
                  <c:v>0.12000000000000002</c:v>
                </c:pt>
                <c:pt idx="2">
                  <c:v>0.13</c:v>
                </c:pt>
                <c:pt idx="3">
                  <c:v>0.15000000000000024</c:v>
                </c:pt>
                <c:pt idx="4">
                  <c:v>0.22222222222222221</c:v>
                </c:pt>
                <c:pt idx="5">
                  <c:v>8.3333333333333343E-2</c:v>
                </c:pt>
                <c:pt idx="7">
                  <c:v>0.16923076923076918</c:v>
                </c:pt>
                <c:pt idx="8">
                  <c:v>0.30769230769230782</c:v>
                </c:pt>
                <c:pt idx="10">
                  <c:v>0.25</c:v>
                </c:pt>
              </c:numCache>
            </c:numRef>
          </c:val>
        </c:ser>
        <c:ser>
          <c:idx val="3"/>
          <c:order val="3"/>
          <c:tx>
            <c:strRef>
              <c:f>Sheet1!$A$5</c:f>
              <c:strCache>
                <c:ptCount val="1"/>
                <c:pt idx="0">
                  <c:v>Disagree</c:v>
                </c:pt>
              </c:strCache>
            </c:strRef>
          </c:tx>
          <c:spPr>
            <a:solidFill>
              <a:srgbClr val="FFFF00"/>
            </a:solidFill>
            <a:ln>
              <a:solidFill>
                <a:schemeClr val="tx1"/>
              </a:solidFill>
            </a:ln>
          </c:spPr>
          <c:dLbls>
            <c:txPr>
              <a:bodyPr/>
              <a:lstStyle/>
              <a:p>
                <a:pPr>
                  <a:defRPr lang="en-ZA" sz="1000" b="1"/>
                </a:pPr>
                <a:endParaRPr lang="en-US"/>
              </a:p>
            </c:txPr>
            <c:showVal val="1"/>
          </c:dLbls>
          <c:cat>
            <c:strRef>
              <c:f>Sheet1!$B$1:$O$1</c:f>
              <c:strCache>
                <c:ptCount val="14"/>
                <c:pt idx="0">
                  <c:v>Total 2007 (n=191)</c:v>
                </c:pt>
                <c:pt idx="1">
                  <c:v>Total 2008 (n=200)</c:v>
                </c:pt>
                <c:pt idx="2">
                  <c:v>Total 2009 (n=172)</c:v>
                </c:pt>
                <c:pt idx="3">
                  <c:v>Total 2010 (n=130)</c:v>
                </c:pt>
                <c:pt idx="4">
                  <c:v>Company Beneficiaries (n=9)</c:v>
                </c:pt>
                <c:pt idx="5">
                  <c:v>Employed Beneficiaries (n=12)</c:v>
                </c:pt>
                <c:pt idx="6">
                  <c:v>Operational Suppliers (n=1)</c:v>
                </c:pt>
                <c:pt idx="7">
                  <c:v>SDF's (n=65)</c:v>
                </c:pt>
                <c:pt idx="8">
                  <c:v>Committees (n=13)</c:v>
                </c:pt>
                <c:pt idx="9">
                  <c:v>Project Steering Commitees(n=2)</c:v>
                </c:pt>
                <c:pt idx="10">
                  <c:v>ETQA Accredited Providers (n=8)</c:v>
                </c:pt>
                <c:pt idx="11">
                  <c:v>MoUs and Joint Ventures (n=2)</c:v>
                </c:pt>
                <c:pt idx="12">
                  <c:v>Staff (n=13)</c:v>
                </c:pt>
                <c:pt idx="13">
                  <c:v>Learners (n=5)</c:v>
                </c:pt>
              </c:strCache>
            </c:strRef>
          </c:cat>
          <c:val>
            <c:numRef>
              <c:f>Sheet1!$B$5:$O$5</c:f>
              <c:numCache>
                <c:formatCode>0%</c:formatCode>
                <c:ptCount val="14"/>
                <c:pt idx="0">
                  <c:v>8.0000000000000043E-2</c:v>
                </c:pt>
                <c:pt idx="1">
                  <c:v>0.1</c:v>
                </c:pt>
                <c:pt idx="2">
                  <c:v>0.05</c:v>
                </c:pt>
                <c:pt idx="3">
                  <c:v>5.6000000000000001E-2</c:v>
                </c:pt>
                <c:pt idx="5">
                  <c:v>8.3333333333333343E-2</c:v>
                </c:pt>
                <c:pt idx="7">
                  <c:v>4.6153846153846163E-2</c:v>
                </c:pt>
                <c:pt idx="8">
                  <c:v>7.6923076923076927E-2</c:v>
                </c:pt>
                <c:pt idx="9">
                  <c:v>0.5</c:v>
                </c:pt>
                <c:pt idx="10">
                  <c:v>0.125</c:v>
                </c:pt>
                <c:pt idx="13">
                  <c:v>0.2</c:v>
                </c:pt>
              </c:numCache>
            </c:numRef>
          </c:val>
        </c:ser>
        <c:ser>
          <c:idx val="4"/>
          <c:order val="4"/>
          <c:tx>
            <c:strRef>
              <c:f>Sheet1!$A$6</c:f>
              <c:strCache>
                <c:ptCount val="1"/>
                <c:pt idx="0">
                  <c:v>Strongly Disagree</c:v>
                </c:pt>
              </c:strCache>
            </c:strRef>
          </c:tx>
          <c:spPr>
            <a:solidFill>
              <a:srgbClr val="FFC000"/>
            </a:solidFill>
            <a:ln>
              <a:solidFill>
                <a:schemeClr val="tx1"/>
              </a:solidFill>
            </a:ln>
          </c:spPr>
          <c:dLbls>
            <c:txPr>
              <a:bodyPr/>
              <a:lstStyle/>
              <a:p>
                <a:pPr>
                  <a:defRPr lang="en-ZA" sz="1000" b="1"/>
                </a:pPr>
                <a:endParaRPr lang="en-US"/>
              </a:p>
            </c:txPr>
            <c:showVal val="1"/>
          </c:dLbls>
          <c:cat>
            <c:strRef>
              <c:f>Sheet1!$B$1:$O$1</c:f>
              <c:strCache>
                <c:ptCount val="14"/>
                <c:pt idx="0">
                  <c:v>Total 2007 (n=191)</c:v>
                </c:pt>
                <c:pt idx="1">
                  <c:v>Total 2008 (n=200)</c:v>
                </c:pt>
                <c:pt idx="2">
                  <c:v>Total 2009 (n=172)</c:v>
                </c:pt>
                <c:pt idx="3">
                  <c:v>Total 2010 (n=130)</c:v>
                </c:pt>
                <c:pt idx="4">
                  <c:v>Company Beneficiaries (n=9)</c:v>
                </c:pt>
                <c:pt idx="5">
                  <c:v>Employed Beneficiaries (n=12)</c:v>
                </c:pt>
                <c:pt idx="6">
                  <c:v>Operational Suppliers (n=1)</c:v>
                </c:pt>
                <c:pt idx="7">
                  <c:v>SDF's (n=65)</c:v>
                </c:pt>
                <c:pt idx="8">
                  <c:v>Committees (n=13)</c:v>
                </c:pt>
                <c:pt idx="9">
                  <c:v>Project Steering Commitees(n=2)</c:v>
                </c:pt>
                <c:pt idx="10">
                  <c:v>ETQA Accredited Providers (n=8)</c:v>
                </c:pt>
                <c:pt idx="11">
                  <c:v>MoUs and Joint Ventures (n=2)</c:v>
                </c:pt>
                <c:pt idx="12">
                  <c:v>Staff (n=13)</c:v>
                </c:pt>
                <c:pt idx="13">
                  <c:v>Learners (n=5)</c:v>
                </c:pt>
              </c:strCache>
            </c:strRef>
          </c:cat>
          <c:val>
            <c:numRef>
              <c:f>Sheet1!$B$6:$O$6</c:f>
              <c:numCache>
                <c:formatCode>0%</c:formatCode>
                <c:ptCount val="14"/>
                <c:pt idx="0">
                  <c:v>2.0000000000000011E-2</c:v>
                </c:pt>
                <c:pt idx="1">
                  <c:v>3.0000000000000002E-2</c:v>
                </c:pt>
                <c:pt idx="2">
                  <c:v>2.0000000000000011E-2</c:v>
                </c:pt>
                <c:pt idx="3">
                  <c:v>2.0000000000000011E-2</c:v>
                </c:pt>
                <c:pt idx="10">
                  <c:v>0.125</c:v>
                </c:pt>
                <c:pt idx="13">
                  <c:v>0.2</c:v>
                </c:pt>
              </c:numCache>
            </c:numRef>
          </c:val>
        </c:ser>
        <c:ser>
          <c:idx val="5"/>
          <c:order val="5"/>
          <c:tx>
            <c:strRef>
              <c:f>Sheet1!$A$7</c:f>
              <c:strCache>
                <c:ptCount val="1"/>
                <c:pt idx="0">
                  <c:v>N/A or Don't Know</c:v>
                </c:pt>
              </c:strCache>
            </c:strRef>
          </c:tx>
          <c:spPr>
            <a:solidFill>
              <a:srgbClr val="FF0000"/>
            </a:solidFill>
            <a:ln>
              <a:solidFill>
                <a:schemeClr val="tx1"/>
              </a:solidFill>
            </a:ln>
          </c:spPr>
          <c:dLbls>
            <c:txPr>
              <a:bodyPr/>
              <a:lstStyle/>
              <a:p>
                <a:pPr>
                  <a:defRPr lang="en-ZA" sz="1000" b="1"/>
                </a:pPr>
                <a:endParaRPr lang="en-US"/>
              </a:p>
            </c:txPr>
            <c:showVal val="1"/>
          </c:dLbls>
          <c:cat>
            <c:strRef>
              <c:f>Sheet1!$B$1:$O$1</c:f>
              <c:strCache>
                <c:ptCount val="14"/>
                <c:pt idx="0">
                  <c:v>Total 2007 (n=191)</c:v>
                </c:pt>
                <c:pt idx="1">
                  <c:v>Total 2008 (n=200)</c:v>
                </c:pt>
                <c:pt idx="2">
                  <c:v>Total 2009 (n=172)</c:v>
                </c:pt>
                <c:pt idx="3">
                  <c:v>Total 2010 (n=130)</c:v>
                </c:pt>
                <c:pt idx="4">
                  <c:v>Company Beneficiaries (n=9)</c:v>
                </c:pt>
                <c:pt idx="5">
                  <c:v>Employed Beneficiaries (n=12)</c:v>
                </c:pt>
                <c:pt idx="6">
                  <c:v>Operational Suppliers (n=1)</c:v>
                </c:pt>
                <c:pt idx="7">
                  <c:v>SDF's (n=65)</c:v>
                </c:pt>
                <c:pt idx="8">
                  <c:v>Committees (n=13)</c:v>
                </c:pt>
                <c:pt idx="9">
                  <c:v>Project Steering Commitees(n=2)</c:v>
                </c:pt>
                <c:pt idx="10">
                  <c:v>ETQA Accredited Providers (n=8)</c:v>
                </c:pt>
                <c:pt idx="11">
                  <c:v>MoUs and Joint Ventures (n=2)</c:v>
                </c:pt>
                <c:pt idx="12">
                  <c:v>Staff (n=13)</c:v>
                </c:pt>
                <c:pt idx="13">
                  <c:v>Learners (n=5)</c:v>
                </c:pt>
              </c:strCache>
            </c:strRef>
          </c:cat>
          <c:val>
            <c:numRef>
              <c:f>Sheet1!$B$7:$O$7</c:f>
              <c:numCache>
                <c:formatCode>0%</c:formatCode>
                <c:ptCount val="14"/>
                <c:pt idx="1">
                  <c:v>2.0000000000000011E-2</c:v>
                </c:pt>
                <c:pt idx="2">
                  <c:v>3.0000000000000002E-2</c:v>
                </c:pt>
                <c:pt idx="3">
                  <c:v>4.0000000000000022E-2</c:v>
                </c:pt>
                <c:pt idx="4">
                  <c:v>0.1111111111111111</c:v>
                </c:pt>
                <c:pt idx="5">
                  <c:v>8.3333333333333343E-2</c:v>
                </c:pt>
                <c:pt idx="7">
                  <c:v>3.0769230769230792E-2</c:v>
                </c:pt>
                <c:pt idx="11">
                  <c:v>0.5</c:v>
                </c:pt>
              </c:numCache>
            </c:numRef>
          </c:val>
        </c:ser>
        <c:dLbls>
          <c:showVal val="1"/>
        </c:dLbls>
        <c:gapWidth val="75"/>
        <c:overlap val="100"/>
        <c:axId val="92590464"/>
        <c:axId val="92592000"/>
      </c:barChart>
      <c:catAx>
        <c:axId val="92590464"/>
        <c:scaling>
          <c:orientation val="minMax"/>
        </c:scaling>
        <c:axPos val="b"/>
        <c:majorTickMark val="none"/>
        <c:tickLblPos val="nextTo"/>
        <c:txPr>
          <a:bodyPr/>
          <a:lstStyle/>
          <a:p>
            <a:pPr>
              <a:defRPr lang="en-ZA" sz="1000" b="0"/>
            </a:pPr>
            <a:endParaRPr lang="en-US"/>
          </a:p>
        </c:txPr>
        <c:crossAx val="92592000"/>
        <c:crosses val="autoZero"/>
        <c:auto val="1"/>
        <c:lblAlgn val="ctr"/>
        <c:lblOffset val="100"/>
      </c:catAx>
      <c:valAx>
        <c:axId val="92592000"/>
        <c:scaling>
          <c:orientation val="minMax"/>
          <c:max val="1"/>
        </c:scaling>
        <c:axPos val="l"/>
        <c:majorGridlines/>
        <c:numFmt formatCode="0%" sourceLinked="1"/>
        <c:majorTickMark val="none"/>
        <c:tickLblPos val="nextTo"/>
        <c:spPr>
          <a:ln w="9525">
            <a:noFill/>
          </a:ln>
        </c:spPr>
        <c:txPr>
          <a:bodyPr/>
          <a:lstStyle/>
          <a:p>
            <a:pPr>
              <a:defRPr lang="en-ZA" sz="1000" b="1"/>
            </a:pPr>
            <a:endParaRPr lang="en-US"/>
          </a:p>
        </c:txPr>
        <c:crossAx val="92590464"/>
        <c:crosses val="autoZero"/>
        <c:crossBetween val="between"/>
      </c:valAx>
    </c:plotArea>
    <c:legend>
      <c:legendPos val="b"/>
      <c:layout>
        <c:manualLayout>
          <c:xMode val="edge"/>
          <c:yMode val="edge"/>
          <c:x val="0.13361914384595741"/>
          <c:y val="0.8726784776903167"/>
          <c:w val="0.75222098343902921"/>
          <c:h val="4.062673415823214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61.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How Would You Prefer To Receive Your Newsletter?</a:t>
            </a:r>
          </a:p>
        </c:rich>
      </c:tx>
      <c:layout>
        <c:manualLayout>
          <c:xMode val="edge"/>
          <c:yMode val="edge"/>
          <c:x val="0.26756950735140528"/>
          <c:y val="4.0842519685039373E-2"/>
        </c:manualLayout>
      </c:layout>
    </c:title>
    <c:plotArea>
      <c:layout>
        <c:manualLayout>
          <c:layoutTarget val="inner"/>
          <c:xMode val="edge"/>
          <c:yMode val="edge"/>
          <c:x val="8.0756393282701747E-2"/>
          <c:y val="0.11733974358974358"/>
          <c:w val="0.86053115071142428"/>
          <c:h val="0.38311867266592636"/>
        </c:manualLayout>
      </c:layout>
      <c:barChart>
        <c:barDir val="col"/>
        <c:grouping val="stacked"/>
        <c:ser>
          <c:idx val="0"/>
          <c:order val="0"/>
          <c:tx>
            <c:strRef>
              <c:f>Sheet1!$A$2</c:f>
              <c:strCache>
                <c:ptCount val="1"/>
                <c:pt idx="0">
                  <c:v>Printed newsletter</c:v>
                </c:pt>
              </c:strCache>
            </c:strRef>
          </c:tx>
          <c:spPr>
            <a:solidFill>
              <a:srgbClr val="0070C0"/>
            </a:solidFill>
            <a:ln w="12700">
              <a:solidFill>
                <a:schemeClr val="tx1"/>
              </a:solidFill>
            </a:ln>
            <a:effectLst/>
            <a:scene3d>
              <a:camera prst="orthographicFront"/>
              <a:lightRig rig="threePt" dir="t"/>
            </a:scene3d>
            <a:sp3d/>
          </c:spPr>
          <c:dLbls>
            <c:txPr>
              <a:bodyPr/>
              <a:lstStyle/>
              <a:p>
                <a:pPr>
                  <a:defRPr lang="en-ZA" sz="1000" b="1">
                    <a:solidFill>
                      <a:schemeClr val="bg1"/>
                    </a:solidFill>
                  </a:defRPr>
                </a:pPr>
                <a:endParaRPr lang="en-US"/>
              </a:p>
            </c:txPr>
            <c:showVal val="1"/>
          </c:dLbls>
          <c:cat>
            <c:strRef>
              <c:f>Sheet1!$B$1:$K$1</c:f>
              <c:strCache>
                <c:ptCount val="10"/>
                <c:pt idx="0">
                  <c:v>Total 2010 (n=117)</c:v>
                </c:pt>
                <c:pt idx="1">
                  <c:v>Company Beneficiaries (n=9)</c:v>
                </c:pt>
                <c:pt idx="2">
                  <c:v>Employed Beneficiaries (n=12)</c:v>
                </c:pt>
                <c:pt idx="3">
                  <c:v>Operational Suppliers (n=1)</c:v>
                </c:pt>
                <c:pt idx="4">
                  <c:v>SDF's (n=65)</c:v>
                </c:pt>
                <c:pt idx="5">
                  <c:v>Committees (n=13)</c:v>
                </c:pt>
                <c:pt idx="6">
                  <c:v>Project Steering Commitees(n=2)</c:v>
                </c:pt>
                <c:pt idx="7">
                  <c:v>ETQA Accredited Providers (n=8)</c:v>
                </c:pt>
                <c:pt idx="8">
                  <c:v>MoUs and Joint Ventures (n=2)</c:v>
                </c:pt>
                <c:pt idx="9">
                  <c:v>Learners (n=5)</c:v>
                </c:pt>
              </c:strCache>
            </c:strRef>
          </c:cat>
          <c:val>
            <c:numRef>
              <c:f>Sheet1!$B$2:$K$2</c:f>
              <c:numCache>
                <c:formatCode>0%</c:formatCode>
                <c:ptCount val="10"/>
                <c:pt idx="0">
                  <c:v>0.27966101694915252</c:v>
                </c:pt>
                <c:pt idx="1">
                  <c:v>0.44444444444444442</c:v>
                </c:pt>
                <c:pt idx="2">
                  <c:v>0.58333333333333337</c:v>
                </c:pt>
                <c:pt idx="4">
                  <c:v>0.16923076923076918</c:v>
                </c:pt>
                <c:pt idx="5">
                  <c:v>0.3846153846153848</c:v>
                </c:pt>
                <c:pt idx="6">
                  <c:v>0.5</c:v>
                </c:pt>
                <c:pt idx="7">
                  <c:v>0.37500000000000189</c:v>
                </c:pt>
                <c:pt idx="9">
                  <c:v>0.4</c:v>
                </c:pt>
              </c:numCache>
            </c:numRef>
          </c:val>
        </c:ser>
        <c:ser>
          <c:idx val="1"/>
          <c:order val="1"/>
          <c:tx>
            <c:strRef>
              <c:f>Sheet1!$A$3</c:f>
              <c:strCache>
                <c:ptCount val="1"/>
                <c:pt idx="0">
                  <c:v>Electronic Newsletter</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Sheet1!$B$1:$K$1</c:f>
              <c:strCache>
                <c:ptCount val="10"/>
                <c:pt idx="0">
                  <c:v>Total 2010 (n=117)</c:v>
                </c:pt>
                <c:pt idx="1">
                  <c:v>Company Beneficiaries (n=9)</c:v>
                </c:pt>
                <c:pt idx="2">
                  <c:v>Employed Beneficiaries (n=12)</c:v>
                </c:pt>
                <c:pt idx="3">
                  <c:v>Operational Suppliers (n=1)</c:v>
                </c:pt>
                <c:pt idx="4">
                  <c:v>SDF's (n=65)</c:v>
                </c:pt>
                <c:pt idx="5">
                  <c:v>Committees (n=13)</c:v>
                </c:pt>
                <c:pt idx="6">
                  <c:v>Project Steering Commitees(n=2)</c:v>
                </c:pt>
                <c:pt idx="7">
                  <c:v>ETQA Accredited Providers (n=8)</c:v>
                </c:pt>
                <c:pt idx="8">
                  <c:v>MoUs and Joint Ventures (n=2)</c:v>
                </c:pt>
                <c:pt idx="9">
                  <c:v>Learners (n=5)</c:v>
                </c:pt>
              </c:strCache>
            </c:strRef>
          </c:cat>
          <c:val>
            <c:numRef>
              <c:f>Sheet1!$B$3:$K$3</c:f>
              <c:numCache>
                <c:formatCode>0%</c:formatCode>
                <c:ptCount val="10"/>
                <c:pt idx="0">
                  <c:v>0.72033898305084743</c:v>
                </c:pt>
                <c:pt idx="1">
                  <c:v>0.55555555555555569</c:v>
                </c:pt>
                <c:pt idx="2">
                  <c:v>0.41666666666666907</c:v>
                </c:pt>
                <c:pt idx="3">
                  <c:v>1</c:v>
                </c:pt>
                <c:pt idx="4">
                  <c:v>0.83076923076923082</c:v>
                </c:pt>
                <c:pt idx="5">
                  <c:v>0.61538461538461564</c:v>
                </c:pt>
                <c:pt idx="6">
                  <c:v>0.5</c:v>
                </c:pt>
                <c:pt idx="7">
                  <c:v>0.62500000000000389</c:v>
                </c:pt>
                <c:pt idx="8">
                  <c:v>1</c:v>
                </c:pt>
                <c:pt idx="9">
                  <c:v>0.60000000000000064</c:v>
                </c:pt>
              </c:numCache>
            </c:numRef>
          </c:val>
        </c:ser>
        <c:dLbls>
          <c:showVal val="1"/>
        </c:dLbls>
        <c:gapWidth val="75"/>
        <c:overlap val="100"/>
        <c:axId val="92556672"/>
        <c:axId val="92746880"/>
      </c:barChart>
      <c:catAx>
        <c:axId val="92556672"/>
        <c:scaling>
          <c:orientation val="minMax"/>
        </c:scaling>
        <c:axPos val="b"/>
        <c:majorTickMark val="none"/>
        <c:tickLblPos val="nextTo"/>
        <c:txPr>
          <a:bodyPr/>
          <a:lstStyle/>
          <a:p>
            <a:pPr>
              <a:defRPr lang="en-ZA" sz="1000" b="0"/>
            </a:pPr>
            <a:endParaRPr lang="en-US"/>
          </a:p>
        </c:txPr>
        <c:crossAx val="92746880"/>
        <c:crosses val="autoZero"/>
        <c:auto val="1"/>
        <c:lblAlgn val="ctr"/>
        <c:lblOffset val="100"/>
      </c:catAx>
      <c:valAx>
        <c:axId val="92746880"/>
        <c:scaling>
          <c:orientation val="minMax"/>
          <c:max val="1"/>
        </c:scaling>
        <c:axPos val="l"/>
        <c:majorGridlines/>
        <c:numFmt formatCode="0%" sourceLinked="1"/>
        <c:majorTickMark val="none"/>
        <c:tickLblPos val="nextTo"/>
        <c:spPr>
          <a:ln w="9525">
            <a:noFill/>
          </a:ln>
        </c:spPr>
        <c:txPr>
          <a:bodyPr/>
          <a:lstStyle/>
          <a:p>
            <a:pPr>
              <a:defRPr lang="en-ZA" sz="1000" b="1"/>
            </a:pPr>
            <a:endParaRPr lang="en-US"/>
          </a:p>
        </c:txPr>
        <c:crossAx val="92556672"/>
        <c:crosses val="autoZero"/>
        <c:crossBetween val="between"/>
      </c:valAx>
    </c:plotArea>
    <c:legend>
      <c:legendPos val="b"/>
      <c:layout>
        <c:manualLayout>
          <c:xMode val="edge"/>
          <c:yMode val="edge"/>
          <c:x val="0.23391412909669562"/>
          <c:y val="0.83696419197600258"/>
          <c:w val="0.41888765010568757"/>
          <c:h val="4.0626734158232168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62.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Do You Ever Visit The BANKSETA's Website?</a:t>
            </a:r>
          </a:p>
        </c:rich>
      </c:tx>
      <c:layout>
        <c:manualLayout>
          <c:xMode val="edge"/>
          <c:yMode val="edge"/>
          <c:x val="0.33541611502102991"/>
          <c:y val="3.3850669982041719E-2"/>
        </c:manualLayout>
      </c:layout>
    </c:title>
    <c:plotArea>
      <c:layout>
        <c:manualLayout>
          <c:layoutTarget val="inner"/>
          <c:xMode val="edge"/>
          <c:yMode val="edge"/>
          <c:x val="7.1906835760573995E-2"/>
          <c:y val="9.4903846153848267E-2"/>
          <c:w val="0.91067869834856818"/>
          <c:h val="0.39132620922386818"/>
        </c:manualLayout>
      </c:layout>
      <c:barChart>
        <c:barDir val="col"/>
        <c:grouping val="stacked"/>
        <c:ser>
          <c:idx val="0"/>
          <c:order val="0"/>
          <c:tx>
            <c:strRef>
              <c:f>Sheet1!$A$2</c:f>
              <c:strCache>
                <c:ptCount val="1"/>
                <c:pt idx="0">
                  <c:v>Yes</c:v>
                </c:pt>
              </c:strCache>
            </c:strRef>
          </c:tx>
          <c:spPr>
            <a:solidFill>
              <a:srgbClr val="00B0F0"/>
            </a:solidFill>
            <a:ln w="12700">
              <a:solidFill>
                <a:schemeClr val="tx1"/>
              </a:solidFill>
            </a:ln>
            <a:effectLst/>
            <a:scene3d>
              <a:camera prst="orthographicFront"/>
              <a:lightRig rig="threePt" dir="t"/>
            </a:scene3d>
            <a:sp3d/>
          </c:spPr>
          <c:dLbls>
            <c:dLbl>
              <c:idx val="3"/>
              <c:dLblPos val="ctr"/>
              <c:showVal val="1"/>
            </c:dLbl>
            <c:dLbl>
              <c:idx val="11"/>
              <c:dLblPos val="ctr"/>
              <c:showVal val="1"/>
            </c:dLbl>
            <c:dLbl>
              <c:idx val="12"/>
              <c:dLblPos val="ctr"/>
              <c:showVal val="1"/>
            </c:dLbl>
            <c:txPr>
              <a:bodyPr/>
              <a:lstStyle/>
              <a:p>
                <a:pPr>
                  <a:defRPr lang="en-ZA" sz="1000" b="1"/>
                </a:pPr>
                <a:endParaRPr lang="en-US"/>
              </a:p>
            </c:txPr>
            <c:showVal val="1"/>
          </c:dLbls>
          <c:cat>
            <c:strRef>
              <c:f>Sheet1!$B$1:$Q$1</c:f>
              <c:strCache>
                <c:ptCount val="16"/>
                <c:pt idx="0">
                  <c:v>Total 2007 (n=237)</c:v>
                </c:pt>
                <c:pt idx="1">
                  <c:v>Total 2008 (n=268)</c:v>
                </c:pt>
                <c:pt idx="2">
                  <c:v>Total 2009 (n=451)</c:v>
                </c:pt>
                <c:pt idx="3">
                  <c:v>Total 2010 (n=310)</c:v>
                </c:pt>
                <c:pt idx="4">
                  <c:v>Company Beneficiaries (n=15)</c:v>
                </c:pt>
                <c:pt idx="5">
                  <c:v>Employed Beneficiaries (n=30)</c:v>
                </c:pt>
                <c:pt idx="6">
                  <c:v>Operational Suppliers (n=10)</c:v>
                </c:pt>
                <c:pt idx="7">
                  <c:v>Project Providers (n=5)</c:v>
                </c:pt>
                <c:pt idx="8">
                  <c:v>SDF's (n=83)</c:v>
                </c:pt>
                <c:pt idx="9">
                  <c:v>Committees (n=16)</c:v>
                </c:pt>
                <c:pt idx="10">
                  <c:v>Project Steering Commitees(n=5)</c:v>
                </c:pt>
                <c:pt idx="11">
                  <c:v>Legislative Bodies (n=5)</c:v>
                </c:pt>
                <c:pt idx="12">
                  <c:v>ETQA Accredited Providers (n=20)</c:v>
                </c:pt>
                <c:pt idx="13">
                  <c:v>MoUs and Joint Ventures (n=5)</c:v>
                </c:pt>
                <c:pt idx="14">
                  <c:v>Learners (n=101)</c:v>
                </c:pt>
                <c:pt idx="15">
                  <c:v>Staff (n=15)</c:v>
                </c:pt>
              </c:strCache>
            </c:strRef>
          </c:cat>
          <c:val>
            <c:numRef>
              <c:f>Sheet1!$B$2:$Q$2</c:f>
              <c:numCache>
                <c:formatCode>0%</c:formatCode>
                <c:ptCount val="16"/>
                <c:pt idx="0">
                  <c:v>0.81</c:v>
                </c:pt>
                <c:pt idx="1">
                  <c:v>0.79</c:v>
                </c:pt>
                <c:pt idx="2">
                  <c:v>0.73000000000000032</c:v>
                </c:pt>
                <c:pt idx="3">
                  <c:v>0.65000000000000036</c:v>
                </c:pt>
                <c:pt idx="4">
                  <c:v>0.8666666666666667</c:v>
                </c:pt>
                <c:pt idx="5">
                  <c:v>0.56666666666666654</c:v>
                </c:pt>
                <c:pt idx="6">
                  <c:v>0.70000000000000029</c:v>
                </c:pt>
                <c:pt idx="7">
                  <c:v>1</c:v>
                </c:pt>
                <c:pt idx="8">
                  <c:v>0.82000000000000028</c:v>
                </c:pt>
                <c:pt idx="9">
                  <c:v>1</c:v>
                </c:pt>
                <c:pt idx="10">
                  <c:v>0.8</c:v>
                </c:pt>
                <c:pt idx="11">
                  <c:v>0.8</c:v>
                </c:pt>
                <c:pt idx="12">
                  <c:v>0.85000000000000031</c:v>
                </c:pt>
                <c:pt idx="13">
                  <c:v>1</c:v>
                </c:pt>
                <c:pt idx="14">
                  <c:v>0.29702970297029724</c:v>
                </c:pt>
                <c:pt idx="15">
                  <c:v>0.93333333333333335</c:v>
                </c:pt>
              </c:numCache>
            </c:numRef>
          </c:val>
        </c:ser>
        <c:ser>
          <c:idx val="1"/>
          <c:order val="1"/>
          <c:tx>
            <c:strRef>
              <c:f>Sheet1!$A$3</c:f>
              <c:strCache>
                <c:ptCount val="1"/>
                <c:pt idx="0">
                  <c:v>No</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Sheet1!$B$1:$Q$1</c:f>
              <c:strCache>
                <c:ptCount val="16"/>
                <c:pt idx="0">
                  <c:v>Total 2007 (n=237)</c:v>
                </c:pt>
                <c:pt idx="1">
                  <c:v>Total 2008 (n=268)</c:v>
                </c:pt>
                <c:pt idx="2">
                  <c:v>Total 2009 (n=451)</c:v>
                </c:pt>
                <c:pt idx="3">
                  <c:v>Total 2010 (n=310)</c:v>
                </c:pt>
                <c:pt idx="4">
                  <c:v>Company Beneficiaries (n=15)</c:v>
                </c:pt>
                <c:pt idx="5">
                  <c:v>Employed Beneficiaries (n=30)</c:v>
                </c:pt>
                <c:pt idx="6">
                  <c:v>Operational Suppliers (n=10)</c:v>
                </c:pt>
                <c:pt idx="7">
                  <c:v>Project Providers (n=5)</c:v>
                </c:pt>
                <c:pt idx="8">
                  <c:v>SDF's (n=83)</c:v>
                </c:pt>
                <c:pt idx="9">
                  <c:v>Committees (n=16)</c:v>
                </c:pt>
                <c:pt idx="10">
                  <c:v>Project Steering Commitees(n=5)</c:v>
                </c:pt>
                <c:pt idx="11">
                  <c:v>Legislative Bodies (n=5)</c:v>
                </c:pt>
                <c:pt idx="12">
                  <c:v>ETQA Accredited Providers (n=20)</c:v>
                </c:pt>
                <c:pt idx="13">
                  <c:v>MoUs and Joint Ventures (n=5)</c:v>
                </c:pt>
                <c:pt idx="14">
                  <c:v>Learners (n=101)</c:v>
                </c:pt>
                <c:pt idx="15">
                  <c:v>Staff (n=15)</c:v>
                </c:pt>
              </c:strCache>
            </c:strRef>
          </c:cat>
          <c:val>
            <c:numRef>
              <c:f>Sheet1!$B$3:$Q$3</c:f>
              <c:numCache>
                <c:formatCode>0%</c:formatCode>
                <c:ptCount val="16"/>
                <c:pt idx="0">
                  <c:v>0.19</c:v>
                </c:pt>
                <c:pt idx="1">
                  <c:v>0.21000000000000008</c:v>
                </c:pt>
                <c:pt idx="2">
                  <c:v>0.27</c:v>
                </c:pt>
                <c:pt idx="3">
                  <c:v>0.35000000000000014</c:v>
                </c:pt>
                <c:pt idx="4">
                  <c:v>0.13333333333333341</c:v>
                </c:pt>
                <c:pt idx="5">
                  <c:v>0.43333333333333335</c:v>
                </c:pt>
                <c:pt idx="6">
                  <c:v>0.30000000000000016</c:v>
                </c:pt>
                <c:pt idx="8">
                  <c:v>0.18000000000000008</c:v>
                </c:pt>
                <c:pt idx="10">
                  <c:v>0.2</c:v>
                </c:pt>
                <c:pt idx="11">
                  <c:v>0.2</c:v>
                </c:pt>
                <c:pt idx="12">
                  <c:v>0.15000000000000008</c:v>
                </c:pt>
                <c:pt idx="13">
                  <c:v>0</c:v>
                </c:pt>
                <c:pt idx="14">
                  <c:v>0.70297029702970326</c:v>
                </c:pt>
                <c:pt idx="15">
                  <c:v>6.666666666666668E-2</c:v>
                </c:pt>
              </c:numCache>
            </c:numRef>
          </c:val>
        </c:ser>
        <c:dLbls>
          <c:showVal val="1"/>
        </c:dLbls>
        <c:gapWidth val="75"/>
        <c:overlap val="100"/>
        <c:axId val="92719744"/>
        <c:axId val="92725632"/>
      </c:barChart>
      <c:catAx>
        <c:axId val="92719744"/>
        <c:scaling>
          <c:orientation val="minMax"/>
        </c:scaling>
        <c:axPos val="b"/>
        <c:majorTickMark val="none"/>
        <c:tickLblPos val="nextTo"/>
        <c:txPr>
          <a:bodyPr/>
          <a:lstStyle/>
          <a:p>
            <a:pPr>
              <a:defRPr lang="en-ZA" sz="1000" b="0"/>
            </a:pPr>
            <a:endParaRPr lang="en-US"/>
          </a:p>
        </c:txPr>
        <c:crossAx val="92725632"/>
        <c:crosses val="autoZero"/>
        <c:auto val="1"/>
        <c:lblAlgn val="ctr"/>
        <c:lblOffset val="100"/>
      </c:catAx>
      <c:valAx>
        <c:axId val="92725632"/>
        <c:scaling>
          <c:orientation val="minMax"/>
          <c:max val="1"/>
        </c:scaling>
        <c:axPos val="l"/>
        <c:majorGridlines/>
        <c:numFmt formatCode="0%" sourceLinked="1"/>
        <c:majorTickMark val="none"/>
        <c:tickLblPos val="nextTo"/>
        <c:spPr>
          <a:ln w="9525">
            <a:noFill/>
          </a:ln>
        </c:spPr>
        <c:txPr>
          <a:bodyPr/>
          <a:lstStyle/>
          <a:p>
            <a:pPr>
              <a:defRPr lang="en-ZA" sz="1000" b="1"/>
            </a:pPr>
            <a:endParaRPr lang="en-US"/>
          </a:p>
        </c:txPr>
        <c:crossAx val="92719744"/>
        <c:crosses val="autoZero"/>
        <c:crossBetween val="between"/>
      </c:valAx>
    </c:plotArea>
    <c:legend>
      <c:legendPos val="b"/>
      <c:layout>
        <c:manualLayout>
          <c:xMode val="edge"/>
          <c:yMode val="edge"/>
          <c:x val="0.35338315564536732"/>
          <c:y val="0.83003974503187161"/>
          <c:w val="9.068125333890785E-2"/>
          <c:h val="4.0626734158232168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63.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How Often Do You Visit The Website?</a:t>
            </a:r>
          </a:p>
        </c:rich>
      </c:tx>
      <c:layout>
        <c:manualLayout>
          <c:xMode val="edge"/>
          <c:yMode val="edge"/>
          <c:x val="0.3531152300652684"/>
          <c:y val="2.8937757780277892E-2"/>
        </c:manualLayout>
      </c:layout>
    </c:title>
    <c:plotArea>
      <c:layout>
        <c:manualLayout>
          <c:layoutTarget val="inner"/>
          <c:xMode val="edge"/>
          <c:yMode val="edge"/>
          <c:x val="8.0756393282701747E-2"/>
          <c:y val="0.10067304086989126"/>
          <c:w val="0.89480729785166757"/>
          <c:h val="0.38311867266592636"/>
        </c:manualLayout>
      </c:layout>
      <c:barChart>
        <c:barDir val="col"/>
        <c:grouping val="stacked"/>
        <c:ser>
          <c:idx val="0"/>
          <c:order val="0"/>
          <c:tx>
            <c:strRef>
              <c:f>Sheet1!$A$2</c:f>
              <c:strCache>
                <c:ptCount val="1"/>
                <c:pt idx="0">
                  <c:v>Daily</c:v>
                </c:pt>
              </c:strCache>
            </c:strRef>
          </c:tx>
          <c:spPr>
            <a:solidFill>
              <a:srgbClr val="0070C0"/>
            </a:solidFill>
            <a:ln w="12700">
              <a:solidFill>
                <a:schemeClr val="tx1"/>
              </a:solidFill>
            </a:ln>
            <a:effectLst/>
            <a:scene3d>
              <a:camera prst="orthographicFront"/>
              <a:lightRig rig="threePt" dir="t"/>
            </a:scene3d>
            <a:sp3d/>
          </c:spPr>
          <c:dLbls>
            <c:txPr>
              <a:bodyPr/>
              <a:lstStyle/>
              <a:p>
                <a:pPr>
                  <a:defRPr lang="en-ZA" sz="1000" b="1">
                    <a:solidFill>
                      <a:schemeClr val="bg1"/>
                    </a:solidFill>
                  </a:defRPr>
                </a:pPr>
                <a:endParaRPr lang="en-US"/>
              </a:p>
            </c:txPr>
            <c:showVal val="1"/>
          </c:dLbls>
          <c:cat>
            <c:strRef>
              <c:f>Sheet1!$B$1:$Q$1</c:f>
              <c:strCache>
                <c:ptCount val="16"/>
                <c:pt idx="0">
                  <c:v>Total 2007 (n=183)</c:v>
                </c:pt>
                <c:pt idx="1">
                  <c:v>Total 2008 (n=207)</c:v>
                </c:pt>
                <c:pt idx="2">
                  <c:v>Total 2009 (n=336)</c:v>
                </c:pt>
                <c:pt idx="3">
                  <c:v>Total 2010 (n=200)</c:v>
                </c:pt>
                <c:pt idx="4">
                  <c:v>Company Beneficiaries (n=13)</c:v>
                </c:pt>
                <c:pt idx="5">
                  <c:v>Employed Beneficiaries (n=17)</c:v>
                </c:pt>
                <c:pt idx="6">
                  <c:v>Operational Suppliers (n=7)</c:v>
                </c:pt>
                <c:pt idx="7">
                  <c:v>Project Providers (n=5)</c:v>
                </c:pt>
                <c:pt idx="8">
                  <c:v>SDF's (n=68)</c:v>
                </c:pt>
                <c:pt idx="9">
                  <c:v>Committees (n=16)</c:v>
                </c:pt>
                <c:pt idx="10">
                  <c:v>Project Steering Commitees(n=4)</c:v>
                </c:pt>
                <c:pt idx="11">
                  <c:v>Legislative Bodies (n=4)</c:v>
                </c:pt>
                <c:pt idx="12">
                  <c:v>ETQA Accredited Providers (n=17)</c:v>
                </c:pt>
                <c:pt idx="13">
                  <c:v>MoUs and Joint Ventures (n=5)</c:v>
                </c:pt>
                <c:pt idx="14">
                  <c:v>Learners (n=30)</c:v>
                </c:pt>
                <c:pt idx="15">
                  <c:v>Staff (n=14)</c:v>
                </c:pt>
              </c:strCache>
            </c:strRef>
          </c:cat>
          <c:val>
            <c:numRef>
              <c:f>Sheet1!$B$2:$Q$2</c:f>
              <c:numCache>
                <c:formatCode>0%</c:formatCode>
                <c:ptCount val="16"/>
                <c:pt idx="0">
                  <c:v>9.0000000000000024E-2</c:v>
                </c:pt>
                <c:pt idx="1">
                  <c:v>8.0000000000000043E-2</c:v>
                </c:pt>
                <c:pt idx="2">
                  <c:v>1.0000000000000005E-2</c:v>
                </c:pt>
                <c:pt idx="3">
                  <c:v>3.500000000000001E-2</c:v>
                </c:pt>
                <c:pt idx="4">
                  <c:v>0</c:v>
                </c:pt>
                <c:pt idx="5">
                  <c:v>0</c:v>
                </c:pt>
                <c:pt idx="6">
                  <c:v>0</c:v>
                </c:pt>
                <c:pt idx="7">
                  <c:v>0</c:v>
                </c:pt>
                <c:pt idx="8">
                  <c:v>1.4705882352941176E-2</c:v>
                </c:pt>
                <c:pt idx="9">
                  <c:v>0</c:v>
                </c:pt>
                <c:pt idx="10">
                  <c:v>0</c:v>
                </c:pt>
                <c:pt idx="11">
                  <c:v>0</c:v>
                </c:pt>
                <c:pt idx="12">
                  <c:v>0.11764705882352942</c:v>
                </c:pt>
                <c:pt idx="13">
                  <c:v>0</c:v>
                </c:pt>
                <c:pt idx="14">
                  <c:v>0</c:v>
                </c:pt>
                <c:pt idx="15">
                  <c:v>0.28571428571428847</c:v>
                </c:pt>
              </c:numCache>
            </c:numRef>
          </c:val>
        </c:ser>
        <c:ser>
          <c:idx val="1"/>
          <c:order val="1"/>
          <c:tx>
            <c:strRef>
              <c:f>Sheet1!$A$3</c:f>
              <c:strCache>
                <c:ptCount val="1"/>
                <c:pt idx="0">
                  <c:v>Weekly</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Sheet1!$B$1:$Q$1</c:f>
              <c:strCache>
                <c:ptCount val="16"/>
                <c:pt idx="0">
                  <c:v>Total 2007 (n=183)</c:v>
                </c:pt>
                <c:pt idx="1">
                  <c:v>Total 2008 (n=207)</c:v>
                </c:pt>
                <c:pt idx="2">
                  <c:v>Total 2009 (n=336)</c:v>
                </c:pt>
                <c:pt idx="3">
                  <c:v>Total 2010 (n=200)</c:v>
                </c:pt>
                <c:pt idx="4">
                  <c:v>Company Beneficiaries (n=13)</c:v>
                </c:pt>
                <c:pt idx="5">
                  <c:v>Employed Beneficiaries (n=17)</c:v>
                </c:pt>
                <c:pt idx="6">
                  <c:v>Operational Suppliers (n=7)</c:v>
                </c:pt>
                <c:pt idx="7">
                  <c:v>Project Providers (n=5)</c:v>
                </c:pt>
                <c:pt idx="8">
                  <c:v>SDF's (n=68)</c:v>
                </c:pt>
                <c:pt idx="9">
                  <c:v>Committees (n=16)</c:v>
                </c:pt>
                <c:pt idx="10">
                  <c:v>Project Steering Commitees(n=4)</c:v>
                </c:pt>
                <c:pt idx="11">
                  <c:v>Legislative Bodies (n=4)</c:v>
                </c:pt>
                <c:pt idx="12">
                  <c:v>ETQA Accredited Providers (n=17)</c:v>
                </c:pt>
                <c:pt idx="13">
                  <c:v>MoUs and Joint Ventures (n=5)</c:v>
                </c:pt>
                <c:pt idx="14">
                  <c:v>Learners (n=30)</c:v>
                </c:pt>
                <c:pt idx="15">
                  <c:v>Staff (n=14)</c:v>
                </c:pt>
              </c:strCache>
            </c:strRef>
          </c:cat>
          <c:val>
            <c:numRef>
              <c:f>Sheet1!$B$3:$Q$3</c:f>
              <c:numCache>
                <c:formatCode>0%</c:formatCode>
                <c:ptCount val="16"/>
                <c:pt idx="0">
                  <c:v>0.17</c:v>
                </c:pt>
                <c:pt idx="1">
                  <c:v>0.22</c:v>
                </c:pt>
                <c:pt idx="2">
                  <c:v>0.22</c:v>
                </c:pt>
                <c:pt idx="3">
                  <c:v>0.19</c:v>
                </c:pt>
                <c:pt idx="4">
                  <c:v>7.6923076923076927E-2</c:v>
                </c:pt>
                <c:pt idx="5">
                  <c:v>5.8823529411764705E-2</c:v>
                </c:pt>
                <c:pt idx="6">
                  <c:v>0</c:v>
                </c:pt>
                <c:pt idx="7">
                  <c:v>0.2</c:v>
                </c:pt>
                <c:pt idx="8">
                  <c:v>0.17647058823529421</c:v>
                </c:pt>
                <c:pt idx="9">
                  <c:v>0.25</c:v>
                </c:pt>
                <c:pt idx="10">
                  <c:v>0.5</c:v>
                </c:pt>
                <c:pt idx="11">
                  <c:v>0</c:v>
                </c:pt>
                <c:pt idx="12">
                  <c:v>0.2352941176470589</c:v>
                </c:pt>
                <c:pt idx="13">
                  <c:v>0</c:v>
                </c:pt>
                <c:pt idx="14">
                  <c:v>0.23</c:v>
                </c:pt>
                <c:pt idx="15">
                  <c:v>0.42857142857142855</c:v>
                </c:pt>
              </c:numCache>
            </c:numRef>
          </c:val>
        </c:ser>
        <c:ser>
          <c:idx val="2"/>
          <c:order val="2"/>
          <c:tx>
            <c:strRef>
              <c:f>Sheet1!$A$4</c:f>
              <c:strCache>
                <c:ptCount val="1"/>
                <c:pt idx="0">
                  <c:v>Monthly</c:v>
                </c:pt>
              </c:strCache>
            </c:strRef>
          </c:tx>
          <c:spPr>
            <a:solidFill>
              <a:srgbClr val="92D050"/>
            </a:solidFill>
            <a:ln>
              <a:solidFill>
                <a:schemeClr val="tx1"/>
              </a:solidFill>
            </a:ln>
          </c:spPr>
          <c:dLbls>
            <c:txPr>
              <a:bodyPr/>
              <a:lstStyle/>
              <a:p>
                <a:pPr>
                  <a:defRPr lang="en-ZA" sz="1000" b="1"/>
                </a:pPr>
                <a:endParaRPr lang="en-US"/>
              </a:p>
            </c:txPr>
            <c:showVal val="1"/>
          </c:dLbls>
          <c:cat>
            <c:strRef>
              <c:f>Sheet1!$B$1:$Q$1</c:f>
              <c:strCache>
                <c:ptCount val="16"/>
                <c:pt idx="0">
                  <c:v>Total 2007 (n=183)</c:v>
                </c:pt>
                <c:pt idx="1">
                  <c:v>Total 2008 (n=207)</c:v>
                </c:pt>
                <c:pt idx="2">
                  <c:v>Total 2009 (n=336)</c:v>
                </c:pt>
                <c:pt idx="3">
                  <c:v>Total 2010 (n=200)</c:v>
                </c:pt>
                <c:pt idx="4">
                  <c:v>Company Beneficiaries (n=13)</c:v>
                </c:pt>
                <c:pt idx="5">
                  <c:v>Employed Beneficiaries (n=17)</c:v>
                </c:pt>
                <c:pt idx="6">
                  <c:v>Operational Suppliers (n=7)</c:v>
                </c:pt>
                <c:pt idx="7">
                  <c:v>Project Providers (n=5)</c:v>
                </c:pt>
                <c:pt idx="8">
                  <c:v>SDF's (n=68)</c:v>
                </c:pt>
                <c:pt idx="9">
                  <c:v>Committees (n=16)</c:v>
                </c:pt>
                <c:pt idx="10">
                  <c:v>Project Steering Commitees(n=4)</c:v>
                </c:pt>
                <c:pt idx="11">
                  <c:v>Legislative Bodies (n=4)</c:v>
                </c:pt>
                <c:pt idx="12">
                  <c:v>ETQA Accredited Providers (n=17)</c:v>
                </c:pt>
                <c:pt idx="13">
                  <c:v>MoUs and Joint Ventures (n=5)</c:v>
                </c:pt>
                <c:pt idx="14">
                  <c:v>Learners (n=30)</c:v>
                </c:pt>
                <c:pt idx="15">
                  <c:v>Staff (n=14)</c:v>
                </c:pt>
              </c:strCache>
            </c:strRef>
          </c:cat>
          <c:val>
            <c:numRef>
              <c:f>Sheet1!$B$4:$Q$4</c:f>
              <c:numCache>
                <c:formatCode>0%</c:formatCode>
                <c:ptCount val="16"/>
                <c:pt idx="0">
                  <c:v>0.42000000000000032</c:v>
                </c:pt>
                <c:pt idx="1">
                  <c:v>0.43000000000000038</c:v>
                </c:pt>
                <c:pt idx="2">
                  <c:v>0.3300000000000024</c:v>
                </c:pt>
                <c:pt idx="3">
                  <c:v>0.25</c:v>
                </c:pt>
                <c:pt idx="4">
                  <c:v>0.15384615384615546</c:v>
                </c:pt>
                <c:pt idx="5">
                  <c:v>0.35294117647058826</c:v>
                </c:pt>
                <c:pt idx="6">
                  <c:v>0.28571428571428847</c:v>
                </c:pt>
                <c:pt idx="7">
                  <c:v>0.4</c:v>
                </c:pt>
                <c:pt idx="8">
                  <c:v>0.27941176470588497</c:v>
                </c:pt>
                <c:pt idx="9">
                  <c:v>0.25</c:v>
                </c:pt>
                <c:pt idx="10">
                  <c:v>0.25</c:v>
                </c:pt>
                <c:pt idx="11">
                  <c:v>0.5</c:v>
                </c:pt>
                <c:pt idx="12">
                  <c:v>5.8823529411764705E-2</c:v>
                </c:pt>
                <c:pt idx="13">
                  <c:v>0.2</c:v>
                </c:pt>
                <c:pt idx="14">
                  <c:v>0.23</c:v>
                </c:pt>
                <c:pt idx="15">
                  <c:v>0.21428571428571427</c:v>
                </c:pt>
              </c:numCache>
            </c:numRef>
          </c:val>
        </c:ser>
        <c:ser>
          <c:idx val="3"/>
          <c:order val="3"/>
          <c:tx>
            <c:strRef>
              <c:f>Sheet1!$A$5</c:f>
              <c:strCache>
                <c:ptCount val="1"/>
                <c:pt idx="0">
                  <c:v>Quarterly</c:v>
                </c:pt>
              </c:strCache>
            </c:strRef>
          </c:tx>
          <c:spPr>
            <a:solidFill>
              <a:srgbClr val="FFFF00"/>
            </a:solidFill>
            <a:ln>
              <a:solidFill>
                <a:schemeClr val="tx1"/>
              </a:solidFill>
            </a:ln>
          </c:spPr>
          <c:dLbls>
            <c:txPr>
              <a:bodyPr/>
              <a:lstStyle/>
              <a:p>
                <a:pPr>
                  <a:defRPr lang="en-ZA" sz="1000" b="1"/>
                </a:pPr>
                <a:endParaRPr lang="en-US"/>
              </a:p>
            </c:txPr>
            <c:showVal val="1"/>
          </c:dLbls>
          <c:cat>
            <c:strRef>
              <c:f>Sheet1!$B$1:$Q$1</c:f>
              <c:strCache>
                <c:ptCount val="16"/>
                <c:pt idx="0">
                  <c:v>Total 2007 (n=183)</c:v>
                </c:pt>
                <c:pt idx="1">
                  <c:v>Total 2008 (n=207)</c:v>
                </c:pt>
                <c:pt idx="2">
                  <c:v>Total 2009 (n=336)</c:v>
                </c:pt>
                <c:pt idx="3">
                  <c:v>Total 2010 (n=200)</c:v>
                </c:pt>
                <c:pt idx="4">
                  <c:v>Company Beneficiaries (n=13)</c:v>
                </c:pt>
                <c:pt idx="5">
                  <c:v>Employed Beneficiaries (n=17)</c:v>
                </c:pt>
                <c:pt idx="6">
                  <c:v>Operational Suppliers (n=7)</c:v>
                </c:pt>
                <c:pt idx="7">
                  <c:v>Project Providers (n=5)</c:v>
                </c:pt>
                <c:pt idx="8">
                  <c:v>SDF's (n=68)</c:v>
                </c:pt>
                <c:pt idx="9">
                  <c:v>Committees (n=16)</c:v>
                </c:pt>
                <c:pt idx="10">
                  <c:v>Project Steering Commitees(n=4)</c:v>
                </c:pt>
                <c:pt idx="11">
                  <c:v>Legislative Bodies (n=4)</c:v>
                </c:pt>
                <c:pt idx="12">
                  <c:v>ETQA Accredited Providers (n=17)</c:v>
                </c:pt>
                <c:pt idx="13">
                  <c:v>MoUs and Joint Ventures (n=5)</c:v>
                </c:pt>
                <c:pt idx="14">
                  <c:v>Learners (n=30)</c:v>
                </c:pt>
                <c:pt idx="15">
                  <c:v>Staff (n=14)</c:v>
                </c:pt>
              </c:strCache>
            </c:strRef>
          </c:cat>
          <c:val>
            <c:numRef>
              <c:f>Sheet1!$B$5:$Q$5</c:f>
              <c:numCache>
                <c:formatCode>0%</c:formatCode>
                <c:ptCount val="16"/>
                <c:pt idx="0">
                  <c:v>0.26</c:v>
                </c:pt>
                <c:pt idx="1">
                  <c:v>0.22</c:v>
                </c:pt>
                <c:pt idx="2">
                  <c:v>0.21000000000000021</c:v>
                </c:pt>
                <c:pt idx="3">
                  <c:v>0.32500000000000212</c:v>
                </c:pt>
                <c:pt idx="4">
                  <c:v>0.3846153846153848</c:v>
                </c:pt>
                <c:pt idx="5">
                  <c:v>0.52941176470588236</c:v>
                </c:pt>
                <c:pt idx="6">
                  <c:v>0.14285714285714429</c:v>
                </c:pt>
                <c:pt idx="7">
                  <c:v>0.4</c:v>
                </c:pt>
                <c:pt idx="8">
                  <c:v>0.33823529411764952</c:v>
                </c:pt>
                <c:pt idx="9">
                  <c:v>0.31250000000000189</c:v>
                </c:pt>
                <c:pt idx="10">
                  <c:v>0</c:v>
                </c:pt>
                <c:pt idx="11">
                  <c:v>0.25</c:v>
                </c:pt>
                <c:pt idx="12">
                  <c:v>0.47058823529412047</c:v>
                </c:pt>
                <c:pt idx="13">
                  <c:v>0.2</c:v>
                </c:pt>
                <c:pt idx="14">
                  <c:v>0.3300000000000024</c:v>
                </c:pt>
                <c:pt idx="15">
                  <c:v>0</c:v>
                </c:pt>
              </c:numCache>
            </c:numRef>
          </c:val>
        </c:ser>
        <c:ser>
          <c:idx val="4"/>
          <c:order val="4"/>
          <c:tx>
            <c:strRef>
              <c:f>Sheet1!$A$6</c:f>
              <c:strCache>
                <c:ptCount val="1"/>
                <c:pt idx="0">
                  <c:v>Other</c:v>
                </c:pt>
              </c:strCache>
            </c:strRef>
          </c:tx>
          <c:spPr>
            <a:solidFill>
              <a:srgbClr val="FFC000"/>
            </a:solidFill>
            <a:ln>
              <a:solidFill>
                <a:schemeClr val="tx1"/>
              </a:solidFill>
            </a:ln>
          </c:spPr>
          <c:dLbls>
            <c:txPr>
              <a:bodyPr/>
              <a:lstStyle/>
              <a:p>
                <a:pPr>
                  <a:defRPr lang="en-ZA" sz="1000" b="1"/>
                </a:pPr>
                <a:endParaRPr lang="en-US"/>
              </a:p>
            </c:txPr>
            <c:showVal val="1"/>
          </c:dLbls>
          <c:cat>
            <c:strRef>
              <c:f>Sheet1!$B$1:$Q$1</c:f>
              <c:strCache>
                <c:ptCount val="16"/>
                <c:pt idx="0">
                  <c:v>Total 2007 (n=183)</c:v>
                </c:pt>
                <c:pt idx="1">
                  <c:v>Total 2008 (n=207)</c:v>
                </c:pt>
                <c:pt idx="2">
                  <c:v>Total 2009 (n=336)</c:v>
                </c:pt>
                <c:pt idx="3">
                  <c:v>Total 2010 (n=200)</c:v>
                </c:pt>
                <c:pt idx="4">
                  <c:v>Company Beneficiaries (n=13)</c:v>
                </c:pt>
                <c:pt idx="5">
                  <c:v>Employed Beneficiaries (n=17)</c:v>
                </c:pt>
                <c:pt idx="6">
                  <c:v>Operational Suppliers (n=7)</c:v>
                </c:pt>
                <c:pt idx="7">
                  <c:v>Project Providers (n=5)</c:v>
                </c:pt>
                <c:pt idx="8">
                  <c:v>SDF's (n=68)</c:v>
                </c:pt>
                <c:pt idx="9">
                  <c:v>Committees (n=16)</c:v>
                </c:pt>
                <c:pt idx="10">
                  <c:v>Project Steering Commitees(n=4)</c:v>
                </c:pt>
                <c:pt idx="11">
                  <c:v>Legislative Bodies (n=4)</c:v>
                </c:pt>
                <c:pt idx="12">
                  <c:v>ETQA Accredited Providers (n=17)</c:v>
                </c:pt>
                <c:pt idx="13">
                  <c:v>MoUs and Joint Ventures (n=5)</c:v>
                </c:pt>
                <c:pt idx="14">
                  <c:v>Learners (n=30)</c:v>
                </c:pt>
                <c:pt idx="15">
                  <c:v>Staff (n=14)</c:v>
                </c:pt>
              </c:strCache>
            </c:strRef>
          </c:cat>
          <c:val>
            <c:numRef>
              <c:f>Sheet1!$B$6:$Q$6</c:f>
              <c:numCache>
                <c:formatCode>0%</c:formatCode>
                <c:ptCount val="16"/>
                <c:pt idx="0">
                  <c:v>6.0000000000000032E-2</c:v>
                </c:pt>
                <c:pt idx="1">
                  <c:v>0.05</c:v>
                </c:pt>
                <c:pt idx="2">
                  <c:v>0.23</c:v>
                </c:pt>
                <c:pt idx="3">
                  <c:v>0.2</c:v>
                </c:pt>
                <c:pt idx="4">
                  <c:v>0.3846153846153848</c:v>
                </c:pt>
                <c:pt idx="5">
                  <c:v>5.8823529411764705E-2</c:v>
                </c:pt>
                <c:pt idx="6">
                  <c:v>0.57142857142857695</c:v>
                </c:pt>
                <c:pt idx="7">
                  <c:v>0</c:v>
                </c:pt>
                <c:pt idx="8">
                  <c:v>0.19117647058823528</c:v>
                </c:pt>
                <c:pt idx="9">
                  <c:v>0.18750000000000044</c:v>
                </c:pt>
                <c:pt idx="10">
                  <c:v>0.25</c:v>
                </c:pt>
                <c:pt idx="11">
                  <c:v>0.25</c:v>
                </c:pt>
                <c:pt idx="12">
                  <c:v>0.11764705882352942</c:v>
                </c:pt>
                <c:pt idx="13">
                  <c:v>0.60000000000000064</c:v>
                </c:pt>
                <c:pt idx="14">
                  <c:v>0.2</c:v>
                </c:pt>
                <c:pt idx="15">
                  <c:v>7.1428571428571425E-2</c:v>
                </c:pt>
              </c:numCache>
            </c:numRef>
          </c:val>
        </c:ser>
        <c:dLbls>
          <c:showVal val="1"/>
        </c:dLbls>
        <c:gapWidth val="75"/>
        <c:overlap val="100"/>
        <c:axId val="92886528"/>
        <c:axId val="92888064"/>
      </c:barChart>
      <c:catAx>
        <c:axId val="92886528"/>
        <c:scaling>
          <c:orientation val="minMax"/>
        </c:scaling>
        <c:axPos val="b"/>
        <c:majorTickMark val="none"/>
        <c:tickLblPos val="nextTo"/>
        <c:txPr>
          <a:bodyPr/>
          <a:lstStyle/>
          <a:p>
            <a:pPr>
              <a:defRPr lang="en-ZA" sz="1000" b="0"/>
            </a:pPr>
            <a:endParaRPr lang="en-US"/>
          </a:p>
        </c:txPr>
        <c:crossAx val="92888064"/>
        <c:crosses val="autoZero"/>
        <c:auto val="1"/>
        <c:lblAlgn val="ctr"/>
        <c:lblOffset val="100"/>
      </c:catAx>
      <c:valAx>
        <c:axId val="92888064"/>
        <c:scaling>
          <c:orientation val="minMax"/>
          <c:max val="1"/>
        </c:scaling>
        <c:axPos val="l"/>
        <c:majorGridlines/>
        <c:numFmt formatCode="0%" sourceLinked="1"/>
        <c:majorTickMark val="none"/>
        <c:tickLblPos val="nextTo"/>
        <c:spPr>
          <a:ln w="9525">
            <a:noFill/>
          </a:ln>
        </c:spPr>
        <c:txPr>
          <a:bodyPr/>
          <a:lstStyle/>
          <a:p>
            <a:pPr>
              <a:defRPr lang="en-ZA" sz="1000" b="1"/>
            </a:pPr>
            <a:endParaRPr lang="en-US"/>
          </a:p>
        </c:txPr>
        <c:crossAx val="92886528"/>
        <c:crosses val="autoZero"/>
        <c:crossBetween val="between"/>
      </c:valAx>
    </c:plotArea>
    <c:legend>
      <c:legendPos val="b"/>
      <c:layout>
        <c:manualLayout>
          <c:xMode val="edge"/>
          <c:yMode val="edge"/>
          <c:x val="0.18913092860484368"/>
          <c:y val="0.82982133483314868"/>
          <c:w val="0.58555431677234671"/>
          <c:h val="4.0626734158232168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64.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Do You Find The Information You Are Looking For?</a:t>
            </a:r>
          </a:p>
        </c:rich>
      </c:tx>
      <c:layout>
        <c:manualLayout>
          <c:xMode val="edge"/>
          <c:yMode val="edge"/>
          <c:x val="0.30886744245465803"/>
          <c:y val="2.8937757780277892E-2"/>
        </c:manualLayout>
      </c:layout>
    </c:title>
    <c:plotArea>
      <c:layout>
        <c:manualLayout>
          <c:layoutTarget val="inner"/>
          <c:xMode val="edge"/>
          <c:yMode val="edge"/>
          <c:x val="8.0756393282701747E-2"/>
          <c:y val="0.10067304086989126"/>
          <c:w val="0.86053115071142428"/>
          <c:h val="0.38311867266592642"/>
        </c:manualLayout>
      </c:layout>
      <c:barChart>
        <c:barDir val="col"/>
        <c:grouping val="stacked"/>
        <c:ser>
          <c:idx val="0"/>
          <c:order val="0"/>
          <c:tx>
            <c:strRef>
              <c:f>Sheet1!$A$2</c:f>
              <c:strCache>
                <c:ptCount val="1"/>
                <c:pt idx="0">
                  <c:v>Always</c:v>
                </c:pt>
              </c:strCache>
            </c:strRef>
          </c:tx>
          <c:spPr>
            <a:solidFill>
              <a:srgbClr val="0070C0"/>
            </a:solidFill>
            <a:ln w="12700">
              <a:solidFill>
                <a:schemeClr val="tx1"/>
              </a:solidFill>
            </a:ln>
            <a:effectLst/>
            <a:scene3d>
              <a:camera prst="orthographicFront"/>
              <a:lightRig rig="threePt" dir="t"/>
            </a:scene3d>
            <a:sp3d/>
          </c:spPr>
          <c:dLbls>
            <c:txPr>
              <a:bodyPr/>
              <a:lstStyle/>
              <a:p>
                <a:pPr>
                  <a:defRPr lang="en-ZA" sz="1000" b="1">
                    <a:solidFill>
                      <a:schemeClr val="bg1"/>
                    </a:solidFill>
                  </a:defRPr>
                </a:pPr>
                <a:endParaRPr lang="en-US"/>
              </a:p>
            </c:txPr>
            <c:showVal val="1"/>
          </c:dLbls>
          <c:cat>
            <c:strRef>
              <c:f>Sheet1!$B$1:$Q$1</c:f>
              <c:strCache>
                <c:ptCount val="16"/>
                <c:pt idx="0">
                  <c:v>Total 2007 (n=192)</c:v>
                </c:pt>
                <c:pt idx="1">
                  <c:v>Total 2008 (n=212)</c:v>
                </c:pt>
                <c:pt idx="2">
                  <c:v>Total 2009 (n=332)</c:v>
                </c:pt>
                <c:pt idx="3">
                  <c:v>Total 2010 (n=200)</c:v>
                </c:pt>
                <c:pt idx="4">
                  <c:v>Company Beneficiaries (n=13)</c:v>
                </c:pt>
                <c:pt idx="5">
                  <c:v>Employed Beneficiaries (n=17)</c:v>
                </c:pt>
                <c:pt idx="6">
                  <c:v>Operational Suppliers (n=7)</c:v>
                </c:pt>
                <c:pt idx="7">
                  <c:v>Project Providers (n=5)</c:v>
                </c:pt>
                <c:pt idx="8">
                  <c:v>SDF's (n=68)</c:v>
                </c:pt>
                <c:pt idx="9">
                  <c:v>Committees (n=16)</c:v>
                </c:pt>
                <c:pt idx="10">
                  <c:v>Project Steering Commitees(n=4)</c:v>
                </c:pt>
                <c:pt idx="11">
                  <c:v>Legislative Bodies (n=4)</c:v>
                </c:pt>
                <c:pt idx="12">
                  <c:v>ETQA Accredited Providers (n=17)</c:v>
                </c:pt>
                <c:pt idx="13">
                  <c:v>MoUs and Joint Ventures (n=5)</c:v>
                </c:pt>
                <c:pt idx="14">
                  <c:v>Learners (n=30)</c:v>
                </c:pt>
                <c:pt idx="15">
                  <c:v>Staff (n=14)</c:v>
                </c:pt>
              </c:strCache>
            </c:strRef>
          </c:cat>
          <c:val>
            <c:numRef>
              <c:f>Sheet1!$B$2:$Q$2</c:f>
              <c:numCache>
                <c:formatCode>0%</c:formatCode>
                <c:ptCount val="16"/>
                <c:pt idx="0">
                  <c:v>0.16</c:v>
                </c:pt>
                <c:pt idx="1">
                  <c:v>0.21000000000000021</c:v>
                </c:pt>
                <c:pt idx="2">
                  <c:v>0.17</c:v>
                </c:pt>
                <c:pt idx="3">
                  <c:v>0.26633165829145727</c:v>
                </c:pt>
                <c:pt idx="4">
                  <c:v>0.46153846153846367</c:v>
                </c:pt>
                <c:pt idx="5">
                  <c:v>0.35294117647058826</c:v>
                </c:pt>
                <c:pt idx="6">
                  <c:v>0.42857142857142855</c:v>
                </c:pt>
                <c:pt idx="7">
                  <c:v>0.2</c:v>
                </c:pt>
                <c:pt idx="8">
                  <c:v>0.20895522388059812</c:v>
                </c:pt>
                <c:pt idx="9">
                  <c:v>0.31250000000000189</c:v>
                </c:pt>
                <c:pt idx="10">
                  <c:v>0</c:v>
                </c:pt>
                <c:pt idx="11">
                  <c:v>0.5</c:v>
                </c:pt>
                <c:pt idx="12">
                  <c:v>5.8823529411764705E-2</c:v>
                </c:pt>
                <c:pt idx="13">
                  <c:v>0.2</c:v>
                </c:pt>
                <c:pt idx="14">
                  <c:v>0.30000000000000032</c:v>
                </c:pt>
                <c:pt idx="15">
                  <c:v>0.35714285714286054</c:v>
                </c:pt>
              </c:numCache>
            </c:numRef>
          </c:val>
        </c:ser>
        <c:ser>
          <c:idx val="1"/>
          <c:order val="1"/>
          <c:tx>
            <c:strRef>
              <c:f>Sheet1!$A$3</c:f>
              <c:strCache>
                <c:ptCount val="1"/>
                <c:pt idx="0">
                  <c:v>Mostly</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Sheet1!$B$1:$Q$1</c:f>
              <c:strCache>
                <c:ptCount val="16"/>
                <c:pt idx="0">
                  <c:v>Total 2007 (n=192)</c:v>
                </c:pt>
                <c:pt idx="1">
                  <c:v>Total 2008 (n=212)</c:v>
                </c:pt>
                <c:pt idx="2">
                  <c:v>Total 2009 (n=332)</c:v>
                </c:pt>
                <c:pt idx="3">
                  <c:v>Total 2010 (n=200)</c:v>
                </c:pt>
                <c:pt idx="4">
                  <c:v>Company Beneficiaries (n=13)</c:v>
                </c:pt>
                <c:pt idx="5">
                  <c:v>Employed Beneficiaries (n=17)</c:v>
                </c:pt>
                <c:pt idx="6">
                  <c:v>Operational Suppliers (n=7)</c:v>
                </c:pt>
                <c:pt idx="7">
                  <c:v>Project Providers (n=5)</c:v>
                </c:pt>
                <c:pt idx="8">
                  <c:v>SDF's (n=68)</c:v>
                </c:pt>
                <c:pt idx="9">
                  <c:v>Committees (n=16)</c:v>
                </c:pt>
                <c:pt idx="10">
                  <c:v>Project Steering Commitees(n=4)</c:v>
                </c:pt>
                <c:pt idx="11">
                  <c:v>Legislative Bodies (n=4)</c:v>
                </c:pt>
                <c:pt idx="12">
                  <c:v>ETQA Accredited Providers (n=17)</c:v>
                </c:pt>
                <c:pt idx="13">
                  <c:v>MoUs and Joint Ventures (n=5)</c:v>
                </c:pt>
                <c:pt idx="14">
                  <c:v>Learners (n=30)</c:v>
                </c:pt>
                <c:pt idx="15">
                  <c:v>Staff (n=14)</c:v>
                </c:pt>
              </c:strCache>
            </c:strRef>
          </c:cat>
          <c:val>
            <c:numRef>
              <c:f>Sheet1!$B$3:$Q$3</c:f>
              <c:numCache>
                <c:formatCode>0%</c:formatCode>
                <c:ptCount val="16"/>
                <c:pt idx="0">
                  <c:v>0.63000000000000422</c:v>
                </c:pt>
                <c:pt idx="1">
                  <c:v>0.54</c:v>
                </c:pt>
                <c:pt idx="2">
                  <c:v>0.52</c:v>
                </c:pt>
                <c:pt idx="3">
                  <c:v>0.49748743718593236</c:v>
                </c:pt>
                <c:pt idx="4">
                  <c:v>0.2307692307692327</c:v>
                </c:pt>
                <c:pt idx="5">
                  <c:v>0.47058823529412047</c:v>
                </c:pt>
                <c:pt idx="6">
                  <c:v>0.14285714285714429</c:v>
                </c:pt>
                <c:pt idx="7">
                  <c:v>0.60000000000000064</c:v>
                </c:pt>
                <c:pt idx="8">
                  <c:v>0.56000000000000005</c:v>
                </c:pt>
                <c:pt idx="9">
                  <c:v>0.62500000000000389</c:v>
                </c:pt>
                <c:pt idx="10">
                  <c:v>0.5</c:v>
                </c:pt>
                <c:pt idx="11">
                  <c:v>0.5</c:v>
                </c:pt>
                <c:pt idx="12">
                  <c:v>0.58823529411764286</c:v>
                </c:pt>
                <c:pt idx="13">
                  <c:v>0.8</c:v>
                </c:pt>
                <c:pt idx="14">
                  <c:v>0.4</c:v>
                </c:pt>
                <c:pt idx="15">
                  <c:v>0.42857142857142855</c:v>
                </c:pt>
              </c:numCache>
            </c:numRef>
          </c:val>
        </c:ser>
        <c:ser>
          <c:idx val="2"/>
          <c:order val="2"/>
          <c:tx>
            <c:strRef>
              <c:f>Sheet1!$A$4</c:f>
              <c:strCache>
                <c:ptCount val="1"/>
                <c:pt idx="0">
                  <c:v>Sometimes</c:v>
                </c:pt>
              </c:strCache>
            </c:strRef>
          </c:tx>
          <c:spPr>
            <a:solidFill>
              <a:srgbClr val="92D050"/>
            </a:solidFill>
            <a:ln>
              <a:solidFill>
                <a:schemeClr val="tx1"/>
              </a:solidFill>
            </a:ln>
          </c:spPr>
          <c:dLbls>
            <c:txPr>
              <a:bodyPr/>
              <a:lstStyle/>
              <a:p>
                <a:pPr>
                  <a:defRPr lang="en-ZA" sz="1000" b="1"/>
                </a:pPr>
                <a:endParaRPr lang="en-US"/>
              </a:p>
            </c:txPr>
            <c:showVal val="1"/>
          </c:dLbls>
          <c:cat>
            <c:strRef>
              <c:f>Sheet1!$B$1:$Q$1</c:f>
              <c:strCache>
                <c:ptCount val="16"/>
                <c:pt idx="0">
                  <c:v>Total 2007 (n=192)</c:v>
                </c:pt>
                <c:pt idx="1">
                  <c:v>Total 2008 (n=212)</c:v>
                </c:pt>
                <c:pt idx="2">
                  <c:v>Total 2009 (n=332)</c:v>
                </c:pt>
                <c:pt idx="3">
                  <c:v>Total 2010 (n=200)</c:v>
                </c:pt>
                <c:pt idx="4">
                  <c:v>Company Beneficiaries (n=13)</c:v>
                </c:pt>
                <c:pt idx="5">
                  <c:v>Employed Beneficiaries (n=17)</c:v>
                </c:pt>
                <c:pt idx="6">
                  <c:v>Operational Suppliers (n=7)</c:v>
                </c:pt>
                <c:pt idx="7">
                  <c:v>Project Providers (n=5)</c:v>
                </c:pt>
                <c:pt idx="8">
                  <c:v>SDF's (n=68)</c:v>
                </c:pt>
                <c:pt idx="9">
                  <c:v>Committees (n=16)</c:v>
                </c:pt>
                <c:pt idx="10">
                  <c:v>Project Steering Commitees(n=4)</c:v>
                </c:pt>
                <c:pt idx="11">
                  <c:v>Legislative Bodies (n=4)</c:v>
                </c:pt>
                <c:pt idx="12">
                  <c:v>ETQA Accredited Providers (n=17)</c:v>
                </c:pt>
                <c:pt idx="13">
                  <c:v>MoUs and Joint Ventures (n=5)</c:v>
                </c:pt>
                <c:pt idx="14">
                  <c:v>Learners (n=30)</c:v>
                </c:pt>
                <c:pt idx="15">
                  <c:v>Staff (n=14)</c:v>
                </c:pt>
              </c:strCache>
            </c:strRef>
          </c:cat>
          <c:val>
            <c:numRef>
              <c:f>Sheet1!$B$4:$Q$4</c:f>
              <c:numCache>
                <c:formatCode>0%</c:formatCode>
                <c:ptCount val="16"/>
                <c:pt idx="0">
                  <c:v>0.19</c:v>
                </c:pt>
                <c:pt idx="1">
                  <c:v>0.25</c:v>
                </c:pt>
                <c:pt idx="2">
                  <c:v>0.26</c:v>
                </c:pt>
                <c:pt idx="3">
                  <c:v>0.20100502512562821</c:v>
                </c:pt>
                <c:pt idx="4">
                  <c:v>0.2307692307692327</c:v>
                </c:pt>
                <c:pt idx="5">
                  <c:v>0.17647058823529421</c:v>
                </c:pt>
                <c:pt idx="6">
                  <c:v>0.42857142857142855</c:v>
                </c:pt>
                <c:pt idx="7">
                  <c:v>0.2</c:v>
                </c:pt>
                <c:pt idx="8">
                  <c:v>0.21000000000000021</c:v>
                </c:pt>
                <c:pt idx="9">
                  <c:v>0</c:v>
                </c:pt>
                <c:pt idx="10">
                  <c:v>0.5</c:v>
                </c:pt>
                <c:pt idx="11">
                  <c:v>0</c:v>
                </c:pt>
                <c:pt idx="12">
                  <c:v>0.35294117647058826</c:v>
                </c:pt>
                <c:pt idx="13">
                  <c:v>0</c:v>
                </c:pt>
                <c:pt idx="14">
                  <c:v>0.16666666666666666</c:v>
                </c:pt>
                <c:pt idx="15">
                  <c:v>0.21428571428571427</c:v>
                </c:pt>
              </c:numCache>
            </c:numRef>
          </c:val>
        </c:ser>
        <c:ser>
          <c:idx val="3"/>
          <c:order val="3"/>
          <c:tx>
            <c:strRef>
              <c:f>Sheet1!$A$5</c:f>
              <c:strCache>
                <c:ptCount val="1"/>
                <c:pt idx="0">
                  <c:v>Never</c:v>
                </c:pt>
              </c:strCache>
            </c:strRef>
          </c:tx>
          <c:spPr>
            <a:solidFill>
              <a:srgbClr val="FFFF00"/>
            </a:solidFill>
            <a:ln>
              <a:solidFill>
                <a:schemeClr val="tx1"/>
              </a:solidFill>
            </a:ln>
          </c:spPr>
          <c:dLbls>
            <c:txPr>
              <a:bodyPr/>
              <a:lstStyle/>
              <a:p>
                <a:pPr>
                  <a:defRPr lang="en-ZA" sz="1000" b="1"/>
                </a:pPr>
                <a:endParaRPr lang="en-US"/>
              </a:p>
            </c:txPr>
            <c:showVal val="1"/>
          </c:dLbls>
          <c:cat>
            <c:strRef>
              <c:f>Sheet1!$B$1:$Q$1</c:f>
              <c:strCache>
                <c:ptCount val="16"/>
                <c:pt idx="0">
                  <c:v>Total 2007 (n=192)</c:v>
                </c:pt>
                <c:pt idx="1">
                  <c:v>Total 2008 (n=212)</c:v>
                </c:pt>
                <c:pt idx="2">
                  <c:v>Total 2009 (n=332)</c:v>
                </c:pt>
                <c:pt idx="3">
                  <c:v>Total 2010 (n=200)</c:v>
                </c:pt>
                <c:pt idx="4">
                  <c:v>Company Beneficiaries (n=13)</c:v>
                </c:pt>
                <c:pt idx="5">
                  <c:v>Employed Beneficiaries (n=17)</c:v>
                </c:pt>
                <c:pt idx="6">
                  <c:v>Operational Suppliers (n=7)</c:v>
                </c:pt>
                <c:pt idx="7">
                  <c:v>Project Providers (n=5)</c:v>
                </c:pt>
                <c:pt idx="8">
                  <c:v>SDF's (n=68)</c:v>
                </c:pt>
                <c:pt idx="9">
                  <c:v>Committees (n=16)</c:v>
                </c:pt>
                <c:pt idx="10">
                  <c:v>Project Steering Commitees(n=4)</c:v>
                </c:pt>
                <c:pt idx="11">
                  <c:v>Legislative Bodies (n=4)</c:v>
                </c:pt>
                <c:pt idx="12">
                  <c:v>ETQA Accredited Providers (n=17)</c:v>
                </c:pt>
                <c:pt idx="13">
                  <c:v>MoUs and Joint Ventures (n=5)</c:v>
                </c:pt>
                <c:pt idx="14">
                  <c:v>Learners (n=30)</c:v>
                </c:pt>
                <c:pt idx="15">
                  <c:v>Staff (n=14)</c:v>
                </c:pt>
              </c:strCache>
            </c:strRef>
          </c:cat>
          <c:val>
            <c:numRef>
              <c:f>Sheet1!$B$5:$Q$5</c:f>
              <c:numCache>
                <c:formatCode>General</c:formatCode>
                <c:ptCount val="16"/>
                <c:pt idx="0" formatCode="0%">
                  <c:v>3.0000000000000002E-2</c:v>
                </c:pt>
                <c:pt idx="2" formatCode="0%">
                  <c:v>2.0000000000000011E-2</c:v>
                </c:pt>
                <c:pt idx="3" formatCode="0%">
                  <c:v>2.5125628140703519E-2</c:v>
                </c:pt>
                <c:pt idx="4" formatCode="0%">
                  <c:v>7.6923076923076927E-2</c:v>
                </c:pt>
                <c:pt idx="5" formatCode="0%">
                  <c:v>0</c:v>
                </c:pt>
                <c:pt idx="6" formatCode="0%">
                  <c:v>0</c:v>
                </c:pt>
                <c:pt idx="7" formatCode="0%">
                  <c:v>0</c:v>
                </c:pt>
                <c:pt idx="8" formatCode="0%">
                  <c:v>1.4925373134328361E-2</c:v>
                </c:pt>
                <c:pt idx="9" formatCode="0%">
                  <c:v>0</c:v>
                </c:pt>
                <c:pt idx="10" formatCode="0%">
                  <c:v>0</c:v>
                </c:pt>
                <c:pt idx="11" formatCode="0%">
                  <c:v>0</c:v>
                </c:pt>
                <c:pt idx="12" formatCode="0%">
                  <c:v>0</c:v>
                </c:pt>
                <c:pt idx="13" formatCode="0%">
                  <c:v>0</c:v>
                </c:pt>
                <c:pt idx="14" formatCode="0%">
                  <c:v>0.1</c:v>
                </c:pt>
                <c:pt idx="15" formatCode="0%">
                  <c:v>0</c:v>
                </c:pt>
              </c:numCache>
            </c:numRef>
          </c:val>
        </c:ser>
        <c:ser>
          <c:idx val="4"/>
          <c:order val="4"/>
          <c:tx>
            <c:strRef>
              <c:f>Sheet1!$A$6</c:f>
              <c:strCache>
                <c:ptCount val="1"/>
                <c:pt idx="0">
                  <c:v>DK / Not Sure</c:v>
                </c:pt>
              </c:strCache>
            </c:strRef>
          </c:tx>
          <c:spPr>
            <a:solidFill>
              <a:srgbClr val="FFC000"/>
            </a:solidFill>
            <a:ln>
              <a:solidFill>
                <a:schemeClr val="tx1"/>
              </a:solidFill>
            </a:ln>
          </c:spPr>
          <c:dLbls>
            <c:txPr>
              <a:bodyPr/>
              <a:lstStyle/>
              <a:p>
                <a:pPr>
                  <a:defRPr lang="en-ZA" sz="1000" b="1"/>
                </a:pPr>
                <a:endParaRPr lang="en-US"/>
              </a:p>
            </c:txPr>
            <c:showVal val="1"/>
          </c:dLbls>
          <c:cat>
            <c:strRef>
              <c:f>Sheet1!$B$1:$Q$1</c:f>
              <c:strCache>
                <c:ptCount val="16"/>
                <c:pt idx="0">
                  <c:v>Total 2007 (n=192)</c:v>
                </c:pt>
                <c:pt idx="1">
                  <c:v>Total 2008 (n=212)</c:v>
                </c:pt>
                <c:pt idx="2">
                  <c:v>Total 2009 (n=332)</c:v>
                </c:pt>
                <c:pt idx="3">
                  <c:v>Total 2010 (n=200)</c:v>
                </c:pt>
                <c:pt idx="4">
                  <c:v>Company Beneficiaries (n=13)</c:v>
                </c:pt>
                <c:pt idx="5">
                  <c:v>Employed Beneficiaries (n=17)</c:v>
                </c:pt>
                <c:pt idx="6">
                  <c:v>Operational Suppliers (n=7)</c:v>
                </c:pt>
                <c:pt idx="7">
                  <c:v>Project Providers (n=5)</c:v>
                </c:pt>
                <c:pt idx="8">
                  <c:v>SDF's (n=68)</c:v>
                </c:pt>
                <c:pt idx="9">
                  <c:v>Committees (n=16)</c:v>
                </c:pt>
                <c:pt idx="10">
                  <c:v>Project Steering Commitees(n=4)</c:v>
                </c:pt>
                <c:pt idx="11">
                  <c:v>Legislative Bodies (n=4)</c:v>
                </c:pt>
                <c:pt idx="12">
                  <c:v>ETQA Accredited Providers (n=17)</c:v>
                </c:pt>
                <c:pt idx="13">
                  <c:v>MoUs and Joint Ventures (n=5)</c:v>
                </c:pt>
                <c:pt idx="14">
                  <c:v>Learners (n=30)</c:v>
                </c:pt>
                <c:pt idx="15">
                  <c:v>Staff (n=14)</c:v>
                </c:pt>
              </c:strCache>
            </c:strRef>
          </c:cat>
          <c:val>
            <c:numRef>
              <c:f>Sheet1!$B$6:$Q$6</c:f>
              <c:numCache>
                <c:formatCode>General</c:formatCode>
                <c:ptCount val="16"/>
                <c:pt idx="2" formatCode="0%">
                  <c:v>4.0000000000000022E-2</c:v>
                </c:pt>
                <c:pt idx="3" formatCode="0%">
                  <c:v>2.0000000000000011E-2</c:v>
                </c:pt>
                <c:pt idx="8" formatCode="0%">
                  <c:v>1.0000000000000005E-2</c:v>
                </c:pt>
                <c:pt idx="9" formatCode="0%">
                  <c:v>6.0000000000000032E-2</c:v>
                </c:pt>
                <c:pt idx="14" formatCode="0%">
                  <c:v>3.0000000000000002E-2</c:v>
                </c:pt>
              </c:numCache>
            </c:numRef>
          </c:val>
        </c:ser>
        <c:dLbls>
          <c:showVal val="1"/>
        </c:dLbls>
        <c:gapWidth val="75"/>
        <c:overlap val="100"/>
        <c:axId val="93008256"/>
        <c:axId val="93009792"/>
      </c:barChart>
      <c:catAx>
        <c:axId val="93008256"/>
        <c:scaling>
          <c:orientation val="minMax"/>
        </c:scaling>
        <c:axPos val="b"/>
        <c:majorTickMark val="none"/>
        <c:tickLblPos val="nextTo"/>
        <c:txPr>
          <a:bodyPr/>
          <a:lstStyle/>
          <a:p>
            <a:pPr>
              <a:defRPr lang="en-ZA" sz="1000" b="0"/>
            </a:pPr>
            <a:endParaRPr lang="en-US"/>
          </a:p>
        </c:txPr>
        <c:crossAx val="93009792"/>
        <c:crosses val="autoZero"/>
        <c:auto val="1"/>
        <c:lblAlgn val="ctr"/>
        <c:lblOffset val="100"/>
      </c:catAx>
      <c:valAx>
        <c:axId val="93009792"/>
        <c:scaling>
          <c:orientation val="minMax"/>
          <c:max val="1"/>
        </c:scaling>
        <c:axPos val="l"/>
        <c:majorGridlines/>
        <c:numFmt formatCode="0%" sourceLinked="1"/>
        <c:majorTickMark val="none"/>
        <c:tickLblPos val="nextTo"/>
        <c:spPr>
          <a:ln w="9525">
            <a:noFill/>
          </a:ln>
        </c:spPr>
        <c:txPr>
          <a:bodyPr/>
          <a:lstStyle/>
          <a:p>
            <a:pPr>
              <a:defRPr lang="en-ZA" sz="1000" b="1"/>
            </a:pPr>
            <a:endParaRPr lang="en-US"/>
          </a:p>
        </c:txPr>
        <c:crossAx val="93008256"/>
        <c:crosses val="autoZero"/>
        <c:crossBetween val="between"/>
      </c:valAx>
    </c:plotArea>
    <c:legend>
      <c:legendPos val="b"/>
      <c:layout>
        <c:manualLayout>
          <c:xMode val="edge"/>
          <c:yMode val="edge"/>
          <c:x val="0.26488758042412841"/>
          <c:y val="0.84410704911886014"/>
          <c:w val="0.46372982138295626"/>
          <c:h val="4.0626734158231932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65.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dirty="0" smtClean="0">
                <a:latin typeface="+mn-lt"/>
              </a:rPr>
              <a:t>What</a:t>
            </a:r>
            <a:r>
              <a:rPr lang="en-GB" sz="1100" b="1" baseline="0" dirty="0" smtClean="0">
                <a:latin typeface="+mn-lt"/>
              </a:rPr>
              <a:t> Information Do You Look For?</a:t>
            </a:r>
            <a:endParaRPr lang="en-ZA" sz="1100" b="1" dirty="0">
              <a:latin typeface="+mn-lt"/>
            </a:endParaRPr>
          </a:p>
        </c:rich>
      </c:tx>
      <c:layout>
        <c:manualLayout>
          <c:xMode val="edge"/>
          <c:yMode val="edge"/>
          <c:x val="0.31967805463963261"/>
          <c:y val="3.3848669592267525E-2"/>
        </c:manualLayout>
      </c:layout>
    </c:title>
    <c:plotArea>
      <c:layout>
        <c:manualLayout>
          <c:layoutTarget val="inner"/>
          <c:xMode val="edge"/>
          <c:yMode val="edge"/>
          <c:x val="8.6708848893892188E-2"/>
          <c:y val="0.15259615384615968"/>
          <c:w val="0.86053115071142428"/>
          <c:h val="0.47634211588937236"/>
        </c:manualLayout>
      </c:layout>
      <c:barChart>
        <c:barDir val="col"/>
        <c:grouping val="clustered"/>
        <c:ser>
          <c:idx val="0"/>
          <c:order val="0"/>
          <c:tx>
            <c:strRef>
              <c:f>Sheet1!$A$2</c:f>
              <c:strCache>
                <c:ptCount val="1"/>
                <c:pt idx="0">
                  <c:v>Total 2010 (n=14)</c:v>
                </c:pt>
              </c:strCache>
            </c:strRef>
          </c:tx>
          <c:spPr>
            <a:solidFill>
              <a:srgbClr val="00B0F0"/>
            </a:solidFill>
            <a:ln w="9525">
              <a:solidFill>
                <a:srgbClr val="000000"/>
              </a:solidFill>
            </a:ln>
            <a:effectLst>
              <a:outerShdw blurRad="40000" dist="23000" dir="5400000" rotWithShape="0">
                <a:srgbClr val="000000">
                  <a:alpha val="35000"/>
                </a:srgbClr>
              </a:outerShdw>
            </a:effectLst>
            <a:scene3d>
              <a:camera prst="orthographicFront"/>
              <a:lightRig rig="threePt" dir="t"/>
            </a:scene3d>
            <a:sp3d/>
          </c:spPr>
          <c:dLbls>
            <c:txPr>
              <a:bodyPr/>
              <a:lstStyle/>
              <a:p>
                <a:pPr>
                  <a:defRPr lang="en-ZA" sz="1000" b="1"/>
                </a:pPr>
                <a:endParaRPr lang="en-US"/>
              </a:p>
            </c:txPr>
            <c:dLblPos val="outEnd"/>
            <c:showVal val="1"/>
          </c:dLbls>
          <c:cat>
            <c:strRef>
              <c:f>Sheet1!$B$1:$E$1</c:f>
              <c:strCache>
                <c:ptCount val="4"/>
                <c:pt idx="0">
                  <c:v>Go to Homepage</c:v>
                </c:pt>
                <c:pt idx="1">
                  <c:v>Check the accuracy of your area's information</c:v>
                </c:pt>
                <c:pt idx="2">
                  <c:v>Check what is happening in other departments</c:v>
                </c:pt>
                <c:pt idx="3">
                  <c:v>Look for presentation, acronyms etc</c:v>
                </c:pt>
              </c:strCache>
            </c:strRef>
          </c:cat>
          <c:val>
            <c:numRef>
              <c:f>Sheet1!$B$2:$E$2</c:f>
              <c:numCache>
                <c:formatCode>0%</c:formatCode>
                <c:ptCount val="4"/>
                <c:pt idx="0">
                  <c:v>0.56999999999999995</c:v>
                </c:pt>
                <c:pt idx="1">
                  <c:v>0.79</c:v>
                </c:pt>
                <c:pt idx="2">
                  <c:v>0.5</c:v>
                </c:pt>
                <c:pt idx="3">
                  <c:v>0.29000000000000031</c:v>
                </c:pt>
              </c:numCache>
            </c:numRef>
          </c:val>
        </c:ser>
        <c:dLbls>
          <c:showVal val="1"/>
        </c:dLbls>
        <c:gapWidth val="75"/>
        <c:overlap val="-25"/>
        <c:axId val="92978560"/>
        <c:axId val="93049984"/>
      </c:barChart>
      <c:catAx>
        <c:axId val="92978560"/>
        <c:scaling>
          <c:orientation val="minMax"/>
        </c:scaling>
        <c:axPos val="b"/>
        <c:majorTickMark val="none"/>
        <c:tickLblPos val="nextTo"/>
        <c:txPr>
          <a:bodyPr/>
          <a:lstStyle/>
          <a:p>
            <a:pPr>
              <a:defRPr lang="en-ZA" sz="1000" b="0"/>
            </a:pPr>
            <a:endParaRPr lang="en-US"/>
          </a:p>
        </c:txPr>
        <c:crossAx val="93049984"/>
        <c:crosses val="autoZero"/>
        <c:auto val="1"/>
        <c:lblAlgn val="ctr"/>
        <c:lblOffset val="100"/>
      </c:catAx>
      <c:valAx>
        <c:axId val="93049984"/>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92978560"/>
        <c:crosses val="autoZero"/>
        <c:crossBetween val="between"/>
      </c:valAx>
    </c:plotArea>
    <c:plotVisOnly val="1"/>
  </c:chart>
  <c:spPr>
    <a:ln>
      <a:noFill/>
    </a:ln>
  </c:spPr>
  <c:txPr>
    <a:bodyPr/>
    <a:lstStyle/>
    <a:p>
      <a:pPr>
        <a:defRPr sz="1800"/>
      </a:pPr>
      <a:endParaRPr lang="en-US"/>
    </a:p>
  </c:txPr>
  <c:externalData r:id="rId2"/>
</c:chartSpace>
</file>

<file path=ppt/charts/chart66.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How Would You Rate The User- Friendliness Of The BANKSETA Website?</a:t>
            </a:r>
          </a:p>
        </c:rich>
      </c:tx>
      <c:layout>
        <c:manualLayout>
          <c:xMode val="edge"/>
          <c:yMode val="edge"/>
          <c:x val="0.22922142475553384"/>
          <c:y val="3.3699662542182228E-2"/>
        </c:manualLayout>
      </c:layout>
    </c:title>
    <c:plotArea>
      <c:layout>
        <c:manualLayout>
          <c:layoutTarget val="inner"/>
          <c:xMode val="edge"/>
          <c:yMode val="edge"/>
          <c:x val="8.0756393282701747E-2"/>
          <c:y val="0.10067304086989126"/>
          <c:w val="0.86053115071142428"/>
          <c:h val="0.38311867266592664"/>
        </c:manualLayout>
      </c:layout>
      <c:barChart>
        <c:barDir val="col"/>
        <c:grouping val="stacked"/>
        <c:ser>
          <c:idx val="0"/>
          <c:order val="0"/>
          <c:tx>
            <c:strRef>
              <c:f>Sheet1!$A$2</c:f>
              <c:strCache>
                <c:ptCount val="1"/>
                <c:pt idx="0">
                  <c:v>Extremely user-friendly</c:v>
                </c:pt>
              </c:strCache>
            </c:strRef>
          </c:tx>
          <c:spPr>
            <a:solidFill>
              <a:srgbClr val="0070C0"/>
            </a:solidFill>
            <a:ln w="12700">
              <a:solidFill>
                <a:schemeClr val="tx1"/>
              </a:solidFill>
            </a:ln>
            <a:effectLst/>
            <a:scene3d>
              <a:camera prst="orthographicFront"/>
              <a:lightRig rig="threePt" dir="t"/>
            </a:scene3d>
            <a:sp3d/>
          </c:spPr>
          <c:dLbls>
            <c:txPr>
              <a:bodyPr/>
              <a:lstStyle/>
              <a:p>
                <a:pPr>
                  <a:defRPr lang="en-ZA" sz="1000" b="1">
                    <a:solidFill>
                      <a:schemeClr val="bg1"/>
                    </a:solidFill>
                  </a:defRPr>
                </a:pPr>
                <a:endParaRPr lang="en-US"/>
              </a:p>
            </c:txPr>
            <c:showVal val="1"/>
          </c:dLbls>
          <c:cat>
            <c:strRef>
              <c:f>Sheet1!$B$1:$M$1</c:f>
              <c:strCache>
                <c:ptCount val="12"/>
                <c:pt idx="0">
                  <c:v>Total 2010 (n=186)</c:v>
                </c:pt>
                <c:pt idx="1">
                  <c:v>Company Beneficiaries (n=13)</c:v>
                </c:pt>
                <c:pt idx="2">
                  <c:v>Employed Beneficiaries (n=17)</c:v>
                </c:pt>
                <c:pt idx="3">
                  <c:v>Operational Suppliers (n=7)</c:v>
                </c:pt>
                <c:pt idx="4">
                  <c:v>Project Providers (n=5)</c:v>
                </c:pt>
                <c:pt idx="5">
                  <c:v>SDF's (n=68)</c:v>
                </c:pt>
                <c:pt idx="6">
                  <c:v>Committees (n=16)</c:v>
                </c:pt>
                <c:pt idx="7">
                  <c:v>Project Steering Commitees(n=4)</c:v>
                </c:pt>
                <c:pt idx="8">
                  <c:v>Legislative Bodies (n=4)</c:v>
                </c:pt>
                <c:pt idx="9">
                  <c:v>ETQA Accredited Providers (n=17)</c:v>
                </c:pt>
                <c:pt idx="10">
                  <c:v>MoUs and Joint Ventures (n=5)</c:v>
                </c:pt>
                <c:pt idx="11">
                  <c:v>Learners (n=30)</c:v>
                </c:pt>
              </c:strCache>
            </c:strRef>
          </c:cat>
          <c:val>
            <c:numRef>
              <c:f>Sheet1!$B$2:$M$2</c:f>
              <c:numCache>
                <c:formatCode>0%</c:formatCode>
                <c:ptCount val="12"/>
                <c:pt idx="0">
                  <c:v>0.45698924731182838</c:v>
                </c:pt>
                <c:pt idx="1">
                  <c:v>0.30769230769230782</c:v>
                </c:pt>
                <c:pt idx="2">
                  <c:v>0.70588235294117663</c:v>
                </c:pt>
                <c:pt idx="3">
                  <c:v>0.28571428571428847</c:v>
                </c:pt>
                <c:pt idx="4">
                  <c:v>0.60000000000000064</c:v>
                </c:pt>
                <c:pt idx="5">
                  <c:v>0.41176470588235575</c:v>
                </c:pt>
                <c:pt idx="6">
                  <c:v>0.43750000000000189</c:v>
                </c:pt>
                <c:pt idx="7">
                  <c:v>0.25</c:v>
                </c:pt>
                <c:pt idx="8">
                  <c:v>0.5</c:v>
                </c:pt>
                <c:pt idx="9">
                  <c:v>0.2352941176470589</c:v>
                </c:pt>
                <c:pt idx="10">
                  <c:v>0</c:v>
                </c:pt>
                <c:pt idx="11">
                  <c:v>0.73333333333333361</c:v>
                </c:pt>
              </c:numCache>
            </c:numRef>
          </c:val>
        </c:ser>
        <c:ser>
          <c:idx val="1"/>
          <c:order val="1"/>
          <c:tx>
            <c:strRef>
              <c:f>Sheet1!$A$3</c:f>
              <c:strCache>
                <c:ptCount val="1"/>
                <c:pt idx="0">
                  <c:v>Somewhat user-friendly</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Sheet1!$B$1:$M$1</c:f>
              <c:strCache>
                <c:ptCount val="12"/>
                <c:pt idx="0">
                  <c:v>Total 2010 (n=186)</c:v>
                </c:pt>
                <c:pt idx="1">
                  <c:v>Company Beneficiaries (n=13)</c:v>
                </c:pt>
                <c:pt idx="2">
                  <c:v>Employed Beneficiaries (n=17)</c:v>
                </c:pt>
                <c:pt idx="3">
                  <c:v>Operational Suppliers (n=7)</c:v>
                </c:pt>
                <c:pt idx="4">
                  <c:v>Project Providers (n=5)</c:v>
                </c:pt>
                <c:pt idx="5">
                  <c:v>SDF's (n=68)</c:v>
                </c:pt>
                <c:pt idx="6">
                  <c:v>Committees (n=16)</c:v>
                </c:pt>
                <c:pt idx="7">
                  <c:v>Project Steering Commitees(n=4)</c:v>
                </c:pt>
                <c:pt idx="8">
                  <c:v>Legislative Bodies (n=4)</c:v>
                </c:pt>
                <c:pt idx="9">
                  <c:v>ETQA Accredited Providers (n=17)</c:v>
                </c:pt>
                <c:pt idx="10">
                  <c:v>MoUs and Joint Ventures (n=5)</c:v>
                </c:pt>
                <c:pt idx="11">
                  <c:v>Learners (n=30)</c:v>
                </c:pt>
              </c:strCache>
            </c:strRef>
          </c:cat>
          <c:val>
            <c:numRef>
              <c:f>Sheet1!$B$3:$M$3</c:f>
              <c:numCache>
                <c:formatCode>0%</c:formatCode>
                <c:ptCount val="12"/>
                <c:pt idx="0">
                  <c:v>0.48387096774193916</c:v>
                </c:pt>
                <c:pt idx="1">
                  <c:v>0.46153846153846367</c:v>
                </c:pt>
                <c:pt idx="2">
                  <c:v>0.29411764705882382</c:v>
                </c:pt>
                <c:pt idx="3">
                  <c:v>0.57142857142857695</c:v>
                </c:pt>
                <c:pt idx="4">
                  <c:v>0.4</c:v>
                </c:pt>
                <c:pt idx="5">
                  <c:v>0.5588235294117645</c:v>
                </c:pt>
                <c:pt idx="6">
                  <c:v>0.5625</c:v>
                </c:pt>
                <c:pt idx="7">
                  <c:v>0.75000000000000389</c:v>
                </c:pt>
                <c:pt idx="8">
                  <c:v>0.5</c:v>
                </c:pt>
                <c:pt idx="9">
                  <c:v>0.58823529411764286</c:v>
                </c:pt>
                <c:pt idx="10">
                  <c:v>1</c:v>
                </c:pt>
                <c:pt idx="11">
                  <c:v>0.2</c:v>
                </c:pt>
              </c:numCache>
            </c:numRef>
          </c:val>
        </c:ser>
        <c:ser>
          <c:idx val="2"/>
          <c:order val="2"/>
          <c:tx>
            <c:strRef>
              <c:f>Sheet1!$A$4</c:f>
              <c:strCache>
                <c:ptCount val="1"/>
                <c:pt idx="0">
                  <c:v>Not at all user-friendly</c:v>
                </c:pt>
              </c:strCache>
            </c:strRef>
          </c:tx>
          <c:spPr>
            <a:solidFill>
              <a:srgbClr val="92D050"/>
            </a:solidFill>
            <a:ln>
              <a:solidFill>
                <a:schemeClr val="tx1"/>
              </a:solidFill>
            </a:ln>
          </c:spPr>
          <c:dLbls>
            <c:txPr>
              <a:bodyPr/>
              <a:lstStyle/>
              <a:p>
                <a:pPr>
                  <a:defRPr lang="en-ZA" sz="1000" b="1"/>
                </a:pPr>
                <a:endParaRPr lang="en-US"/>
              </a:p>
            </c:txPr>
            <c:showVal val="1"/>
          </c:dLbls>
          <c:cat>
            <c:strRef>
              <c:f>Sheet1!$B$1:$M$1</c:f>
              <c:strCache>
                <c:ptCount val="12"/>
                <c:pt idx="0">
                  <c:v>Total 2010 (n=186)</c:v>
                </c:pt>
                <c:pt idx="1">
                  <c:v>Company Beneficiaries (n=13)</c:v>
                </c:pt>
                <c:pt idx="2">
                  <c:v>Employed Beneficiaries (n=17)</c:v>
                </c:pt>
                <c:pt idx="3">
                  <c:v>Operational Suppliers (n=7)</c:v>
                </c:pt>
                <c:pt idx="4">
                  <c:v>Project Providers (n=5)</c:v>
                </c:pt>
                <c:pt idx="5">
                  <c:v>SDF's (n=68)</c:v>
                </c:pt>
                <c:pt idx="6">
                  <c:v>Committees (n=16)</c:v>
                </c:pt>
                <c:pt idx="7">
                  <c:v>Project Steering Commitees(n=4)</c:v>
                </c:pt>
                <c:pt idx="8">
                  <c:v>Legislative Bodies (n=4)</c:v>
                </c:pt>
                <c:pt idx="9">
                  <c:v>ETQA Accredited Providers (n=17)</c:v>
                </c:pt>
                <c:pt idx="10">
                  <c:v>MoUs and Joint Ventures (n=5)</c:v>
                </c:pt>
                <c:pt idx="11">
                  <c:v>Learners (n=30)</c:v>
                </c:pt>
              </c:strCache>
            </c:strRef>
          </c:cat>
          <c:val>
            <c:numRef>
              <c:f>Sheet1!$B$4:$M$4</c:f>
              <c:numCache>
                <c:formatCode>0%</c:formatCode>
                <c:ptCount val="12"/>
                <c:pt idx="0">
                  <c:v>5.9139784946237332E-2</c:v>
                </c:pt>
                <c:pt idx="1">
                  <c:v>0.2307692307692327</c:v>
                </c:pt>
                <c:pt idx="2">
                  <c:v>0</c:v>
                </c:pt>
                <c:pt idx="3">
                  <c:v>0.14285714285714429</c:v>
                </c:pt>
                <c:pt idx="4">
                  <c:v>0</c:v>
                </c:pt>
                <c:pt idx="5">
                  <c:v>2.9411764705882353E-2</c:v>
                </c:pt>
                <c:pt idx="6">
                  <c:v>0</c:v>
                </c:pt>
                <c:pt idx="7">
                  <c:v>0</c:v>
                </c:pt>
                <c:pt idx="8">
                  <c:v>0</c:v>
                </c:pt>
                <c:pt idx="9">
                  <c:v>0.17647058823529421</c:v>
                </c:pt>
                <c:pt idx="10">
                  <c:v>0</c:v>
                </c:pt>
                <c:pt idx="11">
                  <c:v>6.666666666666668E-2</c:v>
                </c:pt>
              </c:numCache>
            </c:numRef>
          </c:val>
        </c:ser>
        <c:dLbls>
          <c:showVal val="1"/>
        </c:dLbls>
        <c:gapWidth val="75"/>
        <c:overlap val="100"/>
        <c:axId val="134899968"/>
        <c:axId val="134930432"/>
      </c:barChart>
      <c:catAx>
        <c:axId val="134899968"/>
        <c:scaling>
          <c:orientation val="minMax"/>
        </c:scaling>
        <c:axPos val="b"/>
        <c:majorTickMark val="none"/>
        <c:tickLblPos val="nextTo"/>
        <c:txPr>
          <a:bodyPr/>
          <a:lstStyle/>
          <a:p>
            <a:pPr>
              <a:defRPr lang="en-ZA" sz="1000" b="0"/>
            </a:pPr>
            <a:endParaRPr lang="en-US"/>
          </a:p>
        </c:txPr>
        <c:crossAx val="134930432"/>
        <c:crosses val="autoZero"/>
        <c:auto val="1"/>
        <c:lblAlgn val="ctr"/>
        <c:lblOffset val="100"/>
      </c:catAx>
      <c:valAx>
        <c:axId val="134930432"/>
        <c:scaling>
          <c:orientation val="minMax"/>
          <c:max val="1"/>
        </c:scaling>
        <c:axPos val="l"/>
        <c:majorGridlines/>
        <c:numFmt formatCode="0%" sourceLinked="1"/>
        <c:majorTickMark val="none"/>
        <c:tickLblPos val="nextTo"/>
        <c:spPr>
          <a:ln w="9525">
            <a:noFill/>
          </a:ln>
        </c:spPr>
        <c:txPr>
          <a:bodyPr/>
          <a:lstStyle/>
          <a:p>
            <a:pPr>
              <a:defRPr lang="en-ZA" sz="1000" b="1"/>
            </a:pPr>
            <a:endParaRPr lang="en-US"/>
          </a:p>
        </c:txPr>
        <c:crossAx val="134899968"/>
        <c:crosses val="autoZero"/>
        <c:crossBetween val="between"/>
      </c:valAx>
    </c:plotArea>
    <c:legend>
      <c:legendPos val="b"/>
      <c:layout>
        <c:manualLayout>
          <c:xMode val="edge"/>
          <c:yMode val="edge"/>
          <c:x val="0.20294067776926183"/>
          <c:y val="0.80601181102362263"/>
          <c:w val="0.59352333170741756"/>
          <c:h val="4.0626734158231988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6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Do You Ever Use The BANKSETA Call Centre?</a:t>
            </a:r>
          </a:p>
        </c:rich>
      </c:tx>
      <c:layout>
        <c:manualLayout>
          <c:xMode val="edge"/>
          <c:yMode val="edge"/>
          <c:x val="0.33541611502103003"/>
          <c:y val="3.3850669982041719E-2"/>
        </c:manualLayout>
      </c:layout>
    </c:title>
    <c:plotArea>
      <c:layout>
        <c:manualLayout>
          <c:layoutTarget val="inner"/>
          <c:xMode val="edge"/>
          <c:yMode val="edge"/>
          <c:x val="7.1906835760573995E-2"/>
          <c:y val="9.4903846153848267E-2"/>
          <c:w val="0.91067869834856863"/>
          <c:h val="0.39132620922386852"/>
        </c:manualLayout>
      </c:layout>
      <c:barChart>
        <c:barDir val="col"/>
        <c:grouping val="stacked"/>
        <c:ser>
          <c:idx val="0"/>
          <c:order val="0"/>
          <c:tx>
            <c:strRef>
              <c:f>Sheet1!$A$2</c:f>
              <c:strCache>
                <c:ptCount val="1"/>
                <c:pt idx="0">
                  <c:v>Yes</c:v>
                </c:pt>
              </c:strCache>
            </c:strRef>
          </c:tx>
          <c:spPr>
            <a:solidFill>
              <a:srgbClr val="00B0F0"/>
            </a:solidFill>
            <a:ln w="12700">
              <a:solidFill>
                <a:schemeClr val="tx1"/>
              </a:solidFill>
            </a:ln>
            <a:effectLst/>
            <a:scene3d>
              <a:camera prst="orthographicFront"/>
              <a:lightRig rig="threePt" dir="t"/>
            </a:scene3d>
            <a:sp3d/>
          </c:spPr>
          <c:dLbls>
            <c:dLbl>
              <c:idx val="11"/>
              <c:dLblPos val="ctr"/>
              <c:showVal val="1"/>
            </c:dLbl>
            <c:dLbl>
              <c:idx val="12"/>
              <c:dLblPos val="ctr"/>
              <c:showVal val="1"/>
            </c:dLbl>
            <c:txPr>
              <a:bodyPr/>
              <a:lstStyle/>
              <a:p>
                <a:pPr>
                  <a:defRPr lang="en-ZA" sz="1000" b="1"/>
                </a:pPr>
                <a:endParaRPr lang="en-US"/>
              </a:p>
            </c:txPr>
            <c:showVal val="1"/>
          </c:dLbls>
          <c:cat>
            <c:strRef>
              <c:f>Sheet1!$B$1:$Q$1</c:f>
              <c:strCache>
                <c:ptCount val="16"/>
                <c:pt idx="0">
                  <c:v>Total 2007 (n=317)</c:v>
                </c:pt>
                <c:pt idx="1">
                  <c:v>Total 2008 (n=348)</c:v>
                </c:pt>
                <c:pt idx="2">
                  <c:v>Total 2009 (n=456)</c:v>
                </c:pt>
                <c:pt idx="3">
                  <c:v>Total 2010 (n=310)</c:v>
                </c:pt>
                <c:pt idx="4">
                  <c:v>Company Beneficiaries (n=15)</c:v>
                </c:pt>
                <c:pt idx="5">
                  <c:v>Employed Beneficiaries (n=30)</c:v>
                </c:pt>
                <c:pt idx="6">
                  <c:v>Operational Suppliers (n=10)</c:v>
                </c:pt>
                <c:pt idx="7">
                  <c:v>Project Providers (n=5)</c:v>
                </c:pt>
                <c:pt idx="8">
                  <c:v>SDF's (n=83)</c:v>
                </c:pt>
                <c:pt idx="9">
                  <c:v>Committees (n=16)</c:v>
                </c:pt>
                <c:pt idx="10">
                  <c:v>Project Steering Commitees(n=5)</c:v>
                </c:pt>
                <c:pt idx="11">
                  <c:v>Legislative Bodies (n=5)</c:v>
                </c:pt>
                <c:pt idx="12">
                  <c:v>ETQA Accredited Providers (n=20)</c:v>
                </c:pt>
                <c:pt idx="13">
                  <c:v>MoUs and Joint Ventures (n=5)</c:v>
                </c:pt>
                <c:pt idx="14">
                  <c:v>Learners (n=101)</c:v>
                </c:pt>
                <c:pt idx="15">
                  <c:v>Staff (n=15)</c:v>
                </c:pt>
              </c:strCache>
            </c:strRef>
          </c:cat>
          <c:val>
            <c:numRef>
              <c:f>Sheet1!$B$2:$Q$2</c:f>
              <c:numCache>
                <c:formatCode>0%</c:formatCode>
                <c:ptCount val="16"/>
                <c:pt idx="0">
                  <c:v>0.33000000000000024</c:v>
                </c:pt>
                <c:pt idx="1">
                  <c:v>0.27</c:v>
                </c:pt>
                <c:pt idx="2">
                  <c:v>0.22</c:v>
                </c:pt>
                <c:pt idx="3">
                  <c:v>0.25324675324675322</c:v>
                </c:pt>
                <c:pt idx="4">
                  <c:v>0.26666666666666683</c:v>
                </c:pt>
                <c:pt idx="5">
                  <c:v>0.26666666666666683</c:v>
                </c:pt>
                <c:pt idx="6">
                  <c:v>0.2</c:v>
                </c:pt>
                <c:pt idx="7">
                  <c:v>0</c:v>
                </c:pt>
                <c:pt idx="8">
                  <c:v>0.41000000000000014</c:v>
                </c:pt>
                <c:pt idx="9">
                  <c:v>0.5</c:v>
                </c:pt>
                <c:pt idx="10">
                  <c:v>0.8</c:v>
                </c:pt>
                <c:pt idx="11">
                  <c:v>0.2</c:v>
                </c:pt>
                <c:pt idx="12">
                  <c:v>0.25</c:v>
                </c:pt>
                <c:pt idx="13">
                  <c:v>0.2</c:v>
                </c:pt>
                <c:pt idx="14">
                  <c:v>3.0000000000000002E-2</c:v>
                </c:pt>
                <c:pt idx="15">
                  <c:v>0.53333333333333333</c:v>
                </c:pt>
              </c:numCache>
            </c:numRef>
          </c:val>
        </c:ser>
        <c:ser>
          <c:idx val="1"/>
          <c:order val="1"/>
          <c:tx>
            <c:strRef>
              <c:f>Sheet1!$A$3</c:f>
              <c:strCache>
                <c:ptCount val="1"/>
                <c:pt idx="0">
                  <c:v>No</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Sheet1!$B$1:$Q$1</c:f>
              <c:strCache>
                <c:ptCount val="16"/>
                <c:pt idx="0">
                  <c:v>Total 2007 (n=317)</c:v>
                </c:pt>
                <c:pt idx="1">
                  <c:v>Total 2008 (n=348)</c:v>
                </c:pt>
                <c:pt idx="2">
                  <c:v>Total 2009 (n=456)</c:v>
                </c:pt>
                <c:pt idx="3">
                  <c:v>Total 2010 (n=310)</c:v>
                </c:pt>
                <c:pt idx="4">
                  <c:v>Company Beneficiaries (n=15)</c:v>
                </c:pt>
                <c:pt idx="5">
                  <c:v>Employed Beneficiaries (n=30)</c:v>
                </c:pt>
                <c:pt idx="6">
                  <c:v>Operational Suppliers (n=10)</c:v>
                </c:pt>
                <c:pt idx="7">
                  <c:v>Project Providers (n=5)</c:v>
                </c:pt>
                <c:pt idx="8">
                  <c:v>SDF's (n=83)</c:v>
                </c:pt>
                <c:pt idx="9">
                  <c:v>Committees (n=16)</c:v>
                </c:pt>
                <c:pt idx="10">
                  <c:v>Project Steering Commitees(n=5)</c:v>
                </c:pt>
                <c:pt idx="11">
                  <c:v>Legislative Bodies (n=5)</c:v>
                </c:pt>
                <c:pt idx="12">
                  <c:v>ETQA Accredited Providers (n=20)</c:v>
                </c:pt>
                <c:pt idx="13">
                  <c:v>MoUs and Joint Ventures (n=5)</c:v>
                </c:pt>
                <c:pt idx="14">
                  <c:v>Learners (n=101)</c:v>
                </c:pt>
                <c:pt idx="15">
                  <c:v>Staff (n=15)</c:v>
                </c:pt>
              </c:strCache>
            </c:strRef>
          </c:cat>
          <c:val>
            <c:numRef>
              <c:f>Sheet1!$B$3:$Q$3</c:f>
              <c:numCache>
                <c:formatCode>0%</c:formatCode>
                <c:ptCount val="16"/>
                <c:pt idx="0">
                  <c:v>0.67000000000000048</c:v>
                </c:pt>
                <c:pt idx="1">
                  <c:v>0.73000000000000032</c:v>
                </c:pt>
                <c:pt idx="2">
                  <c:v>0.78</c:v>
                </c:pt>
                <c:pt idx="3">
                  <c:v>0.74675324675324672</c:v>
                </c:pt>
                <c:pt idx="4">
                  <c:v>0.73333333333333361</c:v>
                </c:pt>
                <c:pt idx="5">
                  <c:v>0.73333333333333361</c:v>
                </c:pt>
                <c:pt idx="6">
                  <c:v>0.8</c:v>
                </c:pt>
                <c:pt idx="7">
                  <c:v>1</c:v>
                </c:pt>
                <c:pt idx="8">
                  <c:v>0.59</c:v>
                </c:pt>
                <c:pt idx="9">
                  <c:v>0.5</c:v>
                </c:pt>
                <c:pt idx="10">
                  <c:v>0.2</c:v>
                </c:pt>
                <c:pt idx="11">
                  <c:v>0.8</c:v>
                </c:pt>
                <c:pt idx="12">
                  <c:v>0.75000000000000033</c:v>
                </c:pt>
                <c:pt idx="13">
                  <c:v>0.8</c:v>
                </c:pt>
                <c:pt idx="14">
                  <c:v>0.97000000000000031</c:v>
                </c:pt>
                <c:pt idx="15">
                  <c:v>0.4666666666666669</c:v>
                </c:pt>
              </c:numCache>
            </c:numRef>
          </c:val>
        </c:ser>
        <c:dLbls>
          <c:showVal val="1"/>
        </c:dLbls>
        <c:gapWidth val="75"/>
        <c:overlap val="100"/>
        <c:axId val="134948352"/>
        <c:axId val="134949888"/>
      </c:barChart>
      <c:catAx>
        <c:axId val="134948352"/>
        <c:scaling>
          <c:orientation val="minMax"/>
        </c:scaling>
        <c:axPos val="b"/>
        <c:majorTickMark val="none"/>
        <c:tickLblPos val="nextTo"/>
        <c:txPr>
          <a:bodyPr/>
          <a:lstStyle/>
          <a:p>
            <a:pPr>
              <a:defRPr lang="en-ZA" sz="1000" b="0"/>
            </a:pPr>
            <a:endParaRPr lang="en-US"/>
          </a:p>
        </c:txPr>
        <c:crossAx val="134949888"/>
        <c:crosses val="autoZero"/>
        <c:auto val="1"/>
        <c:lblAlgn val="ctr"/>
        <c:lblOffset val="100"/>
      </c:catAx>
      <c:valAx>
        <c:axId val="134949888"/>
        <c:scaling>
          <c:orientation val="minMax"/>
          <c:max val="1"/>
        </c:scaling>
        <c:axPos val="l"/>
        <c:majorGridlines/>
        <c:numFmt formatCode="0%" sourceLinked="1"/>
        <c:majorTickMark val="none"/>
        <c:tickLblPos val="nextTo"/>
        <c:spPr>
          <a:ln w="9525">
            <a:noFill/>
          </a:ln>
        </c:spPr>
        <c:txPr>
          <a:bodyPr/>
          <a:lstStyle/>
          <a:p>
            <a:pPr>
              <a:defRPr lang="en-ZA" sz="1000" b="1"/>
            </a:pPr>
            <a:endParaRPr lang="en-US"/>
          </a:p>
        </c:txPr>
        <c:crossAx val="134948352"/>
        <c:crosses val="autoZero"/>
        <c:crossBetween val="between"/>
      </c:valAx>
    </c:plotArea>
    <c:legend>
      <c:legendPos val="b"/>
      <c:layout>
        <c:manualLayout>
          <c:xMode val="edge"/>
          <c:yMode val="edge"/>
          <c:x val="0.47727696095510996"/>
          <c:y val="0.83003974503187161"/>
          <c:w val="9.068125333890785E-2"/>
          <c:h val="4.0626734158232189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68.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I find the Call Centre helpful</a:t>
            </a:r>
          </a:p>
        </c:rich>
      </c:tx>
      <c:layout>
        <c:manualLayout>
          <c:xMode val="edge"/>
          <c:yMode val="edge"/>
          <c:x val="0.38851346015377303"/>
          <c:y val="4.0842519685039373E-2"/>
        </c:manualLayout>
      </c:layout>
    </c:title>
    <c:plotArea>
      <c:layout>
        <c:manualLayout>
          <c:layoutTarget val="inner"/>
          <c:xMode val="edge"/>
          <c:yMode val="edge"/>
          <c:x val="8.0756393282701747E-2"/>
          <c:y val="0.10067304086989126"/>
          <c:w val="0.86053115071142428"/>
          <c:h val="0.38311867266592653"/>
        </c:manualLayout>
      </c:layout>
      <c:barChart>
        <c:barDir val="col"/>
        <c:grouping val="stacked"/>
        <c:ser>
          <c:idx val="0"/>
          <c:order val="0"/>
          <c:tx>
            <c:strRef>
              <c:f>Sheet1!$A$2</c:f>
              <c:strCache>
                <c:ptCount val="1"/>
                <c:pt idx="0">
                  <c:v>Strongly Agree</c:v>
                </c:pt>
              </c:strCache>
            </c:strRef>
          </c:tx>
          <c:spPr>
            <a:solidFill>
              <a:srgbClr val="0070C0"/>
            </a:solidFill>
            <a:ln w="12700">
              <a:solidFill>
                <a:schemeClr val="tx1"/>
              </a:solidFill>
            </a:ln>
            <a:effectLst/>
            <a:scene3d>
              <a:camera prst="orthographicFront"/>
              <a:lightRig rig="threePt" dir="t"/>
            </a:scene3d>
            <a:sp3d/>
          </c:spPr>
          <c:dLbls>
            <c:txPr>
              <a:bodyPr/>
              <a:lstStyle/>
              <a:p>
                <a:pPr>
                  <a:defRPr lang="en-ZA" sz="1000" b="1">
                    <a:solidFill>
                      <a:schemeClr val="bg1"/>
                    </a:solidFill>
                  </a:defRPr>
                </a:pPr>
                <a:endParaRPr lang="en-US"/>
              </a:p>
            </c:txPr>
            <c:showVal val="1"/>
          </c:dLbls>
          <c:cat>
            <c:strRef>
              <c:f>Sheet1!$B$1:$P$1</c:f>
              <c:strCache>
                <c:ptCount val="15"/>
                <c:pt idx="0">
                  <c:v>Total 2007 (n=104)</c:v>
                </c:pt>
                <c:pt idx="1">
                  <c:v>Total 2008 (n=95)</c:v>
                </c:pt>
                <c:pt idx="2">
                  <c:v>Total 2009 (n=100)</c:v>
                </c:pt>
                <c:pt idx="3">
                  <c:v>Total 2010 (n=78)</c:v>
                </c:pt>
                <c:pt idx="4">
                  <c:v>Company Beneficiaries (n=4)</c:v>
                </c:pt>
                <c:pt idx="5">
                  <c:v>Employed Beneficiaries (n=8)</c:v>
                </c:pt>
                <c:pt idx="6">
                  <c:v>Operational Suppliers (n=2)</c:v>
                </c:pt>
                <c:pt idx="7">
                  <c:v>SDF's (n=34)</c:v>
                </c:pt>
                <c:pt idx="8">
                  <c:v>Committees (n=8)</c:v>
                </c:pt>
                <c:pt idx="9">
                  <c:v>Project Steering Commitees(n=5)</c:v>
                </c:pt>
                <c:pt idx="10">
                  <c:v>Legislative Bodies (n=1)</c:v>
                </c:pt>
                <c:pt idx="11">
                  <c:v>ETQA Accredited Providers (n=5)</c:v>
                </c:pt>
                <c:pt idx="12">
                  <c:v>MoUs and Joint Ventures (n=1)</c:v>
                </c:pt>
                <c:pt idx="13">
                  <c:v>Staff (n=8)</c:v>
                </c:pt>
                <c:pt idx="14">
                  <c:v>Learners (n=3)</c:v>
                </c:pt>
              </c:strCache>
            </c:strRef>
          </c:cat>
          <c:val>
            <c:numRef>
              <c:f>Sheet1!$B$2:$P$2</c:f>
              <c:numCache>
                <c:formatCode>0%</c:formatCode>
                <c:ptCount val="15"/>
                <c:pt idx="0">
                  <c:v>0.16</c:v>
                </c:pt>
                <c:pt idx="1">
                  <c:v>0.22</c:v>
                </c:pt>
                <c:pt idx="2">
                  <c:v>0.22</c:v>
                </c:pt>
                <c:pt idx="3">
                  <c:v>0.24000000000000021</c:v>
                </c:pt>
                <c:pt idx="5">
                  <c:v>0.37500000000000189</c:v>
                </c:pt>
                <c:pt idx="6">
                  <c:v>0</c:v>
                </c:pt>
                <c:pt idx="7">
                  <c:v>0.32000000000000212</c:v>
                </c:pt>
                <c:pt idx="8">
                  <c:v>0.25</c:v>
                </c:pt>
                <c:pt idx="9">
                  <c:v>0</c:v>
                </c:pt>
                <c:pt idx="11">
                  <c:v>0.2</c:v>
                </c:pt>
                <c:pt idx="13">
                  <c:v>0.125</c:v>
                </c:pt>
                <c:pt idx="14">
                  <c:v>0.3300000000000024</c:v>
                </c:pt>
              </c:numCache>
            </c:numRef>
          </c:val>
        </c:ser>
        <c:ser>
          <c:idx val="1"/>
          <c:order val="1"/>
          <c:tx>
            <c:strRef>
              <c:f>Sheet1!$A$3</c:f>
              <c:strCache>
                <c:ptCount val="1"/>
                <c:pt idx="0">
                  <c:v>Agree</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Sheet1!$B$1:$P$1</c:f>
              <c:strCache>
                <c:ptCount val="15"/>
                <c:pt idx="0">
                  <c:v>Total 2007 (n=104)</c:v>
                </c:pt>
                <c:pt idx="1">
                  <c:v>Total 2008 (n=95)</c:v>
                </c:pt>
                <c:pt idx="2">
                  <c:v>Total 2009 (n=100)</c:v>
                </c:pt>
                <c:pt idx="3">
                  <c:v>Total 2010 (n=78)</c:v>
                </c:pt>
                <c:pt idx="4">
                  <c:v>Company Beneficiaries (n=4)</c:v>
                </c:pt>
                <c:pt idx="5">
                  <c:v>Employed Beneficiaries (n=8)</c:v>
                </c:pt>
                <c:pt idx="6">
                  <c:v>Operational Suppliers (n=2)</c:v>
                </c:pt>
                <c:pt idx="7">
                  <c:v>SDF's (n=34)</c:v>
                </c:pt>
                <c:pt idx="8">
                  <c:v>Committees (n=8)</c:v>
                </c:pt>
                <c:pt idx="9">
                  <c:v>Project Steering Commitees(n=5)</c:v>
                </c:pt>
                <c:pt idx="10">
                  <c:v>Legislative Bodies (n=1)</c:v>
                </c:pt>
                <c:pt idx="11">
                  <c:v>ETQA Accredited Providers (n=5)</c:v>
                </c:pt>
                <c:pt idx="12">
                  <c:v>MoUs and Joint Ventures (n=1)</c:v>
                </c:pt>
                <c:pt idx="13">
                  <c:v>Staff (n=8)</c:v>
                </c:pt>
                <c:pt idx="14">
                  <c:v>Learners (n=3)</c:v>
                </c:pt>
              </c:strCache>
            </c:strRef>
          </c:cat>
          <c:val>
            <c:numRef>
              <c:f>Sheet1!$B$3:$P$3</c:f>
              <c:numCache>
                <c:formatCode>0%</c:formatCode>
                <c:ptCount val="15"/>
                <c:pt idx="0">
                  <c:v>0.56000000000000005</c:v>
                </c:pt>
                <c:pt idx="1">
                  <c:v>0.52</c:v>
                </c:pt>
                <c:pt idx="2">
                  <c:v>0.49000000000000032</c:v>
                </c:pt>
                <c:pt idx="3">
                  <c:v>0.44</c:v>
                </c:pt>
                <c:pt idx="4">
                  <c:v>0.5</c:v>
                </c:pt>
                <c:pt idx="5">
                  <c:v>0.37500000000000189</c:v>
                </c:pt>
                <c:pt idx="6">
                  <c:v>0.5</c:v>
                </c:pt>
                <c:pt idx="7">
                  <c:v>0.35000000000000031</c:v>
                </c:pt>
                <c:pt idx="8">
                  <c:v>0.63000000000000422</c:v>
                </c:pt>
                <c:pt idx="9">
                  <c:v>0.25</c:v>
                </c:pt>
                <c:pt idx="11">
                  <c:v>0.4</c:v>
                </c:pt>
                <c:pt idx="12">
                  <c:v>1</c:v>
                </c:pt>
                <c:pt idx="13">
                  <c:v>0.62500000000000389</c:v>
                </c:pt>
                <c:pt idx="14">
                  <c:v>0.67000000000000492</c:v>
                </c:pt>
              </c:numCache>
            </c:numRef>
          </c:val>
        </c:ser>
        <c:ser>
          <c:idx val="2"/>
          <c:order val="2"/>
          <c:tx>
            <c:strRef>
              <c:f>Sheet1!$A$4</c:f>
              <c:strCache>
                <c:ptCount val="1"/>
                <c:pt idx="0">
                  <c:v>Indifferent</c:v>
                </c:pt>
              </c:strCache>
            </c:strRef>
          </c:tx>
          <c:spPr>
            <a:solidFill>
              <a:srgbClr val="92D050"/>
            </a:solidFill>
            <a:ln>
              <a:solidFill>
                <a:schemeClr val="tx1"/>
              </a:solidFill>
            </a:ln>
          </c:spPr>
          <c:dLbls>
            <c:txPr>
              <a:bodyPr/>
              <a:lstStyle/>
              <a:p>
                <a:pPr>
                  <a:defRPr lang="en-ZA" sz="1000" b="1"/>
                </a:pPr>
                <a:endParaRPr lang="en-US"/>
              </a:p>
            </c:txPr>
            <c:showVal val="1"/>
          </c:dLbls>
          <c:cat>
            <c:strRef>
              <c:f>Sheet1!$B$1:$P$1</c:f>
              <c:strCache>
                <c:ptCount val="15"/>
                <c:pt idx="0">
                  <c:v>Total 2007 (n=104)</c:v>
                </c:pt>
                <c:pt idx="1">
                  <c:v>Total 2008 (n=95)</c:v>
                </c:pt>
                <c:pt idx="2">
                  <c:v>Total 2009 (n=100)</c:v>
                </c:pt>
                <c:pt idx="3">
                  <c:v>Total 2010 (n=78)</c:v>
                </c:pt>
                <c:pt idx="4">
                  <c:v>Company Beneficiaries (n=4)</c:v>
                </c:pt>
                <c:pt idx="5">
                  <c:v>Employed Beneficiaries (n=8)</c:v>
                </c:pt>
                <c:pt idx="6">
                  <c:v>Operational Suppliers (n=2)</c:v>
                </c:pt>
                <c:pt idx="7">
                  <c:v>SDF's (n=34)</c:v>
                </c:pt>
                <c:pt idx="8">
                  <c:v>Committees (n=8)</c:v>
                </c:pt>
                <c:pt idx="9">
                  <c:v>Project Steering Commitees(n=5)</c:v>
                </c:pt>
                <c:pt idx="10">
                  <c:v>Legislative Bodies (n=1)</c:v>
                </c:pt>
                <c:pt idx="11">
                  <c:v>ETQA Accredited Providers (n=5)</c:v>
                </c:pt>
                <c:pt idx="12">
                  <c:v>MoUs and Joint Ventures (n=1)</c:v>
                </c:pt>
                <c:pt idx="13">
                  <c:v>Staff (n=8)</c:v>
                </c:pt>
                <c:pt idx="14">
                  <c:v>Learners (n=3)</c:v>
                </c:pt>
              </c:strCache>
            </c:strRef>
          </c:cat>
          <c:val>
            <c:numRef>
              <c:f>Sheet1!$B$4:$P$4</c:f>
              <c:numCache>
                <c:formatCode>0%</c:formatCode>
                <c:ptCount val="15"/>
                <c:pt idx="0">
                  <c:v>8.0000000000000043E-2</c:v>
                </c:pt>
                <c:pt idx="1">
                  <c:v>9.4700000000000048E-2</c:v>
                </c:pt>
                <c:pt idx="2">
                  <c:v>0.17</c:v>
                </c:pt>
                <c:pt idx="3">
                  <c:v>0.23</c:v>
                </c:pt>
                <c:pt idx="4">
                  <c:v>0.5</c:v>
                </c:pt>
                <c:pt idx="5">
                  <c:v>0.25</c:v>
                </c:pt>
                <c:pt idx="6">
                  <c:v>0</c:v>
                </c:pt>
                <c:pt idx="7">
                  <c:v>0.24000000000000021</c:v>
                </c:pt>
                <c:pt idx="8">
                  <c:v>0.13</c:v>
                </c:pt>
                <c:pt idx="9">
                  <c:v>0.75000000000000389</c:v>
                </c:pt>
                <c:pt idx="11">
                  <c:v>0.2</c:v>
                </c:pt>
                <c:pt idx="13">
                  <c:v>0.125</c:v>
                </c:pt>
              </c:numCache>
            </c:numRef>
          </c:val>
        </c:ser>
        <c:ser>
          <c:idx val="3"/>
          <c:order val="3"/>
          <c:tx>
            <c:strRef>
              <c:f>Sheet1!$A$5</c:f>
              <c:strCache>
                <c:ptCount val="1"/>
                <c:pt idx="0">
                  <c:v>Disagree</c:v>
                </c:pt>
              </c:strCache>
            </c:strRef>
          </c:tx>
          <c:spPr>
            <a:solidFill>
              <a:srgbClr val="FFFF00"/>
            </a:solidFill>
            <a:ln>
              <a:solidFill>
                <a:schemeClr val="tx1"/>
              </a:solidFill>
            </a:ln>
          </c:spPr>
          <c:dLbls>
            <c:txPr>
              <a:bodyPr/>
              <a:lstStyle/>
              <a:p>
                <a:pPr>
                  <a:defRPr lang="en-ZA" sz="1000" b="1"/>
                </a:pPr>
                <a:endParaRPr lang="en-US"/>
              </a:p>
            </c:txPr>
            <c:showVal val="1"/>
          </c:dLbls>
          <c:cat>
            <c:strRef>
              <c:f>Sheet1!$B$1:$P$1</c:f>
              <c:strCache>
                <c:ptCount val="15"/>
                <c:pt idx="0">
                  <c:v>Total 2007 (n=104)</c:v>
                </c:pt>
                <c:pt idx="1">
                  <c:v>Total 2008 (n=95)</c:v>
                </c:pt>
                <c:pt idx="2">
                  <c:v>Total 2009 (n=100)</c:v>
                </c:pt>
                <c:pt idx="3">
                  <c:v>Total 2010 (n=78)</c:v>
                </c:pt>
                <c:pt idx="4">
                  <c:v>Company Beneficiaries (n=4)</c:v>
                </c:pt>
                <c:pt idx="5">
                  <c:v>Employed Beneficiaries (n=8)</c:v>
                </c:pt>
                <c:pt idx="6">
                  <c:v>Operational Suppliers (n=2)</c:v>
                </c:pt>
                <c:pt idx="7">
                  <c:v>SDF's (n=34)</c:v>
                </c:pt>
                <c:pt idx="8">
                  <c:v>Committees (n=8)</c:v>
                </c:pt>
                <c:pt idx="9">
                  <c:v>Project Steering Commitees(n=5)</c:v>
                </c:pt>
                <c:pt idx="10">
                  <c:v>Legislative Bodies (n=1)</c:v>
                </c:pt>
                <c:pt idx="11">
                  <c:v>ETQA Accredited Providers (n=5)</c:v>
                </c:pt>
                <c:pt idx="12">
                  <c:v>MoUs and Joint Ventures (n=1)</c:v>
                </c:pt>
                <c:pt idx="13">
                  <c:v>Staff (n=8)</c:v>
                </c:pt>
                <c:pt idx="14">
                  <c:v>Learners (n=3)</c:v>
                </c:pt>
              </c:strCache>
            </c:strRef>
          </c:cat>
          <c:val>
            <c:numRef>
              <c:f>Sheet1!$B$5:$P$5</c:f>
              <c:numCache>
                <c:formatCode>0%</c:formatCode>
                <c:ptCount val="15"/>
                <c:pt idx="0">
                  <c:v>0.13</c:v>
                </c:pt>
                <c:pt idx="1">
                  <c:v>9.4700000000000048E-2</c:v>
                </c:pt>
                <c:pt idx="2">
                  <c:v>7.0000000000000021E-2</c:v>
                </c:pt>
                <c:pt idx="3">
                  <c:v>3.0000000000000002E-2</c:v>
                </c:pt>
                <c:pt idx="6">
                  <c:v>0.5</c:v>
                </c:pt>
                <c:pt idx="7">
                  <c:v>3.0000000000000002E-2</c:v>
                </c:pt>
                <c:pt idx="9">
                  <c:v>0</c:v>
                </c:pt>
              </c:numCache>
            </c:numRef>
          </c:val>
        </c:ser>
        <c:ser>
          <c:idx val="4"/>
          <c:order val="4"/>
          <c:tx>
            <c:strRef>
              <c:f>Sheet1!$A$6</c:f>
              <c:strCache>
                <c:ptCount val="1"/>
                <c:pt idx="0">
                  <c:v>Strongly Disagree</c:v>
                </c:pt>
              </c:strCache>
            </c:strRef>
          </c:tx>
          <c:spPr>
            <a:solidFill>
              <a:srgbClr val="FFC000"/>
            </a:solidFill>
            <a:ln>
              <a:solidFill>
                <a:schemeClr val="tx1"/>
              </a:solidFill>
            </a:ln>
          </c:spPr>
          <c:dLbls>
            <c:txPr>
              <a:bodyPr/>
              <a:lstStyle/>
              <a:p>
                <a:pPr>
                  <a:defRPr lang="en-ZA" sz="1000" b="1"/>
                </a:pPr>
                <a:endParaRPr lang="en-US"/>
              </a:p>
            </c:txPr>
            <c:showVal val="1"/>
          </c:dLbls>
          <c:cat>
            <c:strRef>
              <c:f>Sheet1!$B$1:$P$1</c:f>
              <c:strCache>
                <c:ptCount val="15"/>
                <c:pt idx="0">
                  <c:v>Total 2007 (n=104)</c:v>
                </c:pt>
                <c:pt idx="1">
                  <c:v>Total 2008 (n=95)</c:v>
                </c:pt>
                <c:pt idx="2">
                  <c:v>Total 2009 (n=100)</c:v>
                </c:pt>
                <c:pt idx="3">
                  <c:v>Total 2010 (n=78)</c:v>
                </c:pt>
                <c:pt idx="4">
                  <c:v>Company Beneficiaries (n=4)</c:v>
                </c:pt>
                <c:pt idx="5">
                  <c:v>Employed Beneficiaries (n=8)</c:v>
                </c:pt>
                <c:pt idx="6">
                  <c:v>Operational Suppliers (n=2)</c:v>
                </c:pt>
                <c:pt idx="7">
                  <c:v>SDF's (n=34)</c:v>
                </c:pt>
                <c:pt idx="8">
                  <c:v>Committees (n=8)</c:v>
                </c:pt>
                <c:pt idx="9">
                  <c:v>Project Steering Commitees(n=5)</c:v>
                </c:pt>
                <c:pt idx="10">
                  <c:v>Legislative Bodies (n=1)</c:v>
                </c:pt>
                <c:pt idx="11">
                  <c:v>ETQA Accredited Providers (n=5)</c:v>
                </c:pt>
                <c:pt idx="12">
                  <c:v>MoUs and Joint Ventures (n=1)</c:v>
                </c:pt>
                <c:pt idx="13">
                  <c:v>Staff (n=8)</c:v>
                </c:pt>
                <c:pt idx="14">
                  <c:v>Learners (n=3)</c:v>
                </c:pt>
              </c:strCache>
            </c:strRef>
          </c:cat>
          <c:val>
            <c:numRef>
              <c:f>Sheet1!$B$6:$P$6</c:f>
              <c:numCache>
                <c:formatCode>0%</c:formatCode>
                <c:ptCount val="15"/>
                <c:pt idx="0">
                  <c:v>0.05</c:v>
                </c:pt>
                <c:pt idx="1">
                  <c:v>6.3200000000000006E-2</c:v>
                </c:pt>
                <c:pt idx="2">
                  <c:v>0.05</c:v>
                </c:pt>
                <c:pt idx="3">
                  <c:v>1.0000000000000005E-2</c:v>
                </c:pt>
                <c:pt idx="7">
                  <c:v>3.0000000000000002E-2</c:v>
                </c:pt>
              </c:numCache>
            </c:numRef>
          </c:val>
        </c:ser>
        <c:ser>
          <c:idx val="5"/>
          <c:order val="5"/>
          <c:tx>
            <c:strRef>
              <c:f>Sheet1!$A$7</c:f>
              <c:strCache>
                <c:ptCount val="1"/>
                <c:pt idx="0">
                  <c:v>Don't Know / Not Sure</c:v>
                </c:pt>
              </c:strCache>
            </c:strRef>
          </c:tx>
          <c:spPr>
            <a:solidFill>
              <a:srgbClr val="A5C249">
                <a:lumMod val="20000"/>
                <a:lumOff val="80000"/>
              </a:srgbClr>
            </a:solidFill>
            <a:ln>
              <a:solidFill>
                <a:schemeClr val="tx1"/>
              </a:solidFill>
            </a:ln>
          </c:spPr>
          <c:dLbls>
            <c:txPr>
              <a:bodyPr/>
              <a:lstStyle/>
              <a:p>
                <a:pPr>
                  <a:defRPr lang="en-ZA" sz="1000" b="1"/>
                </a:pPr>
                <a:endParaRPr lang="en-US"/>
              </a:p>
            </c:txPr>
            <c:showVal val="1"/>
          </c:dLbls>
          <c:cat>
            <c:strRef>
              <c:f>Sheet1!$B$1:$P$1</c:f>
              <c:strCache>
                <c:ptCount val="15"/>
                <c:pt idx="0">
                  <c:v>Total 2007 (n=104)</c:v>
                </c:pt>
                <c:pt idx="1">
                  <c:v>Total 2008 (n=95)</c:v>
                </c:pt>
                <c:pt idx="2">
                  <c:v>Total 2009 (n=100)</c:v>
                </c:pt>
                <c:pt idx="3">
                  <c:v>Total 2010 (n=78)</c:v>
                </c:pt>
                <c:pt idx="4">
                  <c:v>Company Beneficiaries (n=4)</c:v>
                </c:pt>
                <c:pt idx="5">
                  <c:v>Employed Beneficiaries (n=8)</c:v>
                </c:pt>
                <c:pt idx="6">
                  <c:v>Operational Suppliers (n=2)</c:v>
                </c:pt>
                <c:pt idx="7">
                  <c:v>SDF's (n=34)</c:v>
                </c:pt>
                <c:pt idx="8">
                  <c:v>Committees (n=8)</c:v>
                </c:pt>
                <c:pt idx="9">
                  <c:v>Project Steering Commitees(n=5)</c:v>
                </c:pt>
                <c:pt idx="10">
                  <c:v>Legislative Bodies (n=1)</c:v>
                </c:pt>
                <c:pt idx="11">
                  <c:v>ETQA Accredited Providers (n=5)</c:v>
                </c:pt>
                <c:pt idx="12">
                  <c:v>MoUs and Joint Ventures (n=1)</c:v>
                </c:pt>
                <c:pt idx="13">
                  <c:v>Staff (n=8)</c:v>
                </c:pt>
                <c:pt idx="14">
                  <c:v>Learners (n=3)</c:v>
                </c:pt>
              </c:strCache>
            </c:strRef>
          </c:cat>
          <c:val>
            <c:numRef>
              <c:f>Sheet1!$B$7:$P$7</c:f>
              <c:numCache>
                <c:formatCode>0%</c:formatCode>
                <c:ptCount val="15"/>
                <c:pt idx="0">
                  <c:v>2.0000000000000011E-2</c:v>
                </c:pt>
                <c:pt idx="1">
                  <c:v>0.10500000000000002</c:v>
                </c:pt>
                <c:pt idx="3">
                  <c:v>0.05</c:v>
                </c:pt>
                <c:pt idx="7">
                  <c:v>3.0000000000000002E-2</c:v>
                </c:pt>
                <c:pt idx="10">
                  <c:v>1</c:v>
                </c:pt>
                <c:pt idx="11">
                  <c:v>0.2</c:v>
                </c:pt>
                <c:pt idx="13">
                  <c:v>0.13</c:v>
                </c:pt>
              </c:numCache>
            </c:numRef>
          </c:val>
        </c:ser>
        <c:dLbls>
          <c:showVal val="1"/>
        </c:dLbls>
        <c:gapWidth val="75"/>
        <c:overlap val="100"/>
        <c:axId val="135218688"/>
        <c:axId val="135220224"/>
      </c:barChart>
      <c:catAx>
        <c:axId val="135218688"/>
        <c:scaling>
          <c:orientation val="minMax"/>
        </c:scaling>
        <c:axPos val="b"/>
        <c:majorTickMark val="none"/>
        <c:tickLblPos val="nextTo"/>
        <c:txPr>
          <a:bodyPr/>
          <a:lstStyle/>
          <a:p>
            <a:pPr>
              <a:defRPr lang="en-ZA" sz="1000" b="0"/>
            </a:pPr>
            <a:endParaRPr lang="en-US"/>
          </a:p>
        </c:txPr>
        <c:crossAx val="135220224"/>
        <c:crosses val="autoZero"/>
        <c:auto val="1"/>
        <c:lblAlgn val="ctr"/>
        <c:lblOffset val="100"/>
      </c:catAx>
      <c:valAx>
        <c:axId val="135220224"/>
        <c:scaling>
          <c:orientation val="minMax"/>
          <c:max val="1"/>
        </c:scaling>
        <c:axPos val="l"/>
        <c:majorGridlines/>
        <c:numFmt formatCode="0%" sourceLinked="1"/>
        <c:majorTickMark val="none"/>
        <c:tickLblPos val="nextTo"/>
        <c:spPr>
          <a:ln w="9525">
            <a:noFill/>
          </a:ln>
        </c:spPr>
        <c:txPr>
          <a:bodyPr/>
          <a:lstStyle/>
          <a:p>
            <a:pPr>
              <a:defRPr lang="en-ZA" sz="1000" b="1"/>
            </a:pPr>
            <a:endParaRPr lang="en-US"/>
          </a:p>
        </c:txPr>
        <c:crossAx val="135218688"/>
        <c:crosses val="autoZero"/>
        <c:crossBetween val="between"/>
      </c:valAx>
    </c:plotArea>
    <c:legend>
      <c:legendPos val="b"/>
      <c:layout>
        <c:manualLayout>
          <c:xMode val="edge"/>
          <c:yMode val="edge"/>
          <c:x val="0.13509407009964464"/>
          <c:y val="0.83220228721409861"/>
          <c:w val="0.76797319582839763"/>
          <c:h val="4.062673415823214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69.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Please Rate The Service Delivery Of The BANKSETA  Call Centre Using A Scale Of 1= Poor And 5= Excellent</a:t>
            </a:r>
          </a:p>
        </c:rich>
      </c:tx>
      <c:layout>
        <c:manualLayout>
          <c:xMode val="edge"/>
          <c:yMode val="edge"/>
          <c:x val="0.14084802452790823"/>
          <c:y val="2.2604641525072685E-2"/>
        </c:manualLayout>
      </c:layout>
    </c:title>
    <c:plotArea>
      <c:layout>
        <c:manualLayout>
          <c:layoutTarget val="inner"/>
          <c:xMode val="edge"/>
          <c:yMode val="edge"/>
          <c:x val="8.0756393282701747E-2"/>
          <c:y val="0.13966316710411197"/>
          <c:w val="0.86053115071142428"/>
          <c:h val="0.40480107749689181"/>
        </c:manualLayout>
      </c:layout>
      <c:barChart>
        <c:barDir val="col"/>
        <c:grouping val="clustered"/>
        <c:ser>
          <c:idx val="0"/>
          <c:order val="0"/>
          <c:tx>
            <c:strRef>
              <c:f>Sheet1!$B$1</c:f>
              <c:strCache>
                <c:ptCount val="1"/>
                <c:pt idx="0">
                  <c:v>BANKSETA Call Centre</c:v>
                </c:pt>
              </c:strCache>
            </c:strRef>
          </c:tx>
          <c:spPr>
            <a:solidFill>
              <a:srgbClr val="00B0F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Sheet1!$A$2:$A$15</c:f>
              <c:strCache>
                <c:ptCount val="14"/>
                <c:pt idx="0">
                  <c:v>Total 2007 (n=104)</c:v>
                </c:pt>
                <c:pt idx="1">
                  <c:v>Total 2008 (n=95)</c:v>
                </c:pt>
                <c:pt idx="2">
                  <c:v>Total 2009 (n=100)</c:v>
                </c:pt>
                <c:pt idx="3">
                  <c:v>Total 2010 (n=77)</c:v>
                </c:pt>
                <c:pt idx="4">
                  <c:v>Company Beneficiaries (n=4)</c:v>
                </c:pt>
                <c:pt idx="5">
                  <c:v>Employed Beneficiaries (n=8)</c:v>
                </c:pt>
                <c:pt idx="6">
                  <c:v>Operational Suppliers (n=2)</c:v>
                </c:pt>
                <c:pt idx="7">
                  <c:v>SDF's (n=34)</c:v>
                </c:pt>
                <c:pt idx="8">
                  <c:v>Committees (n=8)</c:v>
                </c:pt>
                <c:pt idx="9">
                  <c:v>Project Steering Commitees(n=4)</c:v>
                </c:pt>
                <c:pt idx="10">
                  <c:v>ETQA Accredited Providers (n=5)</c:v>
                </c:pt>
                <c:pt idx="11">
                  <c:v>MoUs and Joint Ventures (n=1)</c:v>
                </c:pt>
                <c:pt idx="12">
                  <c:v>Learners (n=3)</c:v>
                </c:pt>
                <c:pt idx="13">
                  <c:v>Staff (n=8)</c:v>
                </c:pt>
              </c:strCache>
            </c:strRef>
          </c:cat>
          <c:val>
            <c:numRef>
              <c:f>Sheet1!$B$2:$B$15</c:f>
              <c:numCache>
                <c:formatCode>0.0</c:formatCode>
                <c:ptCount val="14"/>
                <c:pt idx="0" formatCode="General">
                  <c:v>3.8</c:v>
                </c:pt>
                <c:pt idx="1">
                  <c:v>3.8105263157894735</c:v>
                </c:pt>
                <c:pt idx="2">
                  <c:v>3.6363636363636327</c:v>
                </c:pt>
                <c:pt idx="3">
                  <c:v>3.867</c:v>
                </c:pt>
                <c:pt idx="4">
                  <c:v>3.5</c:v>
                </c:pt>
                <c:pt idx="5">
                  <c:v>4.1249999999999645</c:v>
                </c:pt>
                <c:pt idx="6">
                  <c:v>3.5</c:v>
                </c:pt>
                <c:pt idx="7">
                  <c:v>3.9</c:v>
                </c:pt>
                <c:pt idx="8">
                  <c:v>4.25</c:v>
                </c:pt>
                <c:pt idx="9">
                  <c:v>3.25</c:v>
                </c:pt>
                <c:pt idx="10">
                  <c:v>4.4000000000000004</c:v>
                </c:pt>
                <c:pt idx="11">
                  <c:v>4</c:v>
                </c:pt>
                <c:pt idx="12">
                  <c:v>4</c:v>
                </c:pt>
                <c:pt idx="13">
                  <c:v>4</c:v>
                </c:pt>
              </c:numCache>
            </c:numRef>
          </c:val>
        </c:ser>
        <c:dLbls>
          <c:showVal val="1"/>
        </c:dLbls>
        <c:gapWidth val="90"/>
        <c:overlap val="-1"/>
        <c:axId val="135060864"/>
        <c:axId val="135070848"/>
      </c:barChart>
      <c:catAx>
        <c:axId val="135060864"/>
        <c:scaling>
          <c:orientation val="minMax"/>
        </c:scaling>
        <c:axPos val="b"/>
        <c:majorTickMark val="none"/>
        <c:tickLblPos val="nextTo"/>
        <c:txPr>
          <a:bodyPr/>
          <a:lstStyle/>
          <a:p>
            <a:pPr>
              <a:defRPr lang="en-ZA" sz="1000" b="0"/>
            </a:pPr>
            <a:endParaRPr lang="en-US"/>
          </a:p>
        </c:txPr>
        <c:crossAx val="135070848"/>
        <c:crosses val="autoZero"/>
        <c:auto val="1"/>
        <c:lblAlgn val="ctr"/>
        <c:lblOffset val="100"/>
      </c:catAx>
      <c:valAx>
        <c:axId val="135070848"/>
        <c:scaling>
          <c:orientation val="minMax"/>
          <c:max val="5"/>
        </c:scaling>
        <c:axPos val="l"/>
        <c:majorGridlines/>
        <c:numFmt formatCode="General" sourceLinked="1"/>
        <c:majorTickMark val="none"/>
        <c:tickLblPos val="nextTo"/>
        <c:spPr>
          <a:ln w="9525">
            <a:noFill/>
          </a:ln>
        </c:spPr>
        <c:txPr>
          <a:bodyPr/>
          <a:lstStyle/>
          <a:p>
            <a:pPr>
              <a:defRPr lang="en-ZA" sz="1000" b="1"/>
            </a:pPr>
            <a:endParaRPr lang="en-US"/>
          </a:p>
        </c:txPr>
        <c:crossAx val="135060864"/>
        <c:crosses val="autoZero"/>
        <c:crossBetween val="between"/>
        <c:majorUnit val="1"/>
      </c:valAx>
    </c:plotArea>
    <c:plotVisOnly val="1"/>
  </c:chart>
  <c:spPr>
    <a:ln>
      <a:noFill/>
    </a:ln>
  </c:spPr>
  <c:txPr>
    <a:bodyPr/>
    <a:lstStyle/>
    <a:p>
      <a:pPr>
        <a:defRPr sz="1800"/>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dirty="0" smtClean="0"/>
              <a:t>Speed of Response</a:t>
            </a:r>
          </a:p>
        </c:rich>
      </c:tx>
      <c:layout>
        <c:manualLayout>
          <c:xMode val="edge"/>
          <c:yMode val="edge"/>
          <c:x val="0.322014435695546"/>
          <c:y val="3.8461538461538464E-2"/>
        </c:manualLayout>
      </c:layout>
    </c:title>
    <c:plotArea>
      <c:layout>
        <c:manualLayout>
          <c:layoutTarget val="inner"/>
          <c:xMode val="edge"/>
          <c:yMode val="edge"/>
          <c:x val="8.6708848893891619E-2"/>
          <c:y val="0.15259615384615882"/>
          <c:w val="0.86053115071142428"/>
          <c:h val="0.47634211588937075"/>
        </c:manualLayout>
      </c:layout>
      <c:barChart>
        <c:barDir val="col"/>
        <c:grouping val="clustered"/>
        <c:ser>
          <c:idx val="0"/>
          <c:order val="0"/>
          <c:tx>
            <c:strRef>
              <c:f>Sheet1!$A$2</c:f>
              <c:strCache>
                <c:ptCount val="1"/>
                <c:pt idx="0">
                  <c:v>2007 (n=234)</c:v>
                </c:pt>
              </c:strCache>
            </c:strRef>
          </c:tx>
          <c:spPr>
            <a:solidFill>
              <a:srgbClr val="0033CC"/>
            </a:solidFill>
            <a:ln>
              <a:solidFill>
                <a:schemeClr val="tx1"/>
              </a:solidFill>
            </a:ln>
            <a:effectLst>
              <a:outerShdw blurRad="40000" dist="23000" dir="5400000" rotWithShape="0">
                <a:srgbClr val="000000">
                  <a:alpha val="35000"/>
                </a:srgbClr>
              </a:outerShdw>
            </a:effectLst>
            <a:scene3d>
              <a:camera prst="orthographicFront"/>
              <a:lightRig rig="threePt" dir="t"/>
            </a:scene3d>
            <a:sp3d/>
          </c:spPr>
          <c:dPt>
            <c:idx val="0"/>
            <c:spPr>
              <a:solidFill>
                <a:schemeClr val="bg1"/>
              </a:solidFill>
              <a:ln w="28575">
                <a:solidFill>
                  <a:srgbClr val="0070C0"/>
                </a:solidFill>
              </a:ln>
              <a:effectLst>
                <a:outerShdw blurRad="40000" dist="23000" dir="5400000" rotWithShape="0">
                  <a:srgbClr val="000000">
                    <a:alpha val="35000"/>
                  </a:srgbClr>
                </a:outerShdw>
              </a:effectLst>
              <a:scene3d>
                <a:camera prst="orthographicFront"/>
                <a:lightRig rig="threePt" dir="t"/>
              </a:scene3d>
              <a:sp3d/>
            </c:spPr>
          </c:dPt>
          <c:dPt>
            <c:idx val="1"/>
            <c:spPr>
              <a:solidFill>
                <a:schemeClr val="bg1"/>
              </a:solidFill>
              <a:ln w="28575">
                <a:solidFill>
                  <a:srgbClr val="00B0F0"/>
                </a:solidFill>
              </a:ln>
              <a:effectLst>
                <a:outerShdw blurRad="40000" dist="23000" dir="5400000" rotWithShape="0">
                  <a:srgbClr val="000000">
                    <a:alpha val="35000"/>
                  </a:srgbClr>
                </a:outerShdw>
              </a:effectLst>
              <a:scene3d>
                <a:camera prst="orthographicFront"/>
                <a:lightRig rig="threePt" dir="t"/>
              </a:scene3d>
              <a:sp3d/>
            </c:spPr>
          </c:dPt>
          <c:dPt>
            <c:idx val="2"/>
            <c:spPr>
              <a:solidFill>
                <a:schemeClr val="bg1"/>
              </a:solidFill>
              <a:ln w="28575">
                <a:solidFill>
                  <a:srgbClr val="92D050"/>
                </a:solidFill>
              </a:ln>
              <a:effectLst>
                <a:outerShdw blurRad="40000" dist="23000" dir="5400000" rotWithShape="0">
                  <a:srgbClr val="000000">
                    <a:alpha val="35000"/>
                  </a:srgbClr>
                </a:outerShdw>
              </a:effectLst>
              <a:scene3d>
                <a:camera prst="orthographicFront"/>
                <a:lightRig rig="threePt" dir="t"/>
              </a:scene3d>
              <a:sp3d/>
            </c:spPr>
          </c:dPt>
          <c:dPt>
            <c:idx val="3"/>
            <c:spPr>
              <a:solidFill>
                <a:schemeClr val="bg1"/>
              </a:solidFill>
              <a:ln w="28575">
                <a:solidFill>
                  <a:srgbClr val="FFFF00"/>
                </a:solidFill>
              </a:ln>
              <a:effectLst>
                <a:outerShdw blurRad="40000" dist="23000" dir="5400000" rotWithShape="0">
                  <a:srgbClr val="000000">
                    <a:alpha val="35000"/>
                  </a:srgbClr>
                </a:outerShdw>
              </a:effectLst>
              <a:scene3d>
                <a:camera prst="orthographicFront"/>
                <a:lightRig rig="threePt" dir="t"/>
              </a:scene3d>
              <a:sp3d/>
            </c:spPr>
          </c:dPt>
          <c:dPt>
            <c:idx val="4"/>
            <c:spPr>
              <a:solidFill>
                <a:schemeClr val="bg1"/>
              </a:solidFill>
              <a:ln w="28575">
                <a:solidFill>
                  <a:srgbClr val="FFC000"/>
                </a:solidFill>
              </a:ln>
              <a:effectLst>
                <a:outerShdw blurRad="40000" dist="23000" dir="5400000" rotWithShape="0">
                  <a:srgbClr val="000000">
                    <a:alpha val="35000"/>
                  </a:srgbClr>
                </a:outerShdw>
              </a:effectLst>
              <a:scene3d>
                <a:camera prst="orthographicFront"/>
                <a:lightRig rig="threePt" dir="t"/>
              </a:scene3d>
              <a:sp3d/>
            </c:spPr>
          </c:dPt>
          <c:dPt>
            <c:idx val="5"/>
            <c:spPr>
              <a:solidFill>
                <a:schemeClr val="bg1"/>
              </a:solidFill>
              <a:ln w="28575">
                <a:solidFill>
                  <a:srgbClr val="FF0000"/>
                </a:solidFill>
              </a:ln>
              <a:effectLst>
                <a:outerShdw blurRad="40000" dist="23000" dir="5400000" rotWithShape="0">
                  <a:srgbClr val="000000">
                    <a:alpha val="35000"/>
                  </a:srgbClr>
                </a:outerShdw>
              </a:effectLst>
              <a:scene3d>
                <a:camera prst="orthographicFront"/>
                <a:lightRig rig="threePt" dir="t"/>
              </a:scene3d>
              <a:sp3d/>
            </c:spPr>
          </c:dPt>
          <c:dLbls>
            <c:txPr>
              <a:bodyPr/>
              <a:lstStyle/>
              <a:p>
                <a:pPr>
                  <a:defRPr lang="en-ZA" sz="1000" b="1"/>
                </a:pPr>
                <a:endParaRPr lang="en-US"/>
              </a:p>
            </c:txPr>
            <c:dLblPos val="outEnd"/>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Sheet1!$B$2:$G$2</c:f>
              <c:numCache>
                <c:formatCode>0</c:formatCode>
                <c:ptCount val="6"/>
                <c:pt idx="0">
                  <c:v>0</c:v>
                </c:pt>
                <c:pt idx="1">
                  <c:v>3</c:v>
                </c:pt>
                <c:pt idx="2">
                  <c:v>14</c:v>
                </c:pt>
                <c:pt idx="3">
                  <c:v>52</c:v>
                </c:pt>
                <c:pt idx="4">
                  <c:v>28</c:v>
                </c:pt>
                <c:pt idx="5">
                  <c:v>2</c:v>
                </c:pt>
              </c:numCache>
            </c:numRef>
          </c:val>
        </c:ser>
        <c:ser>
          <c:idx val="1"/>
          <c:order val="1"/>
          <c:tx>
            <c:strRef>
              <c:f>Sheet1!$A$3</c:f>
              <c:strCache>
                <c:ptCount val="1"/>
                <c:pt idx="0">
                  <c:v>2008 (n=259)</c:v>
                </c:pt>
              </c:strCache>
            </c:strRef>
          </c:tx>
          <c:spPr>
            <a:solidFill>
              <a:srgbClr val="00B0F0"/>
            </a:solidFill>
            <a:ln>
              <a:solidFill>
                <a:schemeClr val="tx1"/>
              </a:solidFill>
            </a:ln>
            <a:effectLst>
              <a:outerShdw blurRad="50800" dist="38100" dir="5400000" algn="t" rotWithShape="0">
                <a:prstClr val="black">
                  <a:alpha val="40000"/>
                </a:prstClr>
              </a:outerShdw>
            </a:effectLst>
          </c:spPr>
          <c:dPt>
            <c:idx val="0"/>
            <c:spPr>
              <a:solidFill>
                <a:srgbClr val="0070C0"/>
              </a:solidFill>
              <a:ln>
                <a:solidFill>
                  <a:schemeClr val="tx1"/>
                </a:solidFill>
              </a:ln>
              <a:effectLst>
                <a:outerShdw blurRad="50800" dist="38100" dir="5400000" algn="t" rotWithShape="0">
                  <a:prstClr val="black">
                    <a:alpha val="40000"/>
                  </a:prstClr>
                </a:outerShdw>
              </a:effectLst>
            </c:spPr>
          </c:dPt>
          <c:dPt>
            <c:idx val="2"/>
            <c:spPr>
              <a:solidFill>
                <a:srgbClr val="92D050"/>
              </a:solidFill>
              <a:ln>
                <a:solidFill>
                  <a:schemeClr val="tx1"/>
                </a:solidFill>
              </a:ln>
              <a:effectLst>
                <a:outerShdw blurRad="50800" dist="38100" dir="5400000" algn="t" rotWithShape="0">
                  <a:prstClr val="black">
                    <a:alpha val="40000"/>
                  </a:prstClr>
                </a:outerShdw>
              </a:effectLst>
            </c:spPr>
          </c:dPt>
          <c:dPt>
            <c:idx val="3"/>
            <c:spPr>
              <a:solidFill>
                <a:srgbClr val="FFFF00"/>
              </a:solidFill>
              <a:ln>
                <a:solidFill>
                  <a:schemeClr val="tx1"/>
                </a:solidFill>
              </a:ln>
              <a:effectLst>
                <a:outerShdw blurRad="50800" dist="38100" dir="5400000" algn="t" rotWithShape="0">
                  <a:prstClr val="black">
                    <a:alpha val="40000"/>
                  </a:prstClr>
                </a:outerShdw>
              </a:effectLst>
            </c:spPr>
          </c:dPt>
          <c:dPt>
            <c:idx val="4"/>
            <c:spPr>
              <a:solidFill>
                <a:srgbClr val="FFC000"/>
              </a:solidFill>
              <a:ln>
                <a:solidFill>
                  <a:schemeClr val="tx1"/>
                </a:solidFill>
              </a:ln>
              <a:effectLst>
                <a:outerShdw blurRad="50800" dist="38100" dir="5400000" algn="t" rotWithShape="0">
                  <a:prstClr val="black">
                    <a:alpha val="40000"/>
                  </a:prstClr>
                </a:outerShdw>
              </a:effectLst>
            </c:spPr>
          </c:dPt>
          <c:dPt>
            <c:idx val="5"/>
            <c:spPr>
              <a:solidFill>
                <a:srgbClr val="FF0000"/>
              </a:solidFill>
              <a:ln>
                <a:solidFill>
                  <a:schemeClr val="tx1"/>
                </a:solidFill>
              </a:ln>
              <a:effectLst>
                <a:outerShdw blurRad="50800" dist="38100" dir="5400000" algn="t" rotWithShape="0">
                  <a:prstClr val="black">
                    <a:alpha val="40000"/>
                  </a:prstClr>
                </a:outerShdw>
              </a:effectLst>
            </c:spPr>
          </c:dPt>
          <c:dLbls>
            <c:txPr>
              <a:bodyPr/>
              <a:lstStyle/>
              <a:p>
                <a:pPr>
                  <a:defRPr lang="en-ZA" sz="1000" b="1"/>
                </a:pPr>
                <a:endParaRPr lang="en-US"/>
              </a:p>
            </c:txPr>
            <c:dLblPos val="outEnd"/>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Sheet1!$B$3:$G$3</c:f>
              <c:numCache>
                <c:formatCode>0</c:formatCode>
                <c:ptCount val="6"/>
                <c:pt idx="0">
                  <c:v>1</c:v>
                </c:pt>
                <c:pt idx="1">
                  <c:v>6</c:v>
                </c:pt>
                <c:pt idx="2">
                  <c:v>18</c:v>
                </c:pt>
                <c:pt idx="3">
                  <c:v>43</c:v>
                </c:pt>
                <c:pt idx="4">
                  <c:v>30</c:v>
                </c:pt>
                <c:pt idx="5">
                  <c:v>3</c:v>
                </c:pt>
              </c:numCache>
            </c:numRef>
          </c:val>
        </c:ser>
        <c:ser>
          <c:idx val="2"/>
          <c:order val="2"/>
          <c:tx>
            <c:strRef>
              <c:f>Sheet1!$A$4</c:f>
              <c:strCache>
                <c:ptCount val="1"/>
                <c:pt idx="0">
                  <c:v>2009 (n=379)</c:v>
                </c:pt>
              </c:strCache>
            </c:strRef>
          </c:tx>
          <c:spPr>
            <a:solidFill>
              <a:schemeClr val="bg1">
                <a:lumMod val="85000"/>
              </a:schemeClr>
            </a:solidFill>
            <a:ln>
              <a:solidFill>
                <a:schemeClr val="tx1"/>
              </a:solidFill>
            </a:ln>
          </c:spPr>
          <c:dLbls>
            <c:txPr>
              <a:bodyPr/>
              <a:lstStyle/>
              <a:p>
                <a:pPr>
                  <a:defRPr lang="en-ZA" sz="1000" b="1"/>
                </a:pPr>
                <a:endParaRPr lang="en-US"/>
              </a:p>
            </c:txPr>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Sheet1!$B$4:$G$4</c:f>
              <c:numCache>
                <c:formatCode>0</c:formatCode>
                <c:ptCount val="6"/>
                <c:pt idx="0">
                  <c:v>0.79155672823218959</c:v>
                </c:pt>
                <c:pt idx="1">
                  <c:v>6.0686015831134563</c:v>
                </c:pt>
                <c:pt idx="2">
                  <c:v>21.899736147757189</c:v>
                </c:pt>
                <c:pt idx="3">
                  <c:v>41.424802110817943</c:v>
                </c:pt>
                <c:pt idx="4">
                  <c:v>26.912928759894609</c:v>
                </c:pt>
                <c:pt idx="5">
                  <c:v>2.9023746701846966</c:v>
                </c:pt>
              </c:numCache>
            </c:numRef>
          </c:val>
        </c:ser>
        <c:ser>
          <c:idx val="3"/>
          <c:order val="3"/>
          <c:tx>
            <c:strRef>
              <c:f>Sheet1!$A$5</c:f>
              <c:strCache>
                <c:ptCount val="1"/>
                <c:pt idx="0">
                  <c:v>2010 (n=218)</c:v>
                </c:pt>
              </c:strCache>
            </c:strRef>
          </c:tx>
          <c:dLbls>
            <c:txPr>
              <a:bodyPr/>
              <a:lstStyle/>
              <a:p>
                <a:pPr>
                  <a:defRPr sz="1000" b="1"/>
                </a:pPr>
                <a:endParaRPr lang="en-US"/>
              </a:p>
            </c:txPr>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Sheet1!$B$5:$G$5</c:f>
              <c:numCache>
                <c:formatCode>0</c:formatCode>
                <c:ptCount val="6"/>
                <c:pt idx="0">
                  <c:v>4.1284403669724439</c:v>
                </c:pt>
                <c:pt idx="1">
                  <c:v>2.2935779816513939</c:v>
                </c:pt>
                <c:pt idx="2">
                  <c:v>20.642201834862266</c:v>
                </c:pt>
                <c:pt idx="3">
                  <c:v>37.614678899082342</c:v>
                </c:pt>
                <c:pt idx="4">
                  <c:v>33.944954128440344</c:v>
                </c:pt>
                <c:pt idx="5">
                  <c:v>1.3761467889908261</c:v>
                </c:pt>
              </c:numCache>
            </c:numRef>
          </c:val>
        </c:ser>
        <c:dLbls>
          <c:showVal val="1"/>
        </c:dLbls>
        <c:gapWidth val="75"/>
        <c:overlap val="-25"/>
        <c:axId val="122487936"/>
        <c:axId val="122489472"/>
      </c:barChart>
      <c:catAx>
        <c:axId val="122487936"/>
        <c:scaling>
          <c:orientation val="minMax"/>
        </c:scaling>
        <c:axPos val="b"/>
        <c:majorTickMark val="none"/>
        <c:tickLblPos val="nextTo"/>
        <c:txPr>
          <a:bodyPr/>
          <a:lstStyle/>
          <a:p>
            <a:pPr>
              <a:defRPr lang="en-ZA" sz="1000" b="0"/>
            </a:pPr>
            <a:endParaRPr lang="en-US"/>
          </a:p>
        </c:txPr>
        <c:crossAx val="122489472"/>
        <c:crosses val="autoZero"/>
        <c:auto val="1"/>
        <c:lblAlgn val="ctr"/>
        <c:lblOffset val="100"/>
      </c:catAx>
      <c:valAx>
        <c:axId val="122489472"/>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22487936"/>
        <c:crosses val="autoZero"/>
        <c:crossBetween val="between"/>
      </c:valAx>
    </c:plotArea>
    <c:legend>
      <c:legendPos val="b"/>
      <c:layout>
        <c:manualLayout>
          <c:xMode val="edge"/>
          <c:yMode val="edge"/>
          <c:x val="3.6689163854518252E-2"/>
          <c:y val="0.82450989299415656"/>
          <c:w val="0.94665166854143579"/>
          <c:h val="0.1045719765798506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70.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How Often Do You Use The BANKSETA Call Centre?</a:t>
            </a:r>
          </a:p>
        </c:rich>
      </c:tx>
      <c:layout>
        <c:manualLayout>
          <c:xMode val="edge"/>
          <c:yMode val="edge"/>
          <c:x val="0.31919192623046388"/>
          <c:y val="2.8937757780277892E-2"/>
        </c:manualLayout>
      </c:layout>
    </c:title>
    <c:plotArea>
      <c:layout>
        <c:manualLayout>
          <c:layoutTarget val="inner"/>
          <c:xMode val="edge"/>
          <c:yMode val="edge"/>
          <c:x val="8.0756393282701747E-2"/>
          <c:y val="0.10067304086989126"/>
          <c:w val="0.86053115071142428"/>
          <c:h val="0.38311867266592647"/>
        </c:manualLayout>
      </c:layout>
      <c:barChart>
        <c:barDir val="col"/>
        <c:grouping val="stacked"/>
        <c:ser>
          <c:idx val="0"/>
          <c:order val="0"/>
          <c:tx>
            <c:strRef>
              <c:f>Sheet1!$B$1</c:f>
              <c:strCache>
                <c:ptCount val="1"/>
                <c:pt idx="0">
                  <c:v>Daily</c:v>
                </c:pt>
              </c:strCache>
            </c:strRef>
          </c:tx>
          <c:spPr>
            <a:solidFill>
              <a:srgbClr val="0070C0"/>
            </a:solidFill>
            <a:ln w="12700">
              <a:solidFill>
                <a:schemeClr val="tx1"/>
              </a:solidFill>
            </a:ln>
            <a:effectLst/>
            <a:scene3d>
              <a:camera prst="orthographicFront"/>
              <a:lightRig rig="threePt" dir="t"/>
            </a:scene3d>
            <a:sp3d/>
          </c:spPr>
          <c:dLbls>
            <c:txPr>
              <a:bodyPr/>
              <a:lstStyle/>
              <a:p>
                <a:pPr>
                  <a:defRPr lang="en-ZA" sz="1000" b="1">
                    <a:solidFill>
                      <a:schemeClr val="bg1"/>
                    </a:solidFill>
                  </a:defRPr>
                </a:pPr>
                <a:endParaRPr lang="en-US"/>
              </a:p>
            </c:txPr>
            <c:showVal val="1"/>
          </c:dLbls>
          <c:cat>
            <c:strRef>
              <c:f>Sheet1!$A$2:$A$16</c:f>
              <c:strCache>
                <c:ptCount val="15"/>
                <c:pt idx="0">
                  <c:v>Total 2007 (n=94)</c:v>
                </c:pt>
                <c:pt idx="1">
                  <c:v>Total 2008 (n=89)</c:v>
                </c:pt>
                <c:pt idx="2">
                  <c:v>Total 2009 (n=100)</c:v>
                </c:pt>
                <c:pt idx="3">
                  <c:v>Total 2010 (n=78)</c:v>
                </c:pt>
                <c:pt idx="4">
                  <c:v>Company Beneficiaries (n=4)</c:v>
                </c:pt>
                <c:pt idx="5">
                  <c:v>Employed Beneficiaries (n=8)</c:v>
                </c:pt>
                <c:pt idx="6">
                  <c:v>Operational Suppliers (n=2)</c:v>
                </c:pt>
                <c:pt idx="7">
                  <c:v>SDF's (n=34)</c:v>
                </c:pt>
                <c:pt idx="8">
                  <c:v>Committees (n=8)</c:v>
                </c:pt>
                <c:pt idx="9">
                  <c:v>Project Steering Commitees(n=4)</c:v>
                </c:pt>
                <c:pt idx="10">
                  <c:v>Legislative Bodies (n=1)</c:v>
                </c:pt>
                <c:pt idx="11">
                  <c:v>ETQA Accredited Providers (n=5)</c:v>
                </c:pt>
                <c:pt idx="12">
                  <c:v>MoUs and Joint Ventures (n=1)</c:v>
                </c:pt>
                <c:pt idx="13">
                  <c:v>Learners (n=3)</c:v>
                </c:pt>
                <c:pt idx="14">
                  <c:v>Staff (n=8)</c:v>
                </c:pt>
              </c:strCache>
            </c:strRef>
          </c:cat>
          <c:val>
            <c:numRef>
              <c:f>Sheet1!$B$2:$B$16</c:f>
              <c:numCache>
                <c:formatCode>General</c:formatCode>
                <c:ptCount val="15"/>
                <c:pt idx="0" formatCode="0%">
                  <c:v>1.0000000000000005E-2</c:v>
                </c:pt>
              </c:numCache>
            </c:numRef>
          </c:val>
        </c:ser>
        <c:ser>
          <c:idx val="1"/>
          <c:order val="1"/>
          <c:tx>
            <c:strRef>
              <c:f>Sheet1!$C$1</c:f>
              <c:strCache>
                <c:ptCount val="1"/>
                <c:pt idx="0">
                  <c:v>Weekly</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Sheet1!$A$2:$A$16</c:f>
              <c:strCache>
                <c:ptCount val="15"/>
                <c:pt idx="0">
                  <c:v>Total 2007 (n=94)</c:v>
                </c:pt>
                <c:pt idx="1">
                  <c:v>Total 2008 (n=89)</c:v>
                </c:pt>
                <c:pt idx="2">
                  <c:v>Total 2009 (n=100)</c:v>
                </c:pt>
                <c:pt idx="3">
                  <c:v>Total 2010 (n=78)</c:v>
                </c:pt>
                <c:pt idx="4">
                  <c:v>Company Beneficiaries (n=4)</c:v>
                </c:pt>
                <c:pt idx="5">
                  <c:v>Employed Beneficiaries (n=8)</c:v>
                </c:pt>
                <c:pt idx="6">
                  <c:v>Operational Suppliers (n=2)</c:v>
                </c:pt>
                <c:pt idx="7">
                  <c:v>SDF's (n=34)</c:v>
                </c:pt>
                <c:pt idx="8">
                  <c:v>Committees (n=8)</c:v>
                </c:pt>
                <c:pt idx="9">
                  <c:v>Project Steering Commitees(n=4)</c:v>
                </c:pt>
                <c:pt idx="10">
                  <c:v>Legislative Bodies (n=1)</c:v>
                </c:pt>
                <c:pt idx="11">
                  <c:v>ETQA Accredited Providers (n=5)</c:v>
                </c:pt>
                <c:pt idx="12">
                  <c:v>MoUs and Joint Ventures (n=1)</c:v>
                </c:pt>
                <c:pt idx="13">
                  <c:v>Learners (n=3)</c:v>
                </c:pt>
                <c:pt idx="14">
                  <c:v>Staff (n=8)</c:v>
                </c:pt>
              </c:strCache>
            </c:strRef>
          </c:cat>
          <c:val>
            <c:numRef>
              <c:f>Sheet1!$C$2:$C$16</c:f>
              <c:numCache>
                <c:formatCode>General</c:formatCode>
                <c:ptCount val="15"/>
                <c:pt idx="0" formatCode="0%">
                  <c:v>4.0000000000000022E-2</c:v>
                </c:pt>
                <c:pt idx="2" formatCode="0%">
                  <c:v>2.0000000000000011E-2</c:v>
                </c:pt>
                <c:pt idx="3" formatCode="0%">
                  <c:v>3.0000000000000002E-2</c:v>
                </c:pt>
                <c:pt idx="5" formatCode="0%">
                  <c:v>0.125</c:v>
                </c:pt>
                <c:pt idx="14" formatCode="0%">
                  <c:v>0.125</c:v>
                </c:pt>
              </c:numCache>
            </c:numRef>
          </c:val>
        </c:ser>
        <c:ser>
          <c:idx val="2"/>
          <c:order val="2"/>
          <c:tx>
            <c:strRef>
              <c:f>Sheet1!$D$1</c:f>
              <c:strCache>
                <c:ptCount val="1"/>
                <c:pt idx="0">
                  <c:v>Monthly</c:v>
                </c:pt>
              </c:strCache>
            </c:strRef>
          </c:tx>
          <c:spPr>
            <a:solidFill>
              <a:srgbClr val="92D050"/>
            </a:solidFill>
            <a:ln>
              <a:solidFill>
                <a:schemeClr val="tx1"/>
              </a:solidFill>
            </a:ln>
          </c:spPr>
          <c:dLbls>
            <c:txPr>
              <a:bodyPr/>
              <a:lstStyle/>
              <a:p>
                <a:pPr>
                  <a:defRPr lang="en-ZA" sz="1000" b="1"/>
                </a:pPr>
                <a:endParaRPr lang="en-US"/>
              </a:p>
            </c:txPr>
            <c:showVal val="1"/>
          </c:dLbls>
          <c:cat>
            <c:strRef>
              <c:f>Sheet1!$A$2:$A$16</c:f>
              <c:strCache>
                <c:ptCount val="15"/>
                <c:pt idx="0">
                  <c:v>Total 2007 (n=94)</c:v>
                </c:pt>
                <c:pt idx="1">
                  <c:v>Total 2008 (n=89)</c:v>
                </c:pt>
                <c:pt idx="2">
                  <c:v>Total 2009 (n=100)</c:v>
                </c:pt>
                <c:pt idx="3">
                  <c:v>Total 2010 (n=78)</c:v>
                </c:pt>
                <c:pt idx="4">
                  <c:v>Company Beneficiaries (n=4)</c:v>
                </c:pt>
                <c:pt idx="5">
                  <c:v>Employed Beneficiaries (n=8)</c:v>
                </c:pt>
                <c:pt idx="6">
                  <c:v>Operational Suppliers (n=2)</c:v>
                </c:pt>
                <c:pt idx="7">
                  <c:v>SDF's (n=34)</c:v>
                </c:pt>
                <c:pt idx="8">
                  <c:v>Committees (n=8)</c:v>
                </c:pt>
                <c:pt idx="9">
                  <c:v>Project Steering Commitees(n=4)</c:v>
                </c:pt>
                <c:pt idx="10">
                  <c:v>Legislative Bodies (n=1)</c:v>
                </c:pt>
                <c:pt idx="11">
                  <c:v>ETQA Accredited Providers (n=5)</c:v>
                </c:pt>
                <c:pt idx="12">
                  <c:v>MoUs and Joint Ventures (n=1)</c:v>
                </c:pt>
                <c:pt idx="13">
                  <c:v>Learners (n=3)</c:v>
                </c:pt>
                <c:pt idx="14">
                  <c:v>Staff (n=8)</c:v>
                </c:pt>
              </c:strCache>
            </c:strRef>
          </c:cat>
          <c:val>
            <c:numRef>
              <c:f>Sheet1!$D$2:$D$16</c:f>
              <c:numCache>
                <c:formatCode>General</c:formatCode>
                <c:ptCount val="15"/>
                <c:pt idx="0" formatCode="0%">
                  <c:v>0.26</c:v>
                </c:pt>
                <c:pt idx="2" formatCode="0%">
                  <c:v>0.2</c:v>
                </c:pt>
                <c:pt idx="3" formatCode="0%">
                  <c:v>0.14000000000000001</c:v>
                </c:pt>
                <c:pt idx="7" formatCode="0%">
                  <c:v>0.17647058823529421</c:v>
                </c:pt>
                <c:pt idx="9" formatCode="0%">
                  <c:v>0.25</c:v>
                </c:pt>
                <c:pt idx="13" formatCode="0%">
                  <c:v>0.3300000000000024</c:v>
                </c:pt>
                <c:pt idx="14" formatCode="0%">
                  <c:v>0.37500000000000189</c:v>
                </c:pt>
              </c:numCache>
            </c:numRef>
          </c:val>
        </c:ser>
        <c:ser>
          <c:idx val="3"/>
          <c:order val="3"/>
          <c:tx>
            <c:strRef>
              <c:f>Sheet1!$E$1</c:f>
              <c:strCache>
                <c:ptCount val="1"/>
                <c:pt idx="0">
                  <c:v>Quarterly</c:v>
                </c:pt>
              </c:strCache>
            </c:strRef>
          </c:tx>
          <c:spPr>
            <a:solidFill>
              <a:srgbClr val="FFFF00"/>
            </a:solidFill>
            <a:ln>
              <a:solidFill>
                <a:schemeClr val="tx1"/>
              </a:solidFill>
            </a:ln>
          </c:spPr>
          <c:dLbls>
            <c:txPr>
              <a:bodyPr/>
              <a:lstStyle/>
              <a:p>
                <a:pPr>
                  <a:defRPr lang="en-ZA" sz="1000" b="1"/>
                </a:pPr>
                <a:endParaRPr lang="en-US"/>
              </a:p>
            </c:txPr>
            <c:showVal val="1"/>
          </c:dLbls>
          <c:cat>
            <c:strRef>
              <c:f>Sheet1!$A$2:$A$16</c:f>
              <c:strCache>
                <c:ptCount val="15"/>
                <c:pt idx="0">
                  <c:v>Total 2007 (n=94)</c:v>
                </c:pt>
                <c:pt idx="1">
                  <c:v>Total 2008 (n=89)</c:v>
                </c:pt>
                <c:pt idx="2">
                  <c:v>Total 2009 (n=100)</c:v>
                </c:pt>
                <c:pt idx="3">
                  <c:v>Total 2010 (n=78)</c:v>
                </c:pt>
                <c:pt idx="4">
                  <c:v>Company Beneficiaries (n=4)</c:v>
                </c:pt>
                <c:pt idx="5">
                  <c:v>Employed Beneficiaries (n=8)</c:v>
                </c:pt>
                <c:pt idx="6">
                  <c:v>Operational Suppliers (n=2)</c:v>
                </c:pt>
                <c:pt idx="7">
                  <c:v>SDF's (n=34)</c:v>
                </c:pt>
                <c:pt idx="8">
                  <c:v>Committees (n=8)</c:v>
                </c:pt>
                <c:pt idx="9">
                  <c:v>Project Steering Commitees(n=4)</c:v>
                </c:pt>
                <c:pt idx="10">
                  <c:v>Legislative Bodies (n=1)</c:v>
                </c:pt>
                <c:pt idx="11">
                  <c:v>ETQA Accredited Providers (n=5)</c:v>
                </c:pt>
                <c:pt idx="12">
                  <c:v>MoUs and Joint Ventures (n=1)</c:v>
                </c:pt>
                <c:pt idx="13">
                  <c:v>Learners (n=3)</c:v>
                </c:pt>
                <c:pt idx="14">
                  <c:v>Staff (n=8)</c:v>
                </c:pt>
              </c:strCache>
            </c:strRef>
          </c:cat>
          <c:val>
            <c:numRef>
              <c:f>Sheet1!$E$2:$E$16</c:f>
              <c:numCache>
                <c:formatCode>0%</c:formatCode>
                <c:ptCount val="15"/>
                <c:pt idx="0">
                  <c:v>0.44</c:v>
                </c:pt>
                <c:pt idx="1">
                  <c:v>0.5</c:v>
                </c:pt>
                <c:pt idx="2">
                  <c:v>0.31000000000000189</c:v>
                </c:pt>
                <c:pt idx="3">
                  <c:v>0.5</c:v>
                </c:pt>
                <c:pt idx="5">
                  <c:v>0.62500000000000389</c:v>
                </c:pt>
                <c:pt idx="7">
                  <c:v>0.52941176470588236</c:v>
                </c:pt>
                <c:pt idx="8">
                  <c:v>0.62500000000000389</c:v>
                </c:pt>
                <c:pt idx="9">
                  <c:v>0.25</c:v>
                </c:pt>
                <c:pt idx="11">
                  <c:v>0.8</c:v>
                </c:pt>
                <c:pt idx="12">
                  <c:v>1</c:v>
                </c:pt>
                <c:pt idx="13">
                  <c:v>0.67000000000000492</c:v>
                </c:pt>
                <c:pt idx="14">
                  <c:v>0.37500000000000189</c:v>
                </c:pt>
              </c:numCache>
            </c:numRef>
          </c:val>
        </c:ser>
        <c:ser>
          <c:idx val="4"/>
          <c:order val="4"/>
          <c:tx>
            <c:strRef>
              <c:f>Sheet1!$F$1</c:f>
              <c:strCache>
                <c:ptCount val="1"/>
                <c:pt idx="0">
                  <c:v>Other</c:v>
                </c:pt>
              </c:strCache>
            </c:strRef>
          </c:tx>
          <c:spPr>
            <a:solidFill>
              <a:srgbClr val="FFC000"/>
            </a:solidFill>
            <a:ln>
              <a:solidFill>
                <a:schemeClr val="tx1"/>
              </a:solidFill>
            </a:ln>
          </c:spPr>
          <c:dLbls>
            <c:txPr>
              <a:bodyPr/>
              <a:lstStyle/>
              <a:p>
                <a:pPr>
                  <a:defRPr lang="en-ZA" sz="1000" b="1"/>
                </a:pPr>
                <a:endParaRPr lang="en-US"/>
              </a:p>
            </c:txPr>
            <c:showVal val="1"/>
          </c:dLbls>
          <c:cat>
            <c:strRef>
              <c:f>Sheet1!$A$2:$A$16</c:f>
              <c:strCache>
                <c:ptCount val="15"/>
                <c:pt idx="0">
                  <c:v>Total 2007 (n=94)</c:v>
                </c:pt>
                <c:pt idx="1">
                  <c:v>Total 2008 (n=89)</c:v>
                </c:pt>
                <c:pt idx="2">
                  <c:v>Total 2009 (n=100)</c:v>
                </c:pt>
                <c:pt idx="3">
                  <c:v>Total 2010 (n=78)</c:v>
                </c:pt>
                <c:pt idx="4">
                  <c:v>Company Beneficiaries (n=4)</c:v>
                </c:pt>
                <c:pt idx="5">
                  <c:v>Employed Beneficiaries (n=8)</c:v>
                </c:pt>
                <c:pt idx="6">
                  <c:v>Operational Suppliers (n=2)</c:v>
                </c:pt>
                <c:pt idx="7">
                  <c:v>SDF's (n=34)</c:v>
                </c:pt>
                <c:pt idx="8">
                  <c:v>Committees (n=8)</c:v>
                </c:pt>
                <c:pt idx="9">
                  <c:v>Project Steering Commitees(n=4)</c:v>
                </c:pt>
                <c:pt idx="10">
                  <c:v>Legislative Bodies (n=1)</c:v>
                </c:pt>
                <c:pt idx="11">
                  <c:v>ETQA Accredited Providers (n=5)</c:v>
                </c:pt>
                <c:pt idx="12">
                  <c:v>MoUs and Joint Ventures (n=1)</c:v>
                </c:pt>
                <c:pt idx="13">
                  <c:v>Learners (n=3)</c:v>
                </c:pt>
                <c:pt idx="14">
                  <c:v>Staff (n=8)</c:v>
                </c:pt>
              </c:strCache>
            </c:strRef>
          </c:cat>
          <c:val>
            <c:numRef>
              <c:f>Sheet1!$F$2:$F$16</c:f>
              <c:numCache>
                <c:formatCode>0%</c:formatCode>
                <c:ptCount val="15"/>
                <c:pt idx="0">
                  <c:v>0.25</c:v>
                </c:pt>
                <c:pt idx="1">
                  <c:v>0.5</c:v>
                </c:pt>
                <c:pt idx="2">
                  <c:v>0.47000000000000008</c:v>
                </c:pt>
                <c:pt idx="3">
                  <c:v>0.3300000000000024</c:v>
                </c:pt>
                <c:pt idx="4">
                  <c:v>1</c:v>
                </c:pt>
                <c:pt idx="5">
                  <c:v>0.25</c:v>
                </c:pt>
                <c:pt idx="6">
                  <c:v>1</c:v>
                </c:pt>
                <c:pt idx="7">
                  <c:v>0.29411764705882382</c:v>
                </c:pt>
                <c:pt idx="8">
                  <c:v>0.37500000000000189</c:v>
                </c:pt>
                <c:pt idx="9">
                  <c:v>0.5</c:v>
                </c:pt>
                <c:pt idx="10">
                  <c:v>1</c:v>
                </c:pt>
                <c:pt idx="11">
                  <c:v>0.2</c:v>
                </c:pt>
                <c:pt idx="14">
                  <c:v>0.125</c:v>
                </c:pt>
              </c:numCache>
            </c:numRef>
          </c:val>
        </c:ser>
        <c:dLbls>
          <c:showVal val="1"/>
        </c:dLbls>
        <c:gapWidth val="75"/>
        <c:overlap val="100"/>
        <c:axId val="110520192"/>
        <c:axId val="110521728"/>
      </c:barChart>
      <c:catAx>
        <c:axId val="110520192"/>
        <c:scaling>
          <c:orientation val="minMax"/>
        </c:scaling>
        <c:axPos val="b"/>
        <c:majorTickMark val="none"/>
        <c:tickLblPos val="nextTo"/>
        <c:txPr>
          <a:bodyPr/>
          <a:lstStyle/>
          <a:p>
            <a:pPr>
              <a:defRPr lang="en-ZA" sz="1000" b="0"/>
            </a:pPr>
            <a:endParaRPr lang="en-US"/>
          </a:p>
        </c:txPr>
        <c:crossAx val="110521728"/>
        <c:crosses val="autoZero"/>
        <c:auto val="1"/>
        <c:lblAlgn val="ctr"/>
        <c:lblOffset val="100"/>
      </c:catAx>
      <c:valAx>
        <c:axId val="110521728"/>
        <c:scaling>
          <c:orientation val="minMax"/>
          <c:max val="1"/>
        </c:scaling>
        <c:axPos val="l"/>
        <c:majorGridlines/>
        <c:numFmt formatCode="0%" sourceLinked="1"/>
        <c:majorTickMark val="none"/>
        <c:tickLblPos val="nextTo"/>
        <c:spPr>
          <a:ln w="9525">
            <a:noFill/>
          </a:ln>
        </c:spPr>
        <c:txPr>
          <a:bodyPr/>
          <a:lstStyle/>
          <a:p>
            <a:pPr>
              <a:defRPr lang="en-ZA" sz="1000" b="1"/>
            </a:pPr>
            <a:endParaRPr lang="en-US"/>
          </a:p>
        </c:txPr>
        <c:crossAx val="110520192"/>
        <c:crosses val="autoZero"/>
        <c:crossBetween val="between"/>
      </c:valAx>
    </c:plotArea>
    <c:legend>
      <c:legendPos val="b"/>
      <c:layout>
        <c:manualLayout>
          <c:xMode val="edge"/>
          <c:yMode val="edge"/>
          <c:x val="0.19409112024713729"/>
          <c:y val="0.83220228721409861"/>
          <c:w val="0.45092746150094265"/>
          <c:h val="5.2531496062992129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71.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In The Past 12 Months, Have You Participated In Any BANKSETA Forums?</a:t>
            </a:r>
          </a:p>
        </c:rich>
      </c:tx>
      <c:layout>
        <c:manualLayout>
          <c:xMode val="edge"/>
          <c:yMode val="edge"/>
          <c:x val="0.23954590853134988"/>
          <c:y val="1.3910104986876641E-2"/>
        </c:manualLayout>
      </c:layout>
    </c:title>
    <c:plotArea>
      <c:layout>
        <c:manualLayout>
          <c:layoutTarget val="inner"/>
          <c:xMode val="edge"/>
          <c:yMode val="edge"/>
          <c:x val="7.1906835760573995E-2"/>
          <c:y val="9.4903846153848267E-2"/>
          <c:w val="0.91067869834856885"/>
          <c:h val="0.4713313648293963"/>
        </c:manualLayout>
      </c:layout>
      <c:barChart>
        <c:barDir val="col"/>
        <c:grouping val="stacked"/>
        <c:ser>
          <c:idx val="0"/>
          <c:order val="0"/>
          <c:tx>
            <c:strRef>
              <c:f>Sheet1!$A$2</c:f>
              <c:strCache>
                <c:ptCount val="1"/>
                <c:pt idx="0">
                  <c:v>Yes</c:v>
                </c:pt>
              </c:strCache>
            </c:strRef>
          </c:tx>
          <c:spPr>
            <a:solidFill>
              <a:srgbClr val="00B0F0"/>
            </a:solidFill>
            <a:ln w="12700">
              <a:solidFill>
                <a:schemeClr val="tx1"/>
              </a:solidFill>
            </a:ln>
            <a:effectLst/>
            <a:scene3d>
              <a:camera prst="orthographicFront"/>
              <a:lightRig rig="threePt" dir="t"/>
            </a:scene3d>
            <a:sp3d/>
          </c:spPr>
          <c:dLbls>
            <c:dLbl>
              <c:idx val="11"/>
              <c:dLblPos val="ctr"/>
              <c:showVal val="1"/>
            </c:dLbl>
            <c:dLbl>
              <c:idx val="12"/>
              <c:dLblPos val="ctr"/>
              <c:showVal val="1"/>
            </c:dLbl>
            <c:txPr>
              <a:bodyPr/>
              <a:lstStyle/>
              <a:p>
                <a:pPr>
                  <a:defRPr lang="en-ZA" sz="1000" b="1"/>
                </a:pPr>
                <a:endParaRPr lang="en-US"/>
              </a:p>
            </c:txPr>
            <c:showVal val="1"/>
          </c:dLbls>
          <c:cat>
            <c:strRef>
              <c:f>Sheet1!$B$1:$P$1</c:f>
              <c:strCache>
                <c:ptCount val="15"/>
                <c:pt idx="0">
                  <c:v>Total 2007 (n=192)</c:v>
                </c:pt>
                <c:pt idx="1">
                  <c:v>Total 2008 (n=195)</c:v>
                </c:pt>
                <c:pt idx="2">
                  <c:v>Total 2009 (n=363)</c:v>
                </c:pt>
                <c:pt idx="3">
                  <c:v>Total 2010 (n=295)</c:v>
                </c:pt>
                <c:pt idx="4">
                  <c:v>Company Beneficiaries (n=15)</c:v>
                </c:pt>
                <c:pt idx="5">
                  <c:v>Employed Beneficiaries (n=30)</c:v>
                </c:pt>
                <c:pt idx="6">
                  <c:v>Operational Suppliers (n=10)</c:v>
                </c:pt>
                <c:pt idx="7">
                  <c:v>Project Providers (n=5)</c:v>
                </c:pt>
                <c:pt idx="8">
                  <c:v>SDF's (n=83)</c:v>
                </c:pt>
                <c:pt idx="9">
                  <c:v>Committees (n=16)</c:v>
                </c:pt>
                <c:pt idx="10">
                  <c:v>Project Steering Commitees(n=5)</c:v>
                </c:pt>
                <c:pt idx="11">
                  <c:v>Legislative Bodies (n=5)</c:v>
                </c:pt>
                <c:pt idx="12">
                  <c:v>ETQA Accredited Providers (n=)</c:v>
                </c:pt>
                <c:pt idx="13">
                  <c:v>MoUs and Joint Ventures (n=5)</c:v>
                </c:pt>
                <c:pt idx="14">
                  <c:v>Learners (n=101)</c:v>
                </c:pt>
              </c:strCache>
            </c:strRef>
          </c:cat>
          <c:val>
            <c:numRef>
              <c:f>Sheet1!$B$2:$P$2</c:f>
              <c:numCache>
                <c:formatCode>0%</c:formatCode>
                <c:ptCount val="15"/>
                <c:pt idx="0">
                  <c:v>0.47000000000000008</c:v>
                </c:pt>
                <c:pt idx="1">
                  <c:v>0.44</c:v>
                </c:pt>
                <c:pt idx="2">
                  <c:v>0.35000000000000014</c:v>
                </c:pt>
                <c:pt idx="3">
                  <c:v>0.26440677966101717</c:v>
                </c:pt>
                <c:pt idx="4">
                  <c:v>0.4666666666666669</c:v>
                </c:pt>
                <c:pt idx="5">
                  <c:v>0.26666666666666683</c:v>
                </c:pt>
                <c:pt idx="6">
                  <c:v>0.2</c:v>
                </c:pt>
                <c:pt idx="7">
                  <c:v>0.4</c:v>
                </c:pt>
                <c:pt idx="8">
                  <c:v>0.28915662650602403</c:v>
                </c:pt>
                <c:pt idx="9">
                  <c:v>1</c:v>
                </c:pt>
                <c:pt idx="10">
                  <c:v>1</c:v>
                </c:pt>
                <c:pt idx="11">
                  <c:v>0.4</c:v>
                </c:pt>
                <c:pt idx="12">
                  <c:v>0.4</c:v>
                </c:pt>
                <c:pt idx="13">
                  <c:v>0.4</c:v>
                </c:pt>
              </c:numCache>
            </c:numRef>
          </c:val>
        </c:ser>
        <c:ser>
          <c:idx val="1"/>
          <c:order val="1"/>
          <c:tx>
            <c:strRef>
              <c:f>Sheet1!$A$3</c:f>
              <c:strCache>
                <c:ptCount val="1"/>
                <c:pt idx="0">
                  <c:v>No</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Sheet1!$B$1:$P$1</c:f>
              <c:strCache>
                <c:ptCount val="15"/>
                <c:pt idx="0">
                  <c:v>Total 2007 (n=192)</c:v>
                </c:pt>
                <c:pt idx="1">
                  <c:v>Total 2008 (n=195)</c:v>
                </c:pt>
                <c:pt idx="2">
                  <c:v>Total 2009 (n=363)</c:v>
                </c:pt>
                <c:pt idx="3">
                  <c:v>Total 2010 (n=295)</c:v>
                </c:pt>
                <c:pt idx="4">
                  <c:v>Company Beneficiaries (n=15)</c:v>
                </c:pt>
                <c:pt idx="5">
                  <c:v>Employed Beneficiaries (n=30)</c:v>
                </c:pt>
                <c:pt idx="6">
                  <c:v>Operational Suppliers (n=10)</c:v>
                </c:pt>
                <c:pt idx="7">
                  <c:v>Project Providers (n=5)</c:v>
                </c:pt>
                <c:pt idx="8">
                  <c:v>SDF's (n=83)</c:v>
                </c:pt>
                <c:pt idx="9">
                  <c:v>Committees (n=16)</c:v>
                </c:pt>
                <c:pt idx="10">
                  <c:v>Project Steering Commitees(n=5)</c:v>
                </c:pt>
                <c:pt idx="11">
                  <c:v>Legislative Bodies (n=5)</c:v>
                </c:pt>
                <c:pt idx="12">
                  <c:v>ETQA Accredited Providers (n=)</c:v>
                </c:pt>
                <c:pt idx="13">
                  <c:v>MoUs and Joint Ventures (n=5)</c:v>
                </c:pt>
                <c:pt idx="14">
                  <c:v>Learners (n=101)</c:v>
                </c:pt>
              </c:strCache>
            </c:strRef>
          </c:cat>
          <c:val>
            <c:numRef>
              <c:f>Sheet1!$B$3:$P$3</c:f>
              <c:numCache>
                <c:formatCode>0%</c:formatCode>
                <c:ptCount val="15"/>
                <c:pt idx="0">
                  <c:v>0.53</c:v>
                </c:pt>
                <c:pt idx="1">
                  <c:v>0.56000000000000005</c:v>
                </c:pt>
                <c:pt idx="2">
                  <c:v>0.65000000000000036</c:v>
                </c:pt>
                <c:pt idx="3">
                  <c:v>0.73559322033898333</c:v>
                </c:pt>
                <c:pt idx="4">
                  <c:v>0.53333333333333333</c:v>
                </c:pt>
                <c:pt idx="5">
                  <c:v>0.73333333333333361</c:v>
                </c:pt>
                <c:pt idx="6">
                  <c:v>0.8</c:v>
                </c:pt>
                <c:pt idx="7">
                  <c:v>0.60000000000000031</c:v>
                </c:pt>
                <c:pt idx="8">
                  <c:v>0.71084337349397653</c:v>
                </c:pt>
                <c:pt idx="9">
                  <c:v>0</c:v>
                </c:pt>
                <c:pt idx="10">
                  <c:v>0</c:v>
                </c:pt>
                <c:pt idx="11">
                  <c:v>0.60000000000000031</c:v>
                </c:pt>
                <c:pt idx="12">
                  <c:v>0.60000000000000031</c:v>
                </c:pt>
                <c:pt idx="13">
                  <c:v>0.60000000000000031</c:v>
                </c:pt>
                <c:pt idx="14">
                  <c:v>1</c:v>
                </c:pt>
              </c:numCache>
            </c:numRef>
          </c:val>
        </c:ser>
        <c:dLbls>
          <c:showVal val="1"/>
        </c:dLbls>
        <c:gapWidth val="75"/>
        <c:overlap val="100"/>
        <c:axId val="110707840"/>
        <c:axId val="110709376"/>
      </c:barChart>
      <c:catAx>
        <c:axId val="110707840"/>
        <c:scaling>
          <c:orientation val="minMax"/>
        </c:scaling>
        <c:axPos val="b"/>
        <c:majorTickMark val="none"/>
        <c:tickLblPos val="nextTo"/>
        <c:txPr>
          <a:bodyPr/>
          <a:lstStyle/>
          <a:p>
            <a:pPr>
              <a:defRPr lang="en-ZA" sz="900" b="0"/>
            </a:pPr>
            <a:endParaRPr lang="en-US"/>
          </a:p>
        </c:txPr>
        <c:crossAx val="110709376"/>
        <c:crosses val="autoZero"/>
        <c:auto val="1"/>
        <c:lblAlgn val="ctr"/>
        <c:lblOffset val="100"/>
      </c:catAx>
      <c:valAx>
        <c:axId val="110709376"/>
        <c:scaling>
          <c:orientation val="minMax"/>
          <c:max val="1"/>
        </c:scaling>
        <c:axPos val="l"/>
        <c:majorGridlines/>
        <c:numFmt formatCode="0%" sourceLinked="1"/>
        <c:majorTickMark val="none"/>
        <c:tickLblPos val="nextTo"/>
        <c:spPr>
          <a:ln w="9525">
            <a:noFill/>
          </a:ln>
        </c:spPr>
        <c:txPr>
          <a:bodyPr/>
          <a:lstStyle/>
          <a:p>
            <a:pPr>
              <a:defRPr lang="en-ZA" sz="1000" b="1"/>
            </a:pPr>
            <a:endParaRPr lang="en-US"/>
          </a:p>
        </c:txPr>
        <c:crossAx val="110707840"/>
        <c:crosses val="autoZero"/>
        <c:crossBetween val="between"/>
      </c:valAx>
    </c:plotArea>
    <c:legend>
      <c:legendPos val="b"/>
      <c:layout>
        <c:manualLayout>
          <c:xMode val="edge"/>
          <c:yMode val="edge"/>
          <c:x val="0.4507282883887303"/>
          <c:y val="0.91515884733159925"/>
          <c:w val="9.068125333890785E-2"/>
          <c:h val="6.1459973753280842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72.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Which Of The Following Forums Have You Participated In?</a:t>
            </a:r>
          </a:p>
        </c:rich>
      </c:tx>
      <c:layout>
        <c:manualLayout>
          <c:xMode val="edge"/>
          <c:yMode val="edge"/>
          <c:x val="0.28605522747156603"/>
          <c:y val="6.2889414644282424E-2"/>
        </c:manualLayout>
      </c:layout>
    </c:title>
    <c:plotArea>
      <c:layout>
        <c:manualLayout>
          <c:layoutTarget val="inner"/>
          <c:xMode val="edge"/>
          <c:yMode val="edge"/>
          <c:x val="5.9864817782732914E-2"/>
          <c:y val="0.11450359131172375"/>
          <c:w val="0.95492648595916652"/>
          <c:h val="0.47278929363736028"/>
        </c:manualLayout>
      </c:layout>
      <c:barChart>
        <c:barDir val="col"/>
        <c:grouping val="clustered"/>
        <c:ser>
          <c:idx val="0"/>
          <c:order val="0"/>
          <c:tx>
            <c:strRef>
              <c:f>Sheet1!$B$1</c:f>
              <c:strCache>
                <c:ptCount val="1"/>
                <c:pt idx="0">
                  <c:v>Total 2007 (n=90)</c:v>
                </c:pt>
              </c:strCache>
            </c:strRef>
          </c:tx>
          <c:spPr>
            <a:solidFill>
              <a:srgbClr val="0070C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Sheet1!$A$2:$A$7</c:f>
              <c:strCache>
                <c:ptCount val="6"/>
                <c:pt idx="0">
                  <c:v>Learnerships</c:v>
                </c:pt>
                <c:pt idx="1">
                  <c:v>BANKSETA AGM</c:v>
                </c:pt>
                <c:pt idx="2">
                  <c:v>SDF Breakfasts and Workshops</c:v>
                </c:pt>
                <c:pt idx="3">
                  <c:v>BANKSETA ETQA workshops</c:v>
                </c:pt>
                <c:pt idx="4">
                  <c:v>CPD workshops and seminars</c:v>
                </c:pt>
                <c:pt idx="5">
                  <c:v>Other</c:v>
                </c:pt>
              </c:strCache>
            </c:strRef>
          </c:cat>
          <c:val>
            <c:numRef>
              <c:f>Sheet1!$B$2:$B$7</c:f>
              <c:numCache>
                <c:formatCode>0%</c:formatCode>
                <c:ptCount val="6"/>
                <c:pt idx="0">
                  <c:v>0.31000000000000111</c:v>
                </c:pt>
                <c:pt idx="1">
                  <c:v>0.18000000000000024</c:v>
                </c:pt>
                <c:pt idx="2">
                  <c:v>0.59</c:v>
                </c:pt>
                <c:pt idx="3">
                  <c:v>0.22</c:v>
                </c:pt>
                <c:pt idx="4">
                  <c:v>0.24000000000000021</c:v>
                </c:pt>
                <c:pt idx="5">
                  <c:v>0.27800000000000002</c:v>
                </c:pt>
              </c:numCache>
            </c:numRef>
          </c:val>
        </c:ser>
        <c:ser>
          <c:idx val="1"/>
          <c:order val="1"/>
          <c:tx>
            <c:strRef>
              <c:f>Sheet1!$C$1</c:f>
              <c:strCache>
                <c:ptCount val="1"/>
                <c:pt idx="0">
                  <c:v>Total 2008 (n=85)</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Sheet1!$A$2:$A$7</c:f>
              <c:strCache>
                <c:ptCount val="6"/>
                <c:pt idx="0">
                  <c:v>Learnerships</c:v>
                </c:pt>
                <c:pt idx="1">
                  <c:v>BANKSETA AGM</c:v>
                </c:pt>
                <c:pt idx="2">
                  <c:v>SDF Breakfasts and Workshops</c:v>
                </c:pt>
                <c:pt idx="3">
                  <c:v>BANKSETA ETQA workshops</c:v>
                </c:pt>
                <c:pt idx="4">
                  <c:v>CPD workshops and seminars</c:v>
                </c:pt>
                <c:pt idx="5">
                  <c:v>Other</c:v>
                </c:pt>
              </c:strCache>
            </c:strRef>
          </c:cat>
          <c:val>
            <c:numRef>
              <c:f>Sheet1!$C$2:$C$7</c:f>
              <c:numCache>
                <c:formatCode>0%</c:formatCode>
                <c:ptCount val="6"/>
                <c:pt idx="0">
                  <c:v>0.4588235294117648</c:v>
                </c:pt>
                <c:pt idx="1">
                  <c:v>0.15294117647058841</c:v>
                </c:pt>
                <c:pt idx="2">
                  <c:v>0.35294117647058826</c:v>
                </c:pt>
                <c:pt idx="3">
                  <c:v>0.17647058823529421</c:v>
                </c:pt>
                <c:pt idx="4">
                  <c:v>0.17647058823529421</c:v>
                </c:pt>
                <c:pt idx="5">
                  <c:v>0.10117647058823664</c:v>
                </c:pt>
              </c:numCache>
            </c:numRef>
          </c:val>
        </c:ser>
        <c:ser>
          <c:idx val="2"/>
          <c:order val="2"/>
          <c:tx>
            <c:strRef>
              <c:f>Sheet1!$D$1</c:f>
              <c:strCache>
                <c:ptCount val="1"/>
                <c:pt idx="0">
                  <c:v>Total 2009 (n=126)</c:v>
                </c:pt>
              </c:strCache>
            </c:strRef>
          </c:tx>
          <c:spPr>
            <a:solidFill>
              <a:srgbClr val="92D050"/>
            </a:solidFill>
            <a:ln w="9525">
              <a:solidFill>
                <a:schemeClr val="tx1"/>
              </a:solidFill>
            </a:ln>
          </c:spPr>
          <c:dLbls>
            <c:txPr>
              <a:bodyPr/>
              <a:lstStyle/>
              <a:p>
                <a:pPr>
                  <a:defRPr lang="en-ZA" sz="1000" b="1"/>
                </a:pPr>
                <a:endParaRPr lang="en-US"/>
              </a:p>
            </c:txPr>
            <c:showVal val="1"/>
          </c:dLbls>
          <c:cat>
            <c:strRef>
              <c:f>Sheet1!$A$2:$A$7</c:f>
              <c:strCache>
                <c:ptCount val="6"/>
                <c:pt idx="0">
                  <c:v>Learnerships</c:v>
                </c:pt>
                <c:pt idx="1">
                  <c:v>BANKSETA AGM</c:v>
                </c:pt>
                <c:pt idx="2">
                  <c:v>SDF Breakfasts and Workshops</c:v>
                </c:pt>
                <c:pt idx="3">
                  <c:v>BANKSETA ETQA workshops</c:v>
                </c:pt>
                <c:pt idx="4">
                  <c:v>CPD workshops and seminars</c:v>
                </c:pt>
                <c:pt idx="5">
                  <c:v>Other</c:v>
                </c:pt>
              </c:strCache>
            </c:strRef>
          </c:cat>
          <c:val>
            <c:numRef>
              <c:f>Sheet1!$D$2:$D$7</c:f>
              <c:numCache>
                <c:formatCode>0%</c:formatCode>
                <c:ptCount val="6"/>
                <c:pt idx="0">
                  <c:v>0.3492063492063493</c:v>
                </c:pt>
                <c:pt idx="1">
                  <c:v>8.730158730158713E-2</c:v>
                </c:pt>
                <c:pt idx="2">
                  <c:v>0.2301587301587302</c:v>
                </c:pt>
                <c:pt idx="3">
                  <c:v>0.19047619047619146</c:v>
                </c:pt>
                <c:pt idx="4">
                  <c:v>6.3492063492063502E-2</c:v>
                </c:pt>
                <c:pt idx="5">
                  <c:v>4.3650793650793704E-2</c:v>
                </c:pt>
              </c:numCache>
            </c:numRef>
          </c:val>
        </c:ser>
        <c:ser>
          <c:idx val="3"/>
          <c:order val="3"/>
          <c:tx>
            <c:strRef>
              <c:f>Sheet1!$E$1</c:f>
              <c:strCache>
                <c:ptCount val="1"/>
                <c:pt idx="0">
                  <c:v>Total 2010 (n=78)</c:v>
                </c:pt>
              </c:strCache>
            </c:strRef>
          </c:tx>
          <c:spPr>
            <a:solidFill>
              <a:srgbClr val="FFFF00"/>
            </a:solidFill>
            <a:ln>
              <a:solidFill>
                <a:schemeClr val="tx1"/>
              </a:solidFill>
            </a:ln>
          </c:spPr>
          <c:dLbls>
            <c:txPr>
              <a:bodyPr/>
              <a:lstStyle/>
              <a:p>
                <a:pPr>
                  <a:defRPr lang="en-ZA" sz="1000" b="1"/>
                </a:pPr>
                <a:endParaRPr lang="en-US"/>
              </a:p>
            </c:txPr>
            <c:showVal val="1"/>
          </c:dLbls>
          <c:cat>
            <c:strRef>
              <c:f>Sheet1!$A$2:$A$7</c:f>
              <c:strCache>
                <c:ptCount val="6"/>
                <c:pt idx="0">
                  <c:v>Learnerships</c:v>
                </c:pt>
                <c:pt idx="1">
                  <c:v>BANKSETA AGM</c:v>
                </c:pt>
                <c:pt idx="2">
                  <c:v>SDF Breakfasts and Workshops</c:v>
                </c:pt>
                <c:pt idx="3">
                  <c:v>BANKSETA ETQA workshops</c:v>
                </c:pt>
                <c:pt idx="4">
                  <c:v>CPD workshops and seminars</c:v>
                </c:pt>
                <c:pt idx="5">
                  <c:v>Other</c:v>
                </c:pt>
              </c:strCache>
            </c:strRef>
          </c:cat>
          <c:val>
            <c:numRef>
              <c:f>Sheet1!$E$2:$E$7</c:f>
              <c:numCache>
                <c:formatCode>0%</c:formatCode>
                <c:ptCount val="6"/>
                <c:pt idx="0">
                  <c:v>0.30769230769230782</c:v>
                </c:pt>
                <c:pt idx="1">
                  <c:v>0.31000000000000111</c:v>
                </c:pt>
                <c:pt idx="2">
                  <c:v>0.38000000000000123</c:v>
                </c:pt>
                <c:pt idx="3">
                  <c:v>0.28205128205128205</c:v>
                </c:pt>
                <c:pt idx="4">
                  <c:v>0.15000000000000024</c:v>
                </c:pt>
                <c:pt idx="5">
                  <c:v>0.37000000000000038</c:v>
                </c:pt>
              </c:numCache>
            </c:numRef>
          </c:val>
        </c:ser>
        <c:dLbls>
          <c:showVal val="1"/>
        </c:dLbls>
        <c:gapWidth val="75"/>
        <c:axId val="110758528"/>
        <c:axId val="110768512"/>
      </c:barChart>
      <c:catAx>
        <c:axId val="110758528"/>
        <c:scaling>
          <c:orientation val="minMax"/>
        </c:scaling>
        <c:axPos val="b"/>
        <c:majorTickMark val="none"/>
        <c:tickLblPos val="nextTo"/>
        <c:txPr>
          <a:bodyPr/>
          <a:lstStyle/>
          <a:p>
            <a:pPr>
              <a:defRPr lang="en-ZA" sz="1050" b="0"/>
            </a:pPr>
            <a:endParaRPr lang="en-US"/>
          </a:p>
        </c:txPr>
        <c:crossAx val="110768512"/>
        <c:crosses val="autoZero"/>
        <c:auto val="1"/>
        <c:lblAlgn val="ctr"/>
        <c:lblOffset val="100"/>
      </c:catAx>
      <c:valAx>
        <c:axId val="110768512"/>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10758528"/>
        <c:crosses val="autoZero"/>
        <c:crossBetween val="between"/>
      </c:valAx>
    </c:plotArea>
    <c:legend>
      <c:legendPos val="b"/>
      <c:layout>
        <c:manualLayout>
          <c:xMode val="edge"/>
          <c:yMode val="edge"/>
          <c:x val="0.11388939240669158"/>
          <c:y val="0.72330659841214229"/>
          <c:w val="0.77143658014606309"/>
          <c:h val="5.9208378556228812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73.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lang="en-ZA" sz="1100"/>
            </a:pPr>
            <a:r>
              <a:rPr lang="en-US" sz="1100" dirty="0" smtClean="0"/>
              <a:t> I Find The Forums Useful </a:t>
            </a:r>
            <a:endParaRPr lang="en-US" sz="1100" dirty="0"/>
          </a:p>
        </c:rich>
      </c:tx>
      <c:layout>
        <c:manualLayout>
          <c:xMode val="edge"/>
          <c:yMode val="edge"/>
          <c:x val="0.39736301767589716"/>
          <c:y val="2.7990932951562886E-3"/>
        </c:manualLayout>
      </c:layout>
    </c:title>
    <c:plotArea>
      <c:layout>
        <c:manualLayout>
          <c:layoutTarget val="inner"/>
          <c:xMode val="edge"/>
          <c:yMode val="edge"/>
          <c:x val="6.1673518686270246E-2"/>
          <c:y val="0.10096444762586493"/>
          <c:w val="0.92100318212435839"/>
          <c:h val="0.39813552851348122"/>
        </c:manualLayout>
      </c:layout>
      <c:barChart>
        <c:barDir val="col"/>
        <c:grouping val="stacked"/>
        <c:ser>
          <c:idx val="0"/>
          <c:order val="0"/>
          <c:tx>
            <c:strRef>
              <c:f>Sheet1!$A$2</c:f>
              <c:strCache>
                <c:ptCount val="1"/>
                <c:pt idx="0">
                  <c:v>Strongly Agree</c:v>
                </c:pt>
              </c:strCache>
            </c:strRef>
          </c:tx>
          <c:spPr>
            <a:solidFill>
              <a:srgbClr val="00B0F0"/>
            </a:solidFill>
            <a:ln w="12700">
              <a:solidFill>
                <a:schemeClr val="tx1"/>
              </a:solidFill>
            </a:ln>
            <a:effectLst/>
            <a:scene3d>
              <a:camera prst="orthographicFront"/>
              <a:lightRig rig="threePt" dir="t"/>
            </a:scene3d>
            <a:sp3d/>
          </c:spPr>
          <c:dLbls>
            <c:dLbl>
              <c:idx val="11"/>
              <c:dLblPos val="ctr"/>
              <c:showVal val="1"/>
            </c:dLbl>
            <c:dLbl>
              <c:idx val="12"/>
              <c:dLblPos val="ctr"/>
              <c:showVal val="1"/>
            </c:dLbl>
            <c:txPr>
              <a:bodyPr/>
              <a:lstStyle/>
              <a:p>
                <a:pPr>
                  <a:defRPr lang="en-ZA"/>
                </a:pPr>
                <a:endParaRPr lang="en-US"/>
              </a:p>
            </c:txPr>
            <c:showVal val="1"/>
          </c:dLbls>
          <c:cat>
            <c:strRef>
              <c:f>Sheet1!$B$1:$M$1</c:f>
              <c:strCache>
                <c:ptCount val="12"/>
                <c:pt idx="0">
                  <c:v>Total 2009 (n=124)</c:v>
                </c:pt>
                <c:pt idx="1">
                  <c:v>Total 2010 (n=78)</c:v>
                </c:pt>
                <c:pt idx="2">
                  <c:v>Company Beneficiaries (n=7)</c:v>
                </c:pt>
                <c:pt idx="3">
                  <c:v>Employed Beneficiaries (n=8)</c:v>
                </c:pt>
                <c:pt idx="4">
                  <c:v>Operational Suppliers (n=2)</c:v>
                </c:pt>
                <c:pt idx="5">
                  <c:v>Project Providers (n=2)</c:v>
                </c:pt>
                <c:pt idx="6">
                  <c:v>SDF's (n=24)</c:v>
                </c:pt>
                <c:pt idx="7">
                  <c:v>Committees (n=16)</c:v>
                </c:pt>
                <c:pt idx="8">
                  <c:v>Project Steering Commitees(n=5)</c:v>
                </c:pt>
                <c:pt idx="9">
                  <c:v>Legislative Bodies (n=2)</c:v>
                </c:pt>
                <c:pt idx="10">
                  <c:v>ETQA Accredited Providers (n=8)</c:v>
                </c:pt>
                <c:pt idx="11">
                  <c:v>MoUs and Joint Ventures (n=2)</c:v>
                </c:pt>
              </c:strCache>
            </c:strRef>
          </c:cat>
          <c:val>
            <c:numRef>
              <c:f>Sheet1!$B$2:$M$2</c:f>
              <c:numCache>
                <c:formatCode>0%</c:formatCode>
                <c:ptCount val="12"/>
                <c:pt idx="0">
                  <c:v>0.31451612903226051</c:v>
                </c:pt>
                <c:pt idx="1">
                  <c:v>0.37179487179487436</c:v>
                </c:pt>
                <c:pt idx="2">
                  <c:v>0.28571428571428736</c:v>
                </c:pt>
                <c:pt idx="3">
                  <c:v>0.62500000000000233</c:v>
                </c:pt>
                <c:pt idx="4">
                  <c:v>0.5</c:v>
                </c:pt>
                <c:pt idx="6">
                  <c:v>0.33333333333333331</c:v>
                </c:pt>
                <c:pt idx="7">
                  <c:v>0.5</c:v>
                </c:pt>
                <c:pt idx="8">
                  <c:v>0.2</c:v>
                </c:pt>
                <c:pt idx="9">
                  <c:v>0.5</c:v>
                </c:pt>
                <c:pt idx="10">
                  <c:v>0.25</c:v>
                </c:pt>
                <c:pt idx="11">
                  <c:v>0.5</c:v>
                </c:pt>
              </c:numCache>
            </c:numRef>
          </c:val>
        </c:ser>
        <c:ser>
          <c:idx val="1"/>
          <c:order val="1"/>
          <c:tx>
            <c:strRef>
              <c:f>Sheet1!$A$3</c:f>
              <c:strCache>
                <c:ptCount val="1"/>
                <c:pt idx="0">
                  <c:v> Agree</c:v>
                </c:pt>
              </c:strCache>
            </c:strRef>
          </c:tx>
          <c:spPr>
            <a:solidFill>
              <a:srgbClr val="92D050"/>
            </a:solidFill>
            <a:ln w="9525">
              <a:solidFill>
                <a:schemeClr val="tx1"/>
              </a:solidFill>
            </a:ln>
            <a:effectLst/>
          </c:spPr>
          <c:cat>
            <c:strRef>
              <c:f>Sheet1!$B$1:$M$1</c:f>
              <c:strCache>
                <c:ptCount val="12"/>
                <c:pt idx="0">
                  <c:v>Total 2009 (n=124)</c:v>
                </c:pt>
                <c:pt idx="1">
                  <c:v>Total 2010 (n=78)</c:v>
                </c:pt>
                <c:pt idx="2">
                  <c:v>Company Beneficiaries (n=7)</c:v>
                </c:pt>
                <c:pt idx="3">
                  <c:v>Employed Beneficiaries (n=8)</c:v>
                </c:pt>
                <c:pt idx="4">
                  <c:v>Operational Suppliers (n=2)</c:v>
                </c:pt>
                <c:pt idx="5">
                  <c:v>Project Providers (n=2)</c:v>
                </c:pt>
                <c:pt idx="6">
                  <c:v>SDF's (n=24)</c:v>
                </c:pt>
                <c:pt idx="7">
                  <c:v>Committees (n=16)</c:v>
                </c:pt>
                <c:pt idx="8">
                  <c:v>Project Steering Commitees(n=5)</c:v>
                </c:pt>
                <c:pt idx="9">
                  <c:v>Legislative Bodies (n=2)</c:v>
                </c:pt>
                <c:pt idx="10">
                  <c:v>ETQA Accredited Providers (n=8)</c:v>
                </c:pt>
                <c:pt idx="11">
                  <c:v>MoUs and Joint Ventures (n=2)</c:v>
                </c:pt>
              </c:strCache>
            </c:strRef>
          </c:cat>
          <c:val>
            <c:numRef>
              <c:f>Sheet1!$B$3:$M$3</c:f>
              <c:numCache>
                <c:formatCode>0%</c:formatCode>
                <c:ptCount val="12"/>
                <c:pt idx="0">
                  <c:v>0.56451612903225168</c:v>
                </c:pt>
                <c:pt idx="1">
                  <c:v>0.5</c:v>
                </c:pt>
                <c:pt idx="2">
                  <c:v>0.57142857142857473</c:v>
                </c:pt>
                <c:pt idx="3">
                  <c:v>0.37500000000000111</c:v>
                </c:pt>
                <c:pt idx="4">
                  <c:v>0.5</c:v>
                </c:pt>
                <c:pt idx="5">
                  <c:v>1</c:v>
                </c:pt>
                <c:pt idx="6">
                  <c:v>0.58333333333333337</c:v>
                </c:pt>
                <c:pt idx="7">
                  <c:v>0.37500000000000111</c:v>
                </c:pt>
                <c:pt idx="8">
                  <c:v>0.4</c:v>
                </c:pt>
                <c:pt idx="9">
                  <c:v>0.5</c:v>
                </c:pt>
                <c:pt idx="10">
                  <c:v>0.5</c:v>
                </c:pt>
                <c:pt idx="11">
                  <c:v>0.5</c:v>
                </c:pt>
              </c:numCache>
            </c:numRef>
          </c:val>
        </c:ser>
        <c:ser>
          <c:idx val="2"/>
          <c:order val="2"/>
          <c:tx>
            <c:strRef>
              <c:f>Sheet1!$A$4</c:f>
              <c:strCache>
                <c:ptCount val="1"/>
                <c:pt idx="0">
                  <c:v>Indifferent</c:v>
                </c:pt>
              </c:strCache>
            </c:strRef>
          </c:tx>
          <c:spPr>
            <a:solidFill>
              <a:srgbClr val="FFFF00"/>
            </a:solidFill>
            <a:ln>
              <a:solidFill>
                <a:schemeClr val="tx1"/>
              </a:solidFill>
            </a:ln>
          </c:spPr>
          <c:dLbls>
            <c:dLbl>
              <c:idx val="4"/>
              <c:delete val="1"/>
            </c:dLbl>
            <c:txPr>
              <a:bodyPr/>
              <a:lstStyle/>
              <a:p>
                <a:pPr>
                  <a:defRPr lang="en-ZA"/>
                </a:pPr>
                <a:endParaRPr lang="en-US"/>
              </a:p>
            </c:txPr>
            <c:showVal val="1"/>
          </c:dLbls>
          <c:cat>
            <c:strRef>
              <c:f>Sheet1!$B$1:$M$1</c:f>
              <c:strCache>
                <c:ptCount val="12"/>
                <c:pt idx="0">
                  <c:v>Total 2009 (n=124)</c:v>
                </c:pt>
                <c:pt idx="1">
                  <c:v>Total 2010 (n=78)</c:v>
                </c:pt>
                <c:pt idx="2">
                  <c:v>Company Beneficiaries (n=7)</c:v>
                </c:pt>
                <c:pt idx="3">
                  <c:v>Employed Beneficiaries (n=8)</c:v>
                </c:pt>
                <c:pt idx="4">
                  <c:v>Operational Suppliers (n=2)</c:v>
                </c:pt>
                <c:pt idx="5">
                  <c:v>Project Providers (n=2)</c:v>
                </c:pt>
                <c:pt idx="6">
                  <c:v>SDF's (n=24)</c:v>
                </c:pt>
                <c:pt idx="7">
                  <c:v>Committees (n=16)</c:v>
                </c:pt>
                <c:pt idx="8">
                  <c:v>Project Steering Commitees(n=5)</c:v>
                </c:pt>
                <c:pt idx="9">
                  <c:v>Legislative Bodies (n=2)</c:v>
                </c:pt>
                <c:pt idx="10">
                  <c:v>ETQA Accredited Providers (n=8)</c:v>
                </c:pt>
                <c:pt idx="11">
                  <c:v>MoUs and Joint Ventures (n=2)</c:v>
                </c:pt>
              </c:strCache>
            </c:strRef>
          </c:cat>
          <c:val>
            <c:numRef>
              <c:f>Sheet1!$B$4:$M$4</c:f>
              <c:numCache>
                <c:formatCode>0%</c:formatCode>
                <c:ptCount val="12"/>
                <c:pt idx="0">
                  <c:v>5.6451612903225833E-2</c:v>
                </c:pt>
                <c:pt idx="1">
                  <c:v>8.974358974358973E-2</c:v>
                </c:pt>
                <c:pt idx="6">
                  <c:v>8.3333333333333343E-2</c:v>
                </c:pt>
                <c:pt idx="7">
                  <c:v>6.25E-2</c:v>
                </c:pt>
                <c:pt idx="8">
                  <c:v>0.2</c:v>
                </c:pt>
                <c:pt idx="10">
                  <c:v>0.25</c:v>
                </c:pt>
              </c:numCache>
            </c:numRef>
          </c:val>
        </c:ser>
        <c:ser>
          <c:idx val="3"/>
          <c:order val="3"/>
          <c:tx>
            <c:strRef>
              <c:f>Sheet1!$A$5</c:f>
              <c:strCache>
                <c:ptCount val="1"/>
                <c:pt idx="0">
                  <c:v>Disagree</c:v>
                </c:pt>
              </c:strCache>
            </c:strRef>
          </c:tx>
          <c:spPr>
            <a:solidFill>
              <a:srgbClr val="FFC000"/>
            </a:solidFill>
            <a:ln>
              <a:solidFill>
                <a:schemeClr val="tx1"/>
              </a:solidFill>
            </a:ln>
          </c:spPr>
          <c:cat>
            <c:strRef>
              <c:f>Sheet1!$B$1:$M$1</c:f>
              <c:strCache>
                <c:ptCount val="12"/>
                <c:pt idx="0">
                  <c:v>Total 2009 (n=124)</c:v>
                </c:pt>
                <c:pt idx="1">
                  <c:v>Total 2010 (n=78)</c:v>
                </c:pt>
                <c:pt idx="2">
                  <c:v>Company Beneficiaries (n=7)</c:v>
                </c:pt>
                <c:pt idx="3">
                  <c:v>Employed Beneficiaries (n=8)</c:v>
                </c:pt>
                <c:pt idx="4">
                  <c:v>Operational Suppliers (n=2)</c:v>
                </c:pt>
                <c:pt idx="5">
                  <c:v>Project Providers (n=2)</c:v>
                </c:pt>
                <c:pt idx="6">
                  <c:v>SDF's (n=24)</c:v>
                </c:pt>
                <c:pt idx="7">
                  <c:v>Committees (n=16)</c:v>
                </c:pt>
                <c:pt idx="8">
                  <c:v>Project Steering Commitees(n=5)</c:v>
                </c:pt>
                <c:pt idx="9">
                  <c:v>Legislative Bodies (n=2)</c:v>
                </c:pt>
                <c:pt idx="10">
                  <c:v>ETQA Accredited Providers (n=8)</c:v>
                </c:pt>
                <c:pt idx="11">
                  <c:v>MoUs and Joint Ventures (n=2)</c:v>
                </c:pt>
              </c:strCache>
            </c:strRef>
          </c:cat>
          <c:val>
            <c:numRef>
              <c:f>Sheet1!$B$5:$M$5</c:f>
              <c:numCache>
                <c:formatCode>0%</c:formatCode>
                <c:ptCount val="12"/>
                <c:pt idx="1">
                  <c:v>1.282051282051282E-2</c:v>
                </c:pt>
                <c:pt idx="8">
                  <c:v>0.2</c:v>
                </c:pt>
              </c:numCache>
            </c:numRef>
          </c:val>
        </c:ser>
        <c:ser>
          <c:idx val="4"/>
          <c:order val="4"/>
          <c:tx>
            <c:strRef>
              <c:f>Sheet1!$A$6</c:f>
              <c:strCache>
                <c:ptCount val="1"/>
                <c:pt idx="0">
                  <c:v>Strongly Disagree</c:v>
                </c:pt>
              </c:strCache>
            </c:strRef>
          </c:tx>
          <c:spPr>
            <a:solidFill>
              <a:srgbClr val="FF0000"/>
            </a:solidFill>
            <a:ln>
              <a:solidFill>
                <a:schemeClr val="tx1"/>
              </a:solidFill>
            </a:ln>
          </c:spPr>
          <c:dLbls>
            <c:dLbl>
              <c:idx val="4"/>
              <c:delete val="1"/>
            </c:dLbl>
            <c:dLbl>
              <c:idx val="9"/>
              <c:delete val="1"/>
            </c:dLbl>
            <c:txPr>
              <a:bodyPr/>
              <a:lstStyle/>
              <a:p>
                <a:pPr>
                  <a:defRPr lang="en-ZA"/>
                </a:pPr>
                <a:endParaRPr lang="en-US"/>
              </a:p>
            </c:txPr>
            <c:showVal val="1"/>
          </c:dLbls>
          <c:cat>
            <c:strRef>
              <c:f>Sheet1!$B$1:$M$1</c:f>
              <c:strCache>
                <c:ptCount val="12"/>
                <c:pt idx="0">
                  <c:v>Total 2009 (n=124)</c:v>
                </c:pt>
                <c:pt idx="1">
                  <c:v>Total 2010 (n=78)</c:v>
                </c:pt>
                <c:pt idx="2">
                  <c:v>Company Beneficiaries (n=7)</c:v>
                </c:pt>
                <c:pt idx="3">
                  <c:v>Employed Beneficiaries (n=8)</c:v>
                </c:pt>
                <c:pt idx="4">
                  <c:v>Operational Suppliers (n=2)</c:v>
                </c:pt>
                <c:pt idx="5">
                  <c:v>Project Providers (n=2)</c:v>
                </c:pt>
                <c:pt idx="6">
                  <c:v>SDF's (n=24)</c:v>
                </c:pt>
                <c:pt idx="7">
                  <c:v>Committees (n=16)</c:v>
                </c:pt>
                <c:pt idx="8">
                  <c:v>Project Steering Commitees(n=5)</c:v>
                </c:pt>
                <c:pt idx="9">
                  <c:v>Legislative Bodies (n=2)</c:v>
                </c:pt>
                <c:pt idx="10">
                  <c:v>ETQA Accredited Providers (n=8)</c:v>
                </c:pt>
                <c:pt idx="11">
                  <c:v>MoUs and Joint Ventures (n=2)</c:v>
                </c:pt>
              </c:strCache>
            </c:strRef>
          </c:cat>
          <c:val>
            <c:numRef>
              <c:f>Sheet1!$B$6:$M$6</c:f>
              <c:numCache>
                <c:formatCode>General</c:formatCode>
                <c:ptCount val="12"/>
                <c:pt idx="0" formatCode="0%">
                  <c:v>8.0645161290322977E-3</c:v>
                </c:pt>
              </c:numCache>
            </c:numRef>
          </c:val>
        </c:ser>
        <c:ser>
          <c:idx val="5"/>
          <c:order val="5"/>
          <c:tx>
            <c:strRef>
              <c:f>Sheet1!$A$7</c:f>
              <c:strCache>
                <c:ptCount val="1"/>
                <c:pt idx="0">
                  <c:v>Don’t Know / N/A</c:v>
                </c:pt>
              </c:strCache>
            </c:strRef>
          </c:tx>
          <c:spPr>
            <a:solidFill>
              <a:srgbClr val="C00000"/>
            </a:solidFill>
            <a:ln>
              <a:solidFill>
                <a:schemeClr val="tx1"/>
              </a:solidFill>
            </a:ln>
          </c:spPr>
          <c:dLbls>
            <c:dLbl>
              <c:idx val="4"/>
              <c:delete val="1"/>
            </c:dLbl>
            <c:txPr>
              <a:bodyPr/>
              <a:lstStyle/>
              <a:p>
                <a:pPr>
                  <a:defRPr lang="en-ZA">
                    <a:solidFill>
                      <a:schemeClr val="bg1"/>
                    </a:solidFill>
                  </a:defRPr>
                </a:pPr>
                <a:endParaRPr lang="en-US"/>
              </a:p>
            </c:txPr>
            <c:showVal val="1"/>
          </c:dLbls>
          <c:cat>
            <c:strRef>
              <c:f>Sheet1!$B$1:$M$1</c:f>
              <c:strCache>
                <c:ptCount val="12"/>
                <c:pt idx="0">
                  <c:v>Total 2009 (n=124)</c:v>
                </c:pt>
                <c:pt idx="1">
                  <c:v>Total 2010 (n=78)</c:v>
                </c:pt>
                <c:pt idx="2">
                  <c:v>Company Beneficiaries (n=7)</c:v>
                </c:pt>
                <c:pt idx="3">
                  <c:v>Employed Beneficiaries (n=8)</c:v>
                </c:pt>
                <c:pt idx="4">
                  <c:v>Operational Suppliers (n=2)</c:v>
                </c:pt>
                <c:pt idx="5">
                  <c:v>Project Providers (n=2)</c:v>
                </c:pt>
                <c:pt idx="6">
                  <c:v>SDF's (n=24)</c:v>
                </c:pt>
                <c:pt idx="7">
                  <c:v>Committees (n=16)</c:v>
                </c:pt>
                <c:pt idx="8">
                  <c:v>Project Steering Commitees(n=5)</c:v>
                </c:pt>
                <c:pt idx="9">
                  <c:v>Legislative Bodies (n=2)</c:v>
                </c:pt>
                <c:pt idx="10">
                  <c:v>ETQA Accredited Providers (n=8)</c:v>
                </c:pt>
                <c:pt idx="11">
                  <c:v>MoUs and Joint Ventures (n=2)</c:v>
                </c:pt>
              </c:strCache>
            </c:strRef>
          </c:cat>
          <c:val>
            <c:numRef>
              <c:f>Sheet1!$B$7:$M$7</c:f>
              <c:numCache>
                <c:formatCode>0%</c:formatCode>
                <c:ptCount val="12"/>
                <c:pt idx="0">
                  <c:v>5.6451612903225833E-2</c:v>
                </c:pt>
                <c:pt idx="1">
                  <c:v>2.5641025641025789E-2</c:v>
                </c:pt>
                <c:pt idx="2">
                  <c:v>0.14285714285714374</c:v>
                </c:pt>
                <c:pt idx="7">
                  <c:v>6.25E-2</c:v>
                </c:pt>
              </c:numCache>
            </c:numRef>
          </c:val>
        </c:ser>
        <c:dLbls>
          <c:showVal val="1"/>
        </c:dLbls>
        <c:gapWidth val="75"/>
        <c:overlap val="100"/>
        <c:axId val="110879872"/>
        <c:axId val="110881408"/>
      </c:barChart>
      <c:catAx>
        <c:axId val="110879872"/>
        <c:scaling>
          <c:orientation val="minMax"/>
        </c:scaling>
        <c:axPos val="b"/>
        <c:majorTickMark val="none"/>
        <c:tickLblPos val="nextTo"/>
        <c:txPr>
          <a:bodyPr/>
          <a:lstStyle/>
          <a:p>
            <a:pPr>
              <a:defRPr lang="en-ZA" b="0"/>
            </a:pPr>
            <a:endParaRPr lang="en-US"/>
          </a:p>
        </c:txPr>
        <c:crossAx val="110881408"/>
        <c:crosses val="autoZero"/>
        <c:auto val="1"/>
        <c:lblAlgn val="ctr"/>
        <c:lblOffset val="100"/>
      </c:catAx>
      <c:valAx>
        <c:axId val="110881408"/>
        <c:scaling>
          <c:orientation val="minMax"/>
          <c:max val="1"/>
        </c:scaling>
        <c:axPos val="l"/>
        <c:majorGridlines/>
        <c:numFmt formatCode="0%" sourceLinked="1"/>
        <c:majorTickMark val="none"/>
        <c:tickLblPos val="nextTo"/>
        <c:spPr>
          <a:ln w="9525">
            <a:noFill/>
          </a:ln>
        </c:spPr>
        <c:txPr>
          <a:bodyPr/>
          <a:lstStyle/>
          <a:p>
            <a:pPr>
              <a:defRPr lang="en-ZA"/>
            </a:pPr>
            <a:endParaRPr lang="en-US"/>
          </a:p>
        </c:txPr>
        <c:crossAx val="110879872"/>
        <c:crosses val="autoZero"/>
        <c:crossBetween val="between"/>
      </c:valAx>
    </c:plotArea>
    <c:legend>
      <c:legendPos val="b"/>
      <c:layout>
        <c:manualLayout>
          <c:xMode val="edge"/>
          <c:yMode val="edge"/>
          <c:x val="0.10707047127958601"/>
          <c:y val="0.90909830589358165"/>
          <c:w val="0.74507049450677765"/>
          <c:h val="5.1706752565020282E-2"/>
        </c:manualLayout>
      </c:layout>
      <c:spPr>
        <a:ln>
          <a:solidFill>
            <a:schemeClr val="tx1"/>
          </a:solidFill>
        </a:ln>
      </c:spPr>
      <c:txPr>
        <a:bodyPr/>
        <a:lstStyle/>
        <a:p>
          <a:pPr>
            <a:defRPr lang="en-ZA" b="0"/>
          </a:pPr>
          <a:endParaRPr lang="en-US"/>
        </a:p>
      </c:txPr>
    </c:legend>
    <c:plotVisOnly val="1"/>
  </c:chart>
  <c:spPr>
    <a:ln>
      <a:noFill/>
    </a:ln>
  </c:spPr>
  <c:txPr>
    <a:bodyPr/>
    <a:lstStyle/>
    <a:p>
      <a:pPr>
        <a:defRPr sz="1000" b="1"/>
      </a:pPr>
      <a:endParaRPr lang="en-US"/>
    </a:p>
  </c:txPr>
  <c:externalData r:id="rId2"/>
</c:chartSpace>
</file>

<file path=ppt/charts/chart74.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lang="en-ZA" sz="1100"/>
            </a:pPr>
            <a:r>
              <a:rPr lang="en-US" sz="1100" dirty="0" smtClean="0"/>
              <a:t>The Forums Fulfill Their Objectives</a:t>
            </a:r>
            <a:endParaRPr lang="en-US" sz="1100" dirty="0"/>
          </a:p>
        </c:rich>
      </c:tx>
      <c:layout>
        <c:manualLayout>
          <c:xMode val="edge"/>
          <c:yMode val="edge"/>
          <c:x val="0.39736301767589727"/>
          <c:y val="2.7990932951562886E-3"/>
        </c:manualLayout>
      </c:layout>
    </c:title>
    <c:plotArea>
      <c:layout>
        <c:manualLayout>
          <c:layoutTarget val="inner"/>
          <c:xMode val="edge"/>
          <c:yMode val="edge"/>
          <c:x val="6.1582351984762966E-2"/>
          <c:y val="9.4903846153848267E-2"/>
          <c:w val="0.92100318212435839"/>
          <c:h val="0.37692340730136353"/>
        </c:manualLayout>
      </c:layout>
      <c:barChart>
        <c:barDir val="col"/>
        <c:grouping val="stacked"/>
        <c:ser>
          <c:idx val="0"/>
          <c:order val="0"/>
          <c:tx>
            <c:strRef>
              <c:f>Sheet1!$A$2</c:f>
              <c:strCache>
                <c:ptCount val="1"/>
                <c:pt idx="0">
                  <c:v>Strongly Agree</c:v>
                </c:pt>
              </c:strCache>
            </c:strRef>
          </c:tx>
          <c:spPr>
            <a:solidFill>
              <a:srgbClr val="00B0F0"/>
            </a:solidFill>
            <a:ln w="12700">
              <a:solidFill>
                <a:schemeClr val="tx1"/>
              </a:solidFill>
            </a:ln>
            <a:effectLst/>
            <a:scene3d>
              <a:camera prst="orthographicFront"/>
              <a:lightRig rig="threePt" dir="t"/>
            </a:scene3d>
            <a:sp3d/>
          </c:spPr>
          <c:dLbls>
            <c:dLbl>
              <c:idx val="11"/>
              <c:dLblPos val="ctr"/>
              <c:showVal val="1"/>
            </c:dLbl>
            <c:dLbl>
              <c:idx val="12"/>
              <c:dLblPos val="ctr"/>
              <c:showVal val="1"/>
            </c:dLbl>
            <c:txPr>
              <a:bodyPr/>
              <a:lstStyle/>
              <a:p>
                <a:pPr>
                  <a:defRPr lang="en-ZA"/>
                </a:pPr>
                <a:endParaRPr lang="en-US"/>
              </a:p>
            </c:txPr>
            <c:showVal val="1"/>
          </c:dLbls>
          <c:cat>
            <c:strRef>
              <c:f>Sheet1!$B$1:$M$1</c:f>
              <c:strCache>
                <c:ptCount val="12"/>
                <c:pt idx="0">
                  <c:v>Total 2009 (n=123)</c:v>
                </c:pt>
                <c:pt idx="1">
                  <c:v>Total 2010 (n=78)</c:v>
                </c:pt>
                <c:pt idx="2">
                  <c:v>Company Beneficiaries (n=7)</c:v>
                </c:pt>
                <c:pt idx="3">
                  <c:v>Employed Beneficiaries (n=8)</c:v>
                </c:pt>
                <c:pt idx="4">
                  <c:v>Operational Suppliers (n=2)</c:v>
                </c:pt>
                <c:pt idx="5">
                  <c:v>Project Providers (n=2)</c:v>
                </c:pt>
                <c:pt idx="6">
                  <c:v>SDF's (n=24)</c:v>
                </c:pt>
                <c:pt idx="7">
                  <c:v>Committees (n=16)</c:v>
                </c:pt>
                <c:pt idx="8">
                  <c:v>Project Steering Commitees(n=5)</c:v>
                </c:pt>
                <c:pt idx="9">
                  <c:v>Legislative Bodies (n=2)</c:v>
                </c:pt>
                <c:pt idx="10">
                  <c:v>ETQA Accredited Providers (n=8)</c:v>
                </c:pt>
                <c:pt idx="11">
                  <c:v>MoUs and Joint Ventures (n=2)</c:v>
                </c:pt>
              </c:strCache>
            </c:strRef>
          </c:cat>
          <c:val>
            <c:numRef>
              <c:f>Sheet1!$B$2:$M$2</c:f>
              <c:numCache>
                <c:formatCode>0%</c:formatCode>
                <c:ptCount val="12"/>
                <c:pt idx="0">
                  <c:v>0.25203252032520335</c:v>
                </c:pt>
                <c:pt idx="1">
                  <c:v>0.32894736842105282</c:v>
                </c:pt>
                <c:pt idx="2">
                  <c:v>0.28571428571428736</c:v>
                </c:pt>
                <c:pt idx="3">
                  <c:v>0.63000000000000245</c:v>
                </c:pt>
                <c:pt idx="4">
                  <c:v>0.5</c:v>
                </c:pt>
                <c:pt idx="6">
                  <c:v>0.20833333333333401</c:v>
                </c:pt>
                <c:pt idx="7">
                  <c:v>0.5625</c:v>
                </c:pt>
                <c:pt idx="8">
                  <c:v>0.2</c:v>
                </c:pt>
                <c:pt idx="9">
                  <c:v>0.5</c:v>
                </c:pt>
                <c:pt idx="10">
                  <c:v>0.125</c:v>
                </c:pt>
                <c:pt idx="11">
                  <c:v>0.5</c:v>
                </c:pt>
              </c:numCache>
            </c:numRef>
          </c:val>
        </c:ser>
        <c:ser>
          <c:idx val="1"/>
          <c:order val="1"/>
          <c:tx>
            <c:strRef>
              <c:f>Sheet1!$A$3</c:f>
              <c:strCache>
                <c:ptCount val="1"/>
                <c:pt idx="0">
                  <c:v>Agree</c:v>
                </c:pt>
              </c:strCache>
            </c:strRef>
          </c:tx>
          <c:spPr>
            <a:solidFill>
              <a:srgbClr val="92D050"/>
            </a:solidFill>
            <a:ln w="9525">
              <a:solidFill>
                <a:schemeClr val="tx1"/>
              </a:solidFill>
            </a:ln>
            <a:effectLst/>
          </c:spPr>
          <c:cat>
            <c:strRef>
              <c:f>Sheet1!$B$1:$M$1</c:f>
              <c:strCache>
                <c:ptCount val="12"/>
                <c:pt idx="0">
                  <c:v>Total 2009 (n=123)</c:v>
                </c:pt>
                <c:pt idx="1">
                  <c:v>Total 2010 (n=78)</c:v>
                </c:pt>
                <c:pt idx="2">
                  <c:v>Company Beneficiaries (n=7)</c:v>
                </c:pt>
                <c:pt idx="3">
                  <c:v>Employed Beneficiaries (n=8)</c:v>
                </c:pt>
                <c:pt idx="4">
                  <c:v>Operational Suppliers (n=2)</c:v>
                </c:pt>
                <c:pt idx="5">
                  <c:v>Project Providers (n=2)</c:v>
                </c:pt>
                <c:pt idx="6">
                  <c:v>SDF's (n=24)</c:v>
                </c:pt>
                <c:pt idx="7">
                  <c:v>Committees (n=16)</c:v>
                </c:pt>
                <c:pt idx="8">
                  <c:v>Project Steering Commitees(n=5)</c:v>
                </c:pt>
                <c:pt idx="9">
                  <c:v>Legislative Bodies (n=2)</c:v>
                </c:pt>
                <c:pt idx="10">
                  <c:v>ETQA Accredited Providers (n=8)</c:v>
                </c:pt>
                <c:pt idx="11">
                  <c:v>MoUs and Joint Ventures (n=2)</c:v>
                </c:pt>
              </c:strCache>
            </c:strRef>
          </c:cat>
          <c:val>
            <c:numRef>
              <c:f>Sheet1!$B$3:$M$3</c:f>
              <c:numCache>
                <c:formatCode>0%</c:formatCode>
                <c:ptCount val="12"/>
                <c:pt idx="0">
                  <c:v>0.61788617886178854</c:v>
                </c:pt>
                <c:pt idx="1">
                  <c:v>0.53</c:v>
                </c:pt>
                <c:pt idx="2">
                  <c:v>0.56999999999999995</c:v>
                </c:pt>
                <c:pt idx="3">
                  <c:v>0.38000000000000123</c:v>
                </c:pt>
                <c:pt idx="4">
                  <c:v>0.5</c:v>
                </c:pt>
                <c:pt idx="5">
                  <c:v>1</c:v>
                </c:pt>
                <c:pt idx="6">
                  <c:v>0.67000000000000293</c:v>
                </c:pt>
                <c:pt idx="7">
                  <c:v>0.31000000000000111</c:v>
                </c:pt>
                <c:pt idx="8">
                  <c:v>0.4</c:v>
                </c:pt>
                <c:pt idx="9">
                  <c:v>0.5</c:v>
                </c:pt>
                <c:pt idx="10">
                  <c:v>0.75000000000000233</c:v>
                </c:pt>
                <c:pt idx="11">
                  <c:v>0.5</c:v>
                </c:pt>
              </c:numCache>
            </c:numRef>
          </c:val>
        </c:ser>
        <c:ser>
          <c:idx val="2"/>
          <c:order val="2"/>
          <c:tx>
            <c:strRef>
              <c:f>Sheet1!$A$4</c:f>
              <c:strCache>
                <c:ptCount val="1"/>
                <c:pt idx="0">
                  <c:v>Indifferent</c:v>
                </c:pt>
              </c:strCache>
            </c:strRef>
          </c:tx>
          <c:spPr>
            <a:solidFill>
              <a:srgbClr val="FFFF00"/>
            </a:solidFill>
            <a:ln>
              <a:solidFill>
                <a:schemeClr val="tx1"/>
              </a:solidFill>
            </a:ln>
          </c:spPr>
          <c:cat>
            <c:strRef>
              <c:f>Sheet1!$B$1:$M$1</c:f>
              <c:strCache>
                <c:ptCount val="12"/>
                <c:pt idx="0">
                  <c:v>Total 2009 (n=123)</c:v>
                </c:pt>
                <c:pt idx="1">
                  <c:v>Total 2010 (n=78)</c:v>
                </c:pt>
                <c:pt idx="2">
                  <c:v>Company Beneficiaries (n=7)</c:v>
                </c:pt>
                <c:pt idx="3">
                  <c:v>Employed Beneficiaries (n=8)</c:v>
                </c:pt>
                <c:pt idx="4">
                  <c:v>Operational Suppliers (n=2)</c:v>
                </c:pt>
                <c:pt idx="5">
                  <c:v>Project Providers (n=2)</c:v>
                </c:pt>
                <c:pt idx="6">
                  <c:v>SDF's (n=24)</c:v>
                </c:pt>
                <c:pt idx="7">
                  <c:v>Committees (n=16)</c:v>
                </c:pt>
                <c:pt idx="8">
                  <c:v>Project Steering Commitees(n=5)</c:v>
                </c:pt>
                <c:pt idx="9">
                  <c:v>Legislative Bodies (n=2)</c:v>
                </c:pt>
                <c:pt idx="10">
                  <c:v>ETQA Accredited Providers (n=8)</c:v>
                </c:pt>
                <c:pt idx="11">
                  <c:v>MoUs and Joint Ventures (n=2)</c:v>
                </c:pt>
              </c:strCache>
            </c:strRef>
          </c:cat>
          <c:val>
            <c:numRef>
              <c:f>Sheet1!$B$4:$M$4</c:f>
              <c:numCache>
                <c:formatCode>0%</c:formatCode>
                <c:ptCount val="12"/>
                <c:pt idx="0">
                  <c:v>7.3170731707317083E-2</c:v>
                </c:pt>
                <c:pt idx="1">
                  <c:v>9.0000000000000024E-2</c:v>
                </c:pt>
                <c:pt idx="6">
                  <c:v>8.0000000000000043E-2</c:v>
                </c:pt>
                <c:pt idx="7">
                  <c:v>5.8823529411764705E-2</c:v>
                </c:pt>
                <c:pt idx="8">
                  <c:v>0.2</c:v>
                </c:pt>
                <c:pt idx="10">
                  <c:v>0.13</c:v>
                </c:pt>
              </c:numCache>
            </c:numRef>
          </c:val>
        </c:ser>
        <c:ser>
          <c:idx val="3"/>
          <c:order val="3"/>
          <c:tx>
            <c:strRef>
              <c:f>Sheet1!$A$5</c:f>
              <c:strCache>
                <c:ptCount val="1"/>
                <c:pt idx="0">
                  <c:v>Disagree</c:v>
                </c:pt>
              </c:strCache>
            </c:strRef>
          </c:tx>
          <c:spPr>
            <a:solidFill>
              <a:srgbClr val="FFC000"/>
            </a:solidFill>
            <a:ln>
              <a:solidFill>
                <a:schemeClr val="tx1"/>
              </a:solidFill>
            </a:ln>
          </c:spPr>
          <c:cat>
            <c:strRef>
              <c:f>Sheet1!$B$1:$M$1</c:f>
              <c:strCache>
                <c:ptCount val="12"/>
                <c:pt idx="0">
                  <c:v>Total 2009 (n=123)</c:v>
                </c:pt>
                <c:pt idx="1">
                  <c:v>Total 2010 (n=78)</c:v>
                </c:pt>
                <c:pt idx="2">
                  <c:v>Company Beneficiaries (n=7)</c:v>
                </c:pt>
                <c:pt idx="3">
                  <c:v>Employed Beneficiaries (n=8)</c:v>
                </c:pt>
                <c:pt idx="4">
                  <c:v>Operational Suppliers (n=2)</c:v>
                </c:pt>
                <c:pt idx="5">
                  <c:v>Project Providers (n=2)</c:v>
                </c:pt>
                <c:pt idx="6">
                  <c:v>SDF's (n=24)</c:v>
                </c:pt>
                <c:pt idx="7">
                  <c:v>Committees (n=16)</c:v>
                </c:pt>
                <c:pt idx="8">
                  <c:v>Project Steering Commitees(n=5)</c:v>
                </c:pt>
                <c:pt idx="9">
                  <c:v>Legislative Bodies (n=2)</c:v>
                </c:pt>
                <c:pt idx="10">
                  <c:v>ETQA Accredited Providers (n=8)</c:v>
                </c:pt>
                <c:pt idx="11">
                  <c:v>MoUs and Joint Ventures (n=2)</c:v>
                </c:pt>
              </c:strCache>
            </c:strRef>
          </c:cat>
          <c:val>
            <c:numRef>
              <c:f>Sheet1!$B$5:$M$5</c:f>
              <c:numCache>
                <c:formatCode>0%</c:formatCode>
                <c:ptCount val="12"/>
                <c:pt idx="1">
                  <c:v>2.6315789473684216E-2</c:v>
                </c:pt>
                <c:pt idx="6">
                  <c:v>4.0000000000000022E-2</c:v>
                </c:pt>
                <c:pt idx="8">
                  <c:v>0.2</c:v>
                </c:pt>
              </c:numCache>
            </c:numRef>
          </c:val>
        </c:ser>
        <c:ser>
          <c:idx val="4"/>
          <c:order val="4"/>
          <c:tx>
            <c:strRef>
              <c:f>Sheet1!$A$6</c:f>
              <c:strCache>
                <c:ptCount val="1"/>
                <c:pt idx="0">
                  <c:v>Strongly Disagree</c:v>
                </c:pt>
              </c:strCache>
            </c:strRef>
          </c:tx>
          <c:spPr>
            <a:solidFill>
              <a:srgbClr val="FF0000"/>
            </a:solidFill>
            <a:ln>
              <a:solidFill>
                <a:schemeClr val="tx1"/>
              </a:solidFill>
            </a:ln>
          </c:spPr>
          <c:cat>
            <c:strRef>
              <c:f>Sheet1!$B$1:$M$1</c:f>
              <c:strCache>
                <c:ptCount val="12"/>
                <c:pt idx="0">
                  <c:v>Total 2009 (n=123)</c:v>
                </c:pt>
                <c:pt idx="1">
                  <c:v>Total 2010 (n=78)</c:v>
                </c:pt>
                <c:pt idx="2">
                  <c:v>Company Beneficiaries (n=7)</c:v>
                </c:pt>
                <c:pt idx="3">
                  <c:v>Employed Beneficiaries (n=8)</c:v>
                </c:pt>
                <c:pt idx="4">
                  <c:v>Operational Suppliers (n=2)</c:v>
                </c:pt>
                <c:pt idx="5">
                  <c:v>Project Providers (n=2)</c:v>
                </c:pt>
                <c:pt idx="6">
                  <c:v>SDF's (n=24)</c:v>
                </c:pt>
                <c:pt idx="7">
                  <c:v>Committees (n=16)</c:v>
                </c:pt>
                <c:pt idx="8">
                  <c:v>Project Steering Commitees(n=5)</c:v>
                </c:pt>
                <c:pt idx="9">
                  <c:v>Legislative Bodies (n=2)</c:v>
                </c:pt>
                <c:pt idx="10">
                  <c:v>ETQA Accredited Providers (n=8)</c:v>
                </c:pt>
                <c:pt idx="11">
                  <c:v>MoUs and Joint Ventures (n=2)</c:v>
                </c:pt>
              </c:strCache>
            </c:strRef>
          </c:cat>
          <c:val>
            <c:numRef>
              <c:f>Sheet1!$B$6:$M$6</c:f>
              <c:numCache>
                <c:formatCode>General</c:formatCode>
                <c:ptCount val="12"/>
                <c:pt idx="0" formatCode="0%">
                  <c:v>8.1300813008130073E-3</c:v>
                </c:pt>
              </c:numCache>
            </c:numRef>
          </c:val>
        </c:ser>
        <c:ser>
          <c:idx val="5"/>
          <c:order val="5"/>
          <c:tx>
            <c:strRef>
              <c:f>Sheet1!$A$7</c:f>
              <c:strCache>
                <c:ptCount val="1"/>
                <c:pt idx="0">
                  <c:v>Don’t Know / N/A</c:v>
                </c:pt>
              </c:strCache>
            </c:strRef>
          </c:tx>
          <c:spPr>
            <a:solidFill>
              <a:srgbClr val="C00000"/>
            </a:solidFill>
            <a:ln>
              <a:solidFill>
                <a:schemeClr val="tx1"/>
              </a:solidFill>
            </a:ln>
          </c:spPr>
          <c:dLbls>
            <c:txPr>
              <a:bodyPr/>
              <a:lstStyle/>
              <a:p>
                <a:pPr>
                  <a:defRPr lang="en-ZA">
                    <a:solidFill>
                      <a:schemeClr val="bg1"/>
                    </a:solidFill>
                  </a:defRPr>
                </a:pPr>
                <a:endParaRPr lang="en-US"/>
              </a:p>
            </c:txPr>
            <c:showVal val="1"/>
          </c:dLbls>
          <c:cat>
            <c:strRef>
              <c:f>Sheet1!$B$1:$M$1</c:f>
              <c:strCache>
                <c:ptCount val="12"/>
                <c:pt idx="0">
                  <c:v>Total 2009 (n=123)</c:v>
                </c:pt>
                <c:pt idx="1">
                  <c:v>Total 2010 (n=78)</c:v>
                </c:pt>
                <c:pt idx="2">
                  <c:v>Company Beneficiaries (n=7)</c:v>
                </c:pt>
                <c:pt idx="3">
                  <c:v>Employed Beneficiaries (n=8)</c:v>
                </c:pt>
                <c:pt idx="4">
                  <c:v>Operational Suppliers (n=2)</c:v>
                </c:pt>
                <c:pt idx="5">
                  <c:v>Project Providers (n=2)</c:v>
                </c:pt>
                <c:pt idx="6">
                  <c:v>SDF's (n=24)</c:v>
                </c:pt>
                <c:pt idx="7">
                  <c:v>Committees (n=16)</c:v>
                </c:pt>
                <c:pt idx="8">
                  <c:v>Project Steering Commitees(n=5)</c:v>
                </c:pt>
                <c:pt idx="9">
                  <c:v>Legislative Bodies (n=2)</c:v>
                </c:pt>
                <c:pt idx="10">
                  <c:v>ETQA Accredited Providers (n=8)</c:v>
                </c:pt>
                <c:pt idx="11">
                  <c:v>MoUs and Joint Ventures (n=2)</c:v>
                </c:pt>
              </c:strCache>
            </c:strRef>
          </c:cat>
          <c:val>
            <c:numRef>
              <c:f>Sheet1!$B$7:$M$7</c:f>
              <c:numCache>
                <c:formatCode>0%</c:formatCode>
                <c:ptCount val="12"/>
                <c:pt idx="0">
                  <c:v>4.8780487804878425E-2</c:v>
                </c:pt>
                <c:pt idx="1">
                  <c:v>2.6315789473684216E-2</c:v>
                </c:pt>
                <c:pt idx="2">
                  <c:v>0.14000000000000001</c:v>
                </c:pt>
                <c:pt idx="7">
                  <c:v>5.8823529411764705E-2</c:v>
                </c:pt>
              </c:numCache>
            </c:numRef>
          </c:val>
        </c:ser>
        <c:dLbls>
          <c:showVal val="1"/>
        </c:dLbls>
        <c:gapWidth val="75"/>
        <c:overlap val="100"/>
        <c:axId val="135529600"/>
        <c:axId val="135531136"/>
      </c:barChart>
      <c:catAx>
        <c:axId val="135529600"/>
        <c:scaling>
          <c:orientation val="minMax"/>
        </c:scaling>
        <c:axPos val="b"/>
        <c:majorTickMark val="none"/>
        <c:tickLblPos val="nextTo"/>
        <c:txPr>
          <a:bodyPr/>
          <a:lstStyle/>
          <a:p>
            <a:pPr>
              <a:defRPr lang="en-ZA" b="0"/>
            </a:pPr>
            <a:endParaRPr lang="en-US"/>
          </a:p>
        </c:txPr>
        <c:crossAx val="135531136"/>
        <c:crosses val="autoZero"/>
        <c:auto val="1"/>
        <c:lblAlgn val="ctr"/>
        <c:lblOffset val="100"/>
      </c:catAx>
      <c:valAx>
        <c:axId val="135531136"/>
        <c:scaling>
          <c:orientation val="minMax"/>
          <c:max val="1"/>
        </c:scaling>
        <c:axPos val="l"/>
        <c:majorGridlines/>
        <c:numFmt formatCode="0%" sourceLinked="1"/>
        <c:majorTickMark val="none"/>
        <c:tickLblPos val="nextTo"/>
        <c:spPr>
          <a:ln w="9525">
            <a:noFill/>
          </a:ln>
        </c:spPr>
        <c:txPr>
          <a:bodyPr/>
          <a:lstStyle/>
          <a:p>
            <a:pPr>
              <a:defRPr lang="en-ZA"/>
            </a:pPr>
            <a:endParaRPr lang="en-US"/>
          </a:p>
        </c:txPr>
        <c:crossAx val="135529600"/>
        <c:crosses val="autoZero"/>
        <c:crossBetween val="between"/>
      </c:valAx>
    </c:plotArea>
    <c:legend>
      <c:legendPos val="b"/>
      <c:layout>
        <c:manualLayout>
          <c:xMode val="edge"/>
          <c:yMode val="edge"/>
          <c:x val="0.1690173739344529"/>
          <c:y val="0.86970436649965233"/>
          <c:w val="0.74015016375164489"/>
          <c:h val="5.1706752565020282E-2"/>
        </c:manualLayout>
      </c:layout>
      <c:spPr>
        <a:ln>
          <a:solidFill>
            <a:schemeClr val="tx1"/>
          </a:solidFill>
        </a:ln>
      </c:spPr>
      <c:txPr>
        <a:bodyPr/>
        <a:lstStyle/>
        <a:p>
          <a:pPr>
            <a:defRPr lang="en-ZA" b="0"/>
          </a:pPr>
          <a:endParaRPr lang="en-US"/>
        </a:p>
      </c:txPr>
    </c:legend>
    <c:plotVisOnly val="1"/>
  </c:chart>
  <c:spPr>
    <a:ln>
      <a:noFill/>
    </a:ln>
  </c:spPr>
  <c:txPr>
    <a:bodyPr/>
    <a:lstStyle/>
    <a:p>
      <a:pPr>
        <a:defRPr sz="1000" b="1"/>
      </a:pPr>
      <a:endParaRPr lang="en-US"/>
    </a:p>
  </c:txPr>
  <c:externalData r:id="rId2"/>
</c:chartSpace>
</file>

<file path=ppt/charts/chart75.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lang="en-ZA" sz="1100"/>
            </a:pPr>
            <a:r>
              <a:rPr lang="en-US" sz="1100" dirty="0" smtClean="0"/>
              <a:t>The Forums Contain Appropriate Content</a:t>
            </a:r>
            <a:endParaRPr lang="en-US" sz="1100" dirty="0"/>
          </a:p>
        </c:rich>
      </c:tx>
      <c:layout>
        <c:manualLayout>
          <c:xMode val="edge"/>
          <c:yMode val="edge"/>
          <c:x val="0.38113882888532741"/>
          <c:y val="1.7950608446671439E-2"/>
        </c:manualLayout>
      </c:layout>
    </c:title>
    <c:plotArea>
      <c:layout>
        <c:manualLayout>
          <c:layoutTarget val="inner"/>
          <c:xMode val="edge"/>
          <c:yMode val="edge"/>
          <c:x val="6.1582351984762966E-2"/>
          <c:y val="9.4903846153848267E-2"/>
          <c:w val="0.92100318212435839"/>
          <c:h val="0.39510522548317817"/>
        </c:manualLayout>
      </c:layout>
      <c:barChart>
        <c:barDir val="col"/>
        <c:grouping val="stacked"/>
        <c:ser>
          <c:idx val="0"/>
          <c:order val="0"/>
          <c:tx>
            <c:strRef>
              <c:f>Sheet1!$A$2</c:f>
              <c:strCache>
                <c:ptCount val="1"/>
                <c:pt idx="0">
                  <c:v>Strongly Agree</c:v>
                </c:pt>
              </c:strCache>
            </c:strRef>
          </c:tx>
          <c:spPr>
            <a:solidFill>
              <a:srgbClr val="00B0F0"/>
            </a:solidFill>
            <a:ln w="12700">
              <a:solidFill>
                <a:schemeClr val="tx1"/>
              </a:solidFill>
            </a:ln>
            <a:effectLst/>
            <a:scene3d>
              <a:camera prst="orthographicFront"/>
              <a:lightRig rig="threePt" dir="t"/>
            </a:scene3d>
            <a:sp3d/>
          </c:spPr>
          <c:dLbls>
            <c:dLbl>
              <c:idx val="11"/>
              <c:dLblPos val="ctr"/>
              <c:showVal val="1"/>
            </c:dLbl>
            <c:dLbl>
              <c:idx val="12"/>
              <c:dLblPos val="ctr"/>
              <c:showVal val="1"/>
            </c:dLbl>
            <c:txPr>
              <a:bodyPr/>
              <a:lstStyle/>
              <a:p>
                <a:pPr>
                  <a:defRPr lang="en-ZA"/>
                </a:pPr>
                <a:endParaRPr lang="en-US"/>
              </a:p>
            </c:txPr>
            <c:showVal val="1"/>
          </c:dLbls>
          <c:cat>
            <c:strRef>
              <c:f>Sheet1!$B$1:$M$1</c:f>
              <c:strCache>
                <c:ptCount val="12"/>
                <c:pt idx="0">
                  <c:v>Total 2009 (n=120)</c:v>
                </c:pt>
                <c:pt idx="1">
                  <c:v>Total 2010 (n=78)</c:v>
                </c:pt>
                <c:pt idx="2">
                  <c:v>Company Beneficiaries (n=7)</c:v>
                </c:pt>
                <c:pt idx="3">
                  <c:v>Employed Beneficiaries (n=8)</c:v>
                </c:pt>
                <c:pt idx="4">
                  <c:v>Operational Suppliers (n=2)</c:v>
                </c:pt>
                <c:pt idx="5">
                  <c:v>Project Providers (n=2)</c:v>
                </c:pt>
                <c:pt idx="6">
                  <c:v>SDF's (n=24)</c:v>
                </c:pt>
                <c:pt idx="7">
                  <c:v>Committees (n=16)</c:v>
                </c:pt>
                <c:pt idx="8">
                  <c:v>Project Steering Commitees(n=5)</c:v>
                </c:pt>
                <c:pt idx="9">
                  <c:v>Legislative Bodies (n=2)</c:v>
                </c:pt>
                <c:pt idx="10">
                  <c:v>ETQA Accredited Providers (n=8)</c:v>
                </c:pt>
                <c:pt idx="11">
                  <c:v>MoUs and Joint Ventures (n=2)</c:v>
                </c:pt>
              </c:strCache>
            </c:strRef>
          </c:cat>
          <c:val>
            <c:numRef>
              <c:f>Sheet1!$B$2:$M$2</c:f>
              <c:numCache>
                <c:formatCode>0%</c:formatCode>
                <c:ptCount val="12"/>
                <c:pt idx="0">
                  <c:v>0.27500000000000002</c:v>
                </c:pt>
                <c:pt idx="1">
                  <c:v>0.33000000000000146</c:v>
                </c:pt>
                <c:pt idx="2">
                  <c:v>0.28571428571428736</c:v>
                </c:pt>
                <c:pt idx="3">
                  <c:v>0.63000000000000245</c:v>
                </c:pt>
                <c:pt idx="4">
                  <c:v>0.5</c:v>
                </c:pt>
                <c:pt idx="6">
                  <c:v>0.20833333333333401</c:v>
                </c:pt>
                <c:pt idx="7">
                  <c:v>0.5625</c:v>
                </c:pt>
                <c:pt idx="8">
                  <c:v>0.2</c:v>
                </c:pt>
                <c:pt idx="9">
                  <c:v>0.5</c:v>
                </c:pt>
                <c:pt idx="10">
                  <c:v>0.125</c:v>
                </c:pt>
                <c:pt idx="11">
                  <c:v>0.5</c:v>
                </c:pt>
              </c:numCache>
            </c:numRef>
          </c:val>
        </c:ser>
        <c:ser>
          <c:idx val="1"/>
          <c:order val="1"/>
          <c:tx>
            <c:strRef>
              <c:f>Sheet1!$A$3</c:f>
              <c:strCache>
                <c:ptCount val="1"/>
                <c:pt idx="0">
                  <c:v>Agree</c:v>
                </c:pt>
              </c:strCache>
            </c:strRef>
          </c:tx>
          <c:spPr>
            <a:solidFill>
              <a:srgbClr val="92D050"/>
            </a:solidFill>
            <a:ln w="9525">
              <a:solidFill>
                <a:schemeClr val="tx1"/>
              </a:solidFill>
            </a:ln>
            <a:effectLst/>
          </c:spPr>
          <c:cat>
            <c:strRef>
              <c:f>Sheet1!$B$1:$M$1</c:f>
              <c:strCache>
                <c:ptCount val="12"/>
                <c:pt idx="0">
                  <c:v>Total 2009 (n=120)</c:v>
                </c:pt>
                <c:pt idx="1">
                  <c:v>Total 2010 (n=78)</c:v>
                </c:pt>
                <c:pt idx="2">
                  <c:v>Company Beneficiaries (n=7)</c:v>
                </c:pt>
                <c:pt idx="3">
                  <c:v>Employed Beneficiaries (n=8)</c:v>
                </c:pt>
                <c:pt idx="4">
                  <c:v>Operational Suppliers (n=2)</c:v>
                </c:pt>
                <c:pt idx="5">
                  <c:v>Project Providers (n=2)</c:v>
                </c:pt>
                <c:pt idx="6">
                  <c:v>SDF's (n=24)</c:v>
                </c:pt>
                <c:pt idx="7">
                  <c:v>Committees (n=16)</c:v>
                </c:pt>
                <c:pt idx="8">
                  <c:v>Project Steering Commitees(n=5)</c:v>
                </c:pt>
                <c:pt idx="9">
                  <c:v>Legislative Bodies (n=2)</c:v>
                </c:pt>
                <c:pt idx="10">
                  <c:v>ETQA Accredited Providers (n=8)</c:v>
                </c:pt>
                <c:pt idx="11">
                  <c:v>MoUs and Joint Ventures (n=2)</c:v>
                </c:pt>
              </c:strCache>
            </c:strRef>
          </c:cat>
          <c:val>
            <c:numRef>
              <c:f>Sheet1!$B$3:$M$3</c:f>
              <c:numCache>
                <c:formatCode>0%</c:formatCode>
                <c:ptCount val="12"/>
                <c:pt idx="0">
                  <c:v>0.60000000000000064</c:v>
                </c:pt>
                <c:pt idx="1">
                  <c:v>0.53</c:v>
                </c:pt>
                <c:pt idx="2">
                  <c:v>0.57142857142857473</c:v>
                </c:pt>
                <c:pt idx="3">
                  <c:v>0.38000000000000123</c:v>
                </c:pt>
                <c:pt idx="4">
                  <c:v>0.5</c:v>
                </c:pt>
                <c:pt idx="5">
                  <c:v>1</c:v>
                </c:pt>
                <c:pt idx="6">
                  <c:v>0.66666666666666663</c:v>
                </c:pt>
                <c:pt idx="7">
                  <c:v>0.31250000000000111</c:v>
                </c:pt>
                <c:pt idx="8">
                  <c:v>0.4</c:v>
                </c:pt>
                <c:pt idx="9">
                  <c:v>0.5</c:v>
                </c:pt>
                <c:pt idx="10">
                  <c:v>0.75000000000000233</c:v>
                </c:pt>
                <c:pt idx="11">
                  <c:v>0.5</c:v>
                </c:pt>
              </c:numCache>
            </c:numRef>
          </c:val>
        </c:ser>
        <c:ser>
          <c:idx val="2"/>
          <c:order val="2"/>
          <c:tx>
            <c:strRef>
              <c:f>Sheet1!$A$4</c:f>
              <c:strCache>
                <c:ptCount val="1"/>
                <c:pt idx="0">
                  <c:v>Indifferent</c:v>
                </c:pt>
              </c:strCache>
            </c:strRef>
          </c:tx>
          <c:spPr>
            <a:solidFill>
              <a:srgbClr val="FFFF00"/>
            </a:solidFill>
            <a:ln>
              <a:solidFill>
                <a:schemeClr val="tx1"/>
              </a:solidFill>
            </a:ln>
          </c:spPr>
          <c:cat>
            <c:strRef>
              <c:f>Sheet1!$B$1:$M$1</c:f>
              <c:strCache>
                <c:ptCount val="12"/>
                <c:pt idx="0">
                  <c:v>Total 2009 (n=120)</c:v>
                </c:pt>
                <c:pt idx="1">
                  <c:v>Total 2010 (n=78)</c:v>
                </c:pt>
                <c:pt idx="2">
                  <c:v>Company Beneficiaries (n=7)</c:v>
                </c:pt>
                <c:pt idx="3">
                  <c:v>Employed Beneficiaries (n=8)</c:v>
                </c:pt>
                <c:pt idx="4">
                  <c:v>Operational Suppliers (n=2)</c:v>
                </c:pt>
                <c:pt idx="5">
                  <c:v>Project Providers (n=2)</c:v>
                </c:pt>
                <c:pt idx="6">
                  <c:v>SDF's (n=24)</c:v>
                </c:pt>
                <c:pt idx="7">
                  <c:v>Committees (n=16)</c:v>
                </c:pt>
                <c:pt idx="8">
                  <c:v>Project Steering Commitees(n=5)</c:v>
                </c:pt>
                <c:pt idx="9">
                  <c:v>Legislative Bodies (n=2)</c:v>
                </c:pt>
                <c:pt idx="10">
                  <c:v>ETQA Accredited Providers (n=8)</c:v>
                </c:pt>
                <c:pt idx="11">
                  <c:v>MoUs and Joint Ventures (n=2)</c:v>
                </c:pt>
              </c:strCache>
            </c:strRef>
          </c:cat>
          <c:val>
            <c:numRef>
              <c:f>Sheet1!$B$4:$M$4</c:f>
              <c:numCache>
                <c:formatCode>0%</c:formatCode>
                <c:ptCount val="12"/>
                <c:pt idx="0">
                  <c:v>5.8333333333333695E-2</c:v>
                </c:pt>
                <c:pt idx="1">
                  <c:v>8.0000000000000043E-2</c:v>
                </c:pt>
                <c:pt idx="6">
                  <c:v>8.3333333333333343E-2</c:v>
                </c:pt>
                <c:pt idx="7">
                  <c:v>6.25E-2</c:v>
                </c:pt>
                <c:pt idx="8">
                  <c:v>0.2</c:v>
                </c:pt>
              </c:numCache>
            </c:numRef>
          </c:val>
        </c:ser>
        <c:ser>
          <c:idx val="3"/>
          <c:order val="3"/>
          <c:tx>
            <c:strRef>
              <c:f>Sheet1!$A$5</c:f>
              <c:strCache>
                <c:ptCount val="1"/>
                <c:pt idx="0">
                  <c:v>Disagree</c:v>
                </c:pt>
              </c:strCache>
            </c:strRef>
          </c:tx>
          <c:spPr>
            <a:solidFill>
              <a:srgbClr val="FFC000"/>
            </a:solidFill>
            <a:ln>
              <a:solidFill>
                <a:schemeClr val="tx1"/>
              </a:solidFill>
            </a:ln>
          </c:spPr>
          <c:cat>
            <c:strRef>
              <c:f>Sheet1!$B$1:$M$1</c:f>
              <c:strCache>
                <c:ptCount val="12"/>
                <c:pt idx="0">
                  <c:v>Total 2009 (n=120)</c:v>
                </c:pt>
                <c:pt idx="1">
                  <c:v>Total 2010 (n=78)</c:v>
                </c:pt>
                <c:pt idx="2">
                  <c:v>Company Beneficiaries (n=7)</c:v>
                </c:pt>
                <c:pt idx="3">
                  <c:v>Employed Beneficiaries (n=8)</c:v>
                </c:pt>
                <c:pt idx="4">
                  <c:v>Operational Suppliers (n=2)</c:v>
                </c:pt>
                <c:pt idx="5">
                  <c:v>Project Providers (n=2)</c:v>
                </c:pt>
                <c:pt idx="6">
                  <c:v>SDF's (n=24)</c:v>
                </c:pt>
                <c:pt idx="7">
                  <c:v>Committees (n=16)</c:v>
                </c:pt>
                <c:pt idx="8">
                  <c:v>Project Steering Commitees(n=5)</c:v>
                </c:pt>
                <c:pt idx="9">
                  <c:v>Legislative Bodies (n=2)</c:v>
                </c:pt>
                <c:pt idx="10">
                  <c:v>ETQA Accredited Providers (n=8)</c:v>
                </c:pt>
                <c:pt idx="11">
                  <c:v>MoUs and Joint Ventures (n=2)</c:v>
                </c:pt>
              </c:strCache>
            </c:strRef>
          </c:cat>
          <c:val>
            <c:numRef>
              <c:f>Sheet1!$B$5:$M$5</c:f>
              <c:numCache>
                <c:formatCode>0%</c:formatCode>
                <c:ptCount val="12"/>
                <c:pt idx="0">
                  <c:v>8.3333333333333367E-3</c:v>
                </c:pt>
                <c:pt idx="1">
                  <c:v>4.0000000000000022E-2</c:v>
                </c:pt>
                <c:pt idx="6">
                  <c:v>4.0000000000000022E-2</c:v>
                </c:pt>
                <c:pt idx="8">
                  <c:v>0.2</c:v>
                </c:pt>
                <c:pt idx="10">
                  <c:v>0.13</c:v>
                </c:pt>
              </c:numCache>
            </c:numRef>
          </c:val>
        </c:ser>
        <c:ser>
          <c:idx val="4"/>
          <c:order val="4"/>
          <c:tx>
            <c:strRef>
              <c:f>Sheet1!$A$6</c:f>
              <c:strCache>
                <c:ptCount val="1"/>
                <c:pt idx="0">
                  <c:v>Strongly Disagree</c:v>
                </c:pt>
              </c:strCache>
            </c:strRef>
          </c:tx>
          <c:spPr>
            <a:solidFill>
              <a:srgbClr val="FF0000"/>
            </a:solidFill>
            <a:ln>
              <a:solidFill>
                <a:schemeClr val="tx1"/>
              </a:solidFill>
            </a:ln>
          </c:spPr>
          <c:cat>
            <c:strRef>
              <c:f>Sheet1!$B$1:$M$1</c:f>
              <c:strCache>
                <c:ptCount val="12"/>
                <c:pt idx="0">
                  <c:v>Total 2009 (n=120)</c:v>
                </c:pt>
                <c:pt idx="1">
                  <c:v>Total 2010 (n=78)</c:v>
                </c:pt>
                <c:pt idx="2">
                  <c:v>Company Beneficiaries (n=7)</c:v>
                </c:pt>
                <c:pt idx="3">
                  <c:v>Employed Beneficiaries (n=8)</c:v>
                </c:pt>
                <c:pt idx="4">
                  <c:v>Operational Suppliers (n=2)</c:v>
                </c:pt>
                <c:pt idx="5">
                  <c:v>Project Providers (n=2)</c:v>
                </c:pt>
                <c:pt idx="6">
                  <c:v>SDF's (n=24)</c:v>
                </c:pt>
                <c:pt idx="7">
                  <c:v>Committees (n=16)</c:v>
                </c:pt>
                <c:pt idx="8">
                  <c:v>Project Steering Commitees(n=5)</c:v>
                </c:pt>
                <c:pt idx="9">
                  <c:v>Legislative Bodies (n=2)</c:v>
                </c:pt>
                <c:pt idx="10">
                  <c:v>ETQA Accredited Providers (n=8)</c:v>
                </c:pt>
                <c:pt idx="11">
                  <c:v>MoUs and Joint Ventures (n=2)</c:v>
                </c:pt>
              </c:strCache>
            </c:strRef>
          </c:cat>
          <c:val>
            <c:numRef>
              <c:f>Sheet1!$B$6:$M$6</c:f>
              <c:numCache>
                <c:formatCode>General</c:formatCode>
                <c:ptCount val="12"/>
              </c:numCache>
            </c:numRef>
          </c:val>
        </c:ser>
        <c:ser>
          <c:idx val="5"/>
          <c:order val="5"/>
          <c:tx>
            <c:strRef>
              <c:f>Sheet1!$A$7</c:f>
              <c:strCache>
                <c:ptCount val="1"/>
                <c:pt idx="0">
                  <c:v>Don’t Know / N/A</c:v>
                </c:pt>
              </c:strCache>
            </c:strRef>
          </c:tx>
          <c:spPr>
            <a:solidFill>
              <a:srgbClr val="C00000"/>
            </a:solidFill>
            <a:ln>
              <a:solidFill>
                <a:schemeClr val="tx1"/>
              </a:solidFill>
            </a:ln>
          </c:spPr>
          <c:dLbls>
            <c:txPr>
              <a:bodyPr/>
              <a:lstStyle/>
              <a:p>
                <a:pPr>
                  <a:defRPr lang="en-ZA">
                    <a:solidFill>
                      <a:schemeClr val="bg1"/>
                    </a:solidFill>
                  </a:defRPr>
                </a:pPr>
                <a:endParaRPr lang="en-US"/>
              </a:p>
            </c:txPr>
            <c:showVal val="1"/>
          </c:dLbls>
          <c:cat>
            <c:strRef>
              <c:f>Sheet1!$B$1:$M$1</c:f>
              <c:strCache>
                <c:ptCount val="12"/>
                <c:pt idx="0">
                  <c:v>Total 2009 (n=120)</c:v>
                </c:pt>
                <c:pt idx="1">
                  <c:v>Total 2010 (n=78)</c:v>
                </c:pt>
                <c:pt idx="2">
                  <c:v>Company Beneficiaries (n=7)</c:v>
                </c:pt>
                <c:pt idx="3">
                  <c:v>Employed Beneficiaries (n=8)</c:v>
                </c:pt>
                <c:pt idx="4">
                  <c:v>Operational Suppliers (n=2)</c:v>
                </c:pt>
                <c:pt idx="5">
                  <c:v>Project Providers (n=2)</c:v>
                </c:pt>
                <c:pt idx="6">
                  <c:v>SDF's (n=24)</c:v>
                </c:pt>
                <c:pt idx="7">
                  <c:v>Committees (n=16)</c:v>
                </c:pt>
                <c:pt idx="8">
                  <c:v>Project Steering Commitees(n=5)</c:v>
                </c:pt>
                <c:pt idx="9">
                  <c:v>Legislative Bodies (n=2)</c:v>
                </c:pt>
                <c:pt idx="10">
                  <c:v>ETQA Accredited Providers (n=8)</c:v>
                </c:pt>
                <c:pt idx="11">
                  <c:v>MoUs and Joint Ventures (n=2)</c:v>
                </c:pt>
              </c:strCache>
            </c:strRef>
          </c:cat>
          <c:val>
            <c:numRef>
              <c:f>Sheet1!$B$7:$M$7</c:f>
              <c:numCache>
                <c:formatCode>0%</c:formatCode>
                <c:ptCount val="12"/>
                <c:pt idx="0">
                  <c:v>5.8333333333333695E-2</c:v>
                </c:pt>
                <c:pt idx="1">
                  <c:v>3.0000000000000002E-2</c:v>
                </c:pt>
                <c:pt idx="2">
                  <c:v>0.14285714285714374</c:v>
                </c:pt>
                <c:pt idx="7">
                  <c:v>6.25E-2</c:v>
                </c:pt>
              </c:numCache>
            </c:numRef>
          </c:val>
        </c:ser>
        <c:dLbls>
          <c:showVal val="1"/>
        </c:dLbls>
        <c:gapWidth val="75"/>
        <c:overlap val="100"/>
        <c:axId val="135660672"/>
        <c:axId val="135662208"/>
      </c:barChart>
      <c:catAx>
        <c:axId val="135660672"/>
        <c:scaling>
          <c:orientation val="minMax"/>
        </c:scaling>
        <c:axPos val="b"/>
        <c:majorTickMark val="none"/>
        <c:tickLblPos val="nextTo"/>
        <c:txPr>
          <a:bodyPr/>
          <a:lstStyle/>
          <a:p>
            <a:pPr>
              <a:defRPr lang="en-ZA" b="0"/>
            </a:pPr>
            <a:endParaRPr lang="en-US"/>
          </a:p>
        </c:txPr>
        <c:crossAx val="135662208"/>
        <c:crosses val="autoZero"/>
        <c:auto val="1"/>
        <c:lblAlgn val="ctr"/>
        <c:lblOffset val="100"/>
      </c:catAx>
      <c:valAx>
        <c:axId val="135662208"/>
        <c:scaling>
          <c:orientation val="minMax"/>
          <c:max val="1"/>
        </c:scaling>
        <c:axPos val="l"/>
        <c:majorGridlines/>
        <c:numFmt formatCode="0%" sourceLinked="1"/>
        <c:majorTickMark val="none"/>
        <c:tickLblPos val="nextTo"/>
        <c:spPr>
          <a:ln w="9525">
            <a:noFill/>
          </a:ln>
        </c:spPr>
        <c:txPr>
          <a:bodyPr/>
          <a:lstStyle/>
          <a:p>
            <a:pPr>
              <a:defRPr lang="en-ZA"/>
            </a:pPr>
            <a:endParaRPr lang="en-US"/>
          </a:p>
        </c:txPr>
        <c:crossAx val="135660672"/>
        <c:crosses val="autoZero"/>
        <c:crossBetween val="between"/>
      </c:valAx>
    </c:plotArea>
    <c:legend>
      <c:legendPos val="b"/>
      <c:layout>
        <c:manualLayout>
          <c:xMode val="edge"/>
          <c:yMode val="edge"/>
          <c:x val="0.1690173739344529"/>
          <c:y val="0.90000739680267228"/>
          <c:w val="0.74015016375164477"/>
          <c:h val="5.1706752565020282E-2"/>
        </c:manualLayout>
      </c:layout>
      <c:spPr>
        <a:ln>
          <a:solidFill>
            <a:schemeClr val="tx1"/>
          </a:solidFill>
        </a:ln>
      </c:spPr>
      <c:txPr>
        <a:bodyPr/>
        <a:lstStyle/>
        <a:p>
          <a:pPr>
            <a:defRPr lang="en-ZA" b="0"/>
          </a:pPr>
          <a:endParaRPr lang="en-US"/>
        </a:p>
      </c:txPr>
    </c:legend>
    <c:plotVisOnly val="1"/>
  </c:chart>
  <c:spPr>
    <a:ln>
      <a:noFill/>
    </a:ln>
  </c:spPr>
  <c:txPr>
    <a:bodyPr/>
    <a:lstStyle/>
    <a:p>
      <a:pPr>
        <a:defRPr sz="1000" b="1"/>
      </a:pPr>
      <a:endParaRPr lang="en-US"/>
    </a:p>
  </c:txPr>
  <c:externalData r:id="rId2"/>
</c:chartSpace>
</file>

<file path=ppt/charts/chart76.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Have You Ever Attended The BANKSETA International Conference?</a:t>
            </a:r>
          </a:p>
        </c:rich>
      </c:tx>
      <c:layout>
        <c:manualLayout>
          <c:xMode val="edge"/>
          <c:yMode val="edge"/>
          <c:x val="0.28526862239565387"/>
          <c:y val="3.8612485939257583E-2"/>
        </c:manualLayout>
      </c:layout>
    </c:title>
    <c:plotArea>
      <c:layout>
        <c:manualLayout>
          <c:layoutTarget val="inner"/>
          <c:xMode val="edge"/>
          <c:yMode val="edge"/>
          <c:x val="6.7482056999512513E-2"/>
          <c:y val="0.12109430071241133"/>
          <c:w val="0.91067869834856863"/>
          <c:h val="0.39132620922386852"/>
        </c:manualLayout>
      </c:layout>
      <c:barChart>
        <c:barDir val="col"/>
        <c:grouping val="stacked"/>
        <c:ser>
          <c:idx val="0"/>
          <c:order val="0"/>
          <c:tx>
            <c:strRef>
              <c:f>Sheet1!$A$2</c:f>
              <c:strCache>
                <c:ptCount val="1"/>
                <c:pt idx="0">
                  <c:v>Yes</c:v>
                </c:pt>
              </c:strCache>
            </c:strRef>
          </c:tx>
          <c:spPr>
            <a:solidFill>
              <a:srgbClr val="00B0F0"/>
            </a:solidFill>
            <a:ln w="12700">
              <a:solidFill>
                <a:schemeClr val="tx1"/>
              </a:solidFill>
            </a:ln>
            <a:effectLst/>
            <a:scene3d>
              <a:camera prst="orthographicFront"/>
              <a:lightRig rig="threePt" dir="t"/>
            </a:scene3d>
            <a:sp3d/>
          </c:spPr>
          <c:dLbls>
            <c:dLbl>
              <c:idx val="3"/>
              <c:dLblPos val="ctr"/>
              <c:showVal val="1"/>
            </c:dLbl>
            <c:dLbl>
              <c:idx val="11"/>
              <c:dLblPos val="ctr"/>
              <c:showVal val="1"/>
            </c:dLbl>
            <c:dLbl>
              <c:idx val="12"/>
              <c:dLblPos val="ctr"/>
              <c:showVal val="1"/>
            </c:dLbl>
            <c:txPr>
              <a:bodyPr/>
              <a:lstStyle/>
              <a:p>
                <a:pPr>
                  <a:defRPr lang="en-ZA" sz="1000" b="1"/>
                </a:pPr>
                <a:endParaRPr lang="en-US"/>
              </a:p>
            </c:txPr>
            <c:showVal val="1"/>
          </c:dLbls>
          <c:cat>
            <c:strRef>
              <c:f>Sheet1!$B$1:$M$1</c:f>
              <c:strCache>
                <c:ptCount val="12"/>
                <c:pt idx="0">
                  <c:v>Total 2010 (n=295)</c:v>
                </c:pt>
                <c:pt idx="1">
                  <c:v>Company Beneficiaries (n=15)</c:v>
                </c:pt>
                <c:pt idx="2">
                  <c:v>Employed Beneficiaries (n=30)</c:v>
                </c:pt>
                <c:pt idx="3">
                  <c:v>Operational Suppliers (n=10)</c:v>
                </c:pt>
                <c:pt idx="4">
                  <c:v>Project Providers (n=5)</c:v>
                </c:pt>
                <c:pt idx="5">
                  <c:v>SDF's (n=83)</c:v>
                </c:pt>
                <c:pt idx="6">
                  <c:v>Committees (n=16)</c:v>
                </c:pt>
                <c:pt idx="7">
                  <c:v>Project Steering Commitees(n=5)</c:v>
                </c:pt>
                <c:pt idx="8">
                  <c:v>Legislative Bodies (n=5)</c:v>
                </c:pt>
                <c:pt idx="9">
                  <c:v>ETQA Accredited Providers (n=20)</c:v>
                </c:pt>
                <c:pt idx="10">
                  <c:v>MoUs and Joint Ventures (n=5)</c:v>
                </c:pt>
                <c:pt idx="11">
                  <c:v>Learners (n=101)</c:v>
                </c:pt>
              </c:strCache>
            </c:strRef>
          </c:cat>
          <c:val>
            <c:numRef>
              <c:f>Sheet1!$B$2:$M$2</c:f>
              <c:numCache>
                <c:formatCode>General</c:formatCode>
                <c:ptCount val="12"/>
                <c:pt idx="0" formatCode="0%">
                  <c:v>8.8135593220339065E-2</c:v>
                </c:pt>
                <c:pt idx="2" formatCode="0%">
                  <c:v>0.1</c:v>
                </c:pt>
                <c:pt idx="3" formatCode="0%">
                  <c:v>0.2</c:v>
                </c:pt>
                <c:pt idx="5" formatCode="0%">
                  <c:v>4.81927710843374E-2</c:v>
                </c:pt>
                <c:pt idx="6" formatCode="0%">
                  <c:v>0.62500000000000033</c:v>
                </c:pt>
                <c:pt idx="7" formatCode="0%">
                  <c:v>0.60000000000000031</c:v>
                </c:pt>
                <c:pt idx="8" formatCode="0%">
                  <c:v>0.4</c:v>
                </c:pt>
                <c:pt idx="9" formatCode="0%">
                  <c:v>0.1</c:v>
                </c:pt>
              </c:numCache>
            </c:numRef>
          </c:val>
        </c:ser>
        <c:ser>
          <c:idx val="1"/>
          <c:order val="1"/>
          <c:tx>
            <c:strRef>
              <c:f>Sheet1!$A$3</c:f>
              <c:strCache>
                <c:ptCount val="1"/>
                <c:pt idx="0">
                  <c:v>No</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Sheet1!$B$1:$M$1</c:f>
              <c:strCache>
                <c:ptCount val="12"/>
                <c:pt idx="0">
                  <c:v>Total 2010 (n=295)</c:v>
                </c:pt>
                <c:pt idx="1">
                  <c:v>Company Beneficiaries (n=15)</c:v>
                </c:pt>
                <c:pt idx="2">
                  <c:v>Employed Beneficiaries (n=30)</c:v>
                </c:pt>
                <c:pt idx="3">
                  <c:v>Operational Suppliers (n=10)</c:v>
                </c:pt>
                <c:pt idx="4">
                  <c:v>Project Providers (n=5)</c:v>
                </c:pt>
                <c:pt idx="5">
                  <c:v>SDF's (n=83)</c:v>
                </c:pt>
                <c:pt idx="6">
                  <c:v>Committees (n=16)</c:v>
                </c:pt>
                <c:pt idx="7">
                  <c:v>Project Steering Commitees(n=5)</c:v>
                </c:pt>
                <c:pt idx="8">
                  <c:v>Legislative Bodies (n=5)</c:v>
                </c:pt>
                <c:pt idx="9">
                  <c:v>ETQA Accredited Providers (n=20)</c:v>
                </c:pt>
                <c:pt idx="10">
                  <c:v>MoUs and Joint Ventures (n=5)</c:v>
                </c:pt>
                <c:pt idx="11">
                  <c:v>Learners (n=101)</c:v>
                </c:pt>
              </c:strCache>
            </c:strRef>
          </c:cat>
          <c:val>
            <c:numRef>
              <c:f>Sheet1!$B$3:$M$3</c:f>
              <c:numCache>
                <c:formatCode>0%</c:formatCode>
                <c:ptCount val="12"/>
                <c:pt idx="0">
                  <c:v>0.91186440677966096</c:v>
                </c:pt>
                <c:pt idx="1">
                  <c:v>1</c:v>
                </c:pt>
                <c:pt idx="2">
                  <c:v>0.9</c:v>
                </c:pt>
                <c:pt idx="3">
                  <c:v>0.8</c:v>
                </c:pt>
                <c:pt idx="4">
                  <c:v>1</c:v>
                </c:pt>
                <c:pt idx="5">
                  <c:v>0.9518072289156625</c:v>
                </c:pt>
                <c:pt idx="6">
                  <c:v>0.37500000000000017</c:v>
                </c:pt>
                <c:pt idx="7">
                  <c:v>0.4</c:v>
                </c:pt>
                <c:pt idx="8">
                  <c:v>0.60000000000000031</c:v>
                </c:pt>
                <c:pt idx="9">
                  <c:v>0.9</c:v>
                </c:pt>
                <c:pt idx="10">
                  <c:v>1</c:v>
                </c:pt>
                <c:pt idx="11">
                  <c:v>1</c:v>
                </c:pt>
              </c:numCache>
            </c:numRef>
          </c:val>
        </c:ser>
        <c:dLbls>
          <c:showVal val="1"/>
        </c:dLbls>
        <c:gapWidth val="75"/>
        <c:overlap val="100"/>
        <c:axId val="135819648"/>
        <c:axId val="135821184"/>
      </c:barChart>
      <c:catAx>
        <c:axId val="135819648"/>
        <c:scaling>
          <c:orientation val="minMax"/>
        </c:scaling>
        <c:axPos val="b"/>
        <c:majorTickMark val="none"/>
        <c:tickLblPos val="nextTo"/>
        <c:txPr>
          <a:bodyPr/>
          <a:lstStyle/>
          <a:p>
            <a:pPr>
              <a:defRPr lang="en-ZA" sz="1000" b="0"/>
            </a:pPr>
            <a:endParaRPr lang="en-US"/>
          </a:p>
        </c:txPr>
        <c:crossAx val="135821184"/>
        <c:crosses val="autoZero"/>
        <c:auto val="1"/>
        <c:lblAlgn val="ctr"/>
        <c:lblOffset val="100"/>
      </c:catAx>
      <c:valAx>
        <c:axId val="135821184"/>
        <c:scaling>
          <c:orientation val="minMax"/>
          <c:max val="1"/>
        </c:scaling>
        <c:axPos val="l"/>
        <c:majorGridlines/>
        <c:numFmt formatCode="0%" sourceLinked="1"/>
        <c:majorTickMark val="none"/>
        <c:tickLblPos val="nextTo"/>
        <c:spPr>
          <a:ln w="9525">
            <a:noFill/>
          </a:ln>
        </c:spPr>
        <c:txPr>
          <a:bodyPr/>
          <a:lstStyle/>
          <a:p>
            <a:pPr>
              <a:defRPr lang="en-ZA" sz="1000" b="1"/>
            </a:pPr>
            <a:endParaRPr lang="en-US"/>
          </a:p>
        </c:txPr>
        <c:crossAx val="135819648"/>
        <c:crosses val="autoZero"/>
        <c:crossBetween val="between"/>
      </c:valAx>
    </c:plotArea>
    <c:legend>
      <c:legendPos val="b"/>
      <c:layout>
        <c:manualLayout>
          <c:xMode val="edge"/>
          <c:yMode val="edge"/>
          <c:x val="0.4492533621350428"/>
          <c:y val="0.83480164979377636"/>
          <c:w val="9.068125333890785E-2"/>
          <c:h val="4.0626734158232189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7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Do You Think The BANKSETA International Conference Is Beneficial To The Banking And Microfinance Sector?</a:t>
            </a:r>
            <a:endParaRPr lang="en-US" sz="1100" b="1" i="0" kern="1200" baseline="0" dirty="0" smtClean="0">
              <a:solidFill>
                <a:srgbClr val="000000"/>
              </a:solidFill>
            </a:endParaRPr>
          </a:p>
        </c:rich>
      </c:tx>
      <c:layout>
        <c:manualLayout>
          <c:xMode val="edge"/>
          <c:yMode val="edge"/>
          <c:x val="0.1673082015190579"/>
          <c:y val="3.8612485939257583E-2"/>
        </c:manualLayout>
      </c:layout>
    </c:title>
    <c:plotArea>
      <c:layout>
        <c:manualLayout>
          <c:layoutTarget val="inner"/>
          <c:xMode val="edge"/>
          <c:yMode val="edge"/>
          <c:x val="7.4856688267949126E-2"/>
          <c:y val="0.14139764893847773"/>
          <c:w val="0.91067869834856874"/>
          <c:h val="0.67704049493813756"/>
        </c:manualLayout>
      </c:layout>
      <c:barChart>
        <c:barDir val="col"/>
        <c:grouping val="stacked"/>
        <c:ser>
          <c:idx val="0"/>
          <c:order val="0"/>
          <c:tx>
            <c:strRef>
              <c:f>Sheet1!$A$2</c:f>
              <c:strCache>
                <c:ptCount val="1"/>
                <c:pt idx="0">
                  <c:v>Yes</c:v>
                </c:pt>
              </c:strCache>
            </c:strRef>
          </c:tx>
          <c:spPr>
            <a:solidFill>
              <a:srgbClr val="00B0F0"/>
            </a:solidFill>
            <a:ln w="12700">
              <a:solidFill>
                <a:schemeClr val="tx1"/>
              </a:solidFill>
            </a:ln>
            <a:effectLst/>
            <a:scene3d>
              <a:camera prst="orthographicFront"/>
              <a:lightRig rig="threePt" dir="t"/>
            </a:scene3d>
            <a:sp3d/>
          </c:spPr>
          <c:dLbls>
            <c:dLbl>
              <c:idx val="3"/>
              <c:dLblPos val="ctr"/>
              <c:showVal val="1"/>
            </c:dLbl>
            <c:dLbl>
              <c:idx val="11"/>
              <c:dLblPos val="ctr"/>
              <c:showVal val="1"/>
            </c:dLbl>
            <c:dLbl>
              <c:idx val="12"/>
              <c:dLblPos val="ctr"/>
              <c:showVal val="1"/>
            </c:dLbl>
            <c:txPr>
              <a:bodyPr/>
              <a:lstStyle/>
              <a:p>
                <a:pPr>
                  <a:defRPr lang="en-ZA" sz="1000" b="1"/>
                </a:pPr>
                <a:endParaRPr lang="en-US"/>
              </a:p>
            </c:txPr>
            <c:showVal val="1"/>
          </c:dLbls>
          <c:cat>
            <c:strRef>
              <c:f>Sheet1!$B$1:$I$1</c:f>
              <c:strCache>
                <c:ptCount val="8"/>
                <c:pt idx="0">
                  <c:v>Total 2010 (n=26)</c:v>
                </c:pt>
                <c:pt idx="1">
                  <c:v>Employed Beneficiaries (n=3)</c:v>
                </c:pt>
                <c:pt idx="2">
                  <c:v>Operational Suppliers (n=2)</c:v>
                </c:pt>
                <c:pt idx="3">
                  <c:v>SDF's (n=4)</c:v>
                </c:pt>
                <c:pt idx="4">
                  <c:v>Committees (n=10)</c:v>
                </c:pt>
                <c:pt idx="5">
                  <c:v>Project Steering Commitees(n=3)</c:v>
                </c:pt>
                <c:pt idx="6">
                  <c:v>Legislative Bodies (n=2)</c:v>
                </c:pt>
                <c:pt idx="7">
                  <c:v>ETQA Accredited Providers (n=2)</c:v>
                </c:pt>
              </c:strCache>
            </c:strRef>
          </c:cat>
          <c:val>
            <c:numRef>
              <c:f>Sheet1!$B$2:$I$2</c:f>
              <c:numCache>
                <c:formatCode>0%</c:formatCode>
                <c:ptCount val="8"/>
                <c:pt idx="0">
                  <c:v>0.96153846153846168</c:v>
                </c:pt>
                <c:pt idx="1">
                  <c:v>1</c:v>
                </c:pt>
                <c:pt idx="2">
                  <c:v>1</c:v>
                </c:pt>
                <c:pt idx="3">
                  <c:v>1</c:v>
                </c:pt>
                <c:pt idx="4">
                  <c:v>1</c:v>
                </c:pt>
                <c:pt idx="5">
                  <c:v>1</c:v>
                </c:pt>
                <c:pt idx="6">
                  <c:v>1</c:v>
                </c:pt>
                <c:pt idx="7">
                  <c:v>0.5</c:v>
                </c:pt>
              </c:numCache>
            </c:numRef>
          </c:val>
        </c:ser>
        <c:ser>
          <c:idx val="1"/>
          <c:order val="1"/>
          <c:tx>
            <c:strRef>
              <c:f>Sheet1!$A$3</c:f>
              <c:strCache>
                <c:ptCount val="1"/>
                <c:pt idx="0">
                  <c:v>No</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Sheet1!$B$1:$I$1</c:f>
              <c:strCache>
                <c:ptCount val="8"/>
                <c:pt idx="0">
                  <c:v>Total 2010 (n=26)</c:v>
                </c:pt>
                <c:pt idx="1">
                  <c:v>Employed Beneficiaries (n=3)</c:v>
                </c:pt>
                <c:pt idx="2">
                  <c:v>Operational Suppliers (n=2)</c:v>
                </c:pt>
                <c:pt idx="3">
                  <c:v>SDF's (n=4)</c:v>
                </c:pt>
                <c:pt idx="4">
                  <c:v>Committees (n=10)</c:v>
                </c:pt>
                <c:pt idx="5">
                  <c:v>Project Steering Commitees(n=3)</c:v>
                </c:pt>
                <c:pt idx="6">
                  <c:v>Legislative Bodies (n=2)</c:v>
                </c:pt>
                <c:pt idx="7">
                  <c:v>ETQA Accredited Providers (n=2)</c:v>
                </c:pt>
              </c:strCache>
            </c:strRef>
          </c:cat>
          <c:val>
            <c:numRef>
              <c:f>Sheet1!$B$3:$I$3</c:f>
              <c:numCache>
                <c:formatCode>General</c:formatCode>
                <c:ptCount val="8"/>
                <c:pt idx="0" formatCode="0%">
                  <c:v>3.8461538461538464E-2</c:v>
                </c:pt>
                <c:pt idx="7" formatCode="0%">
                  <c:v>0.5</c:v>
                </c:pt>
              </c:numCache>
            </c:numRef>
          </c:val>
        </c:ser>
        <c:dLbls>
          <c:showVal val="1"/>
        </c:dLbls>
        <c:gapWidth val="75"/>
        <c:overlap val="100"/>
        <c:axId val="135892352"/>
        <c:axId val="135783552"/>
      </c:barChart>
      <c:catAx>
        <c:axId val="135892352"/>
        <c:scaling>
          <c:orientation val="minMax"/>
        </c:scaling>
        <c:axPos val="b"/>
        <c:majorTickMark val="none"/>
        <c:tickLblPos val="nextTo"/>
        <c:txPr>
          <a:bodyPr/>
          <a:lstStyle/>
          <a:p>
            <a:pPr>
              <a:defRPr lang="en-ZA" sz="1000" b="0"/>
            </a:pPr>
            <a:endParaRPr lang="en-US"/>
          </a:p>
        </c:txPr>
        <c:crossAx val="135783552"/>
        <c:crosses val="autoZero"/>
        <c:auto val="1"/>
        <c:lblAlgn val="ctr"/>
        <c:lblOffset val="100"/>
      </c:catAx>
      <c:valAx>
        <c:axId val="135783552"/>
        <c:scaling>
          <c:orientation val="minMax"/>
          <c:max val="1"/>
        </c:scaling>
        <c:axPos val="l"/>
        <c:majorGridlines/>
        <c:numFmt formatCode="0%" sourceLinked="1"/>
        <c:majorTickMark val="none"/>
        <c:tickLblPos val="nextTo"/>
        <c:spPr>
          <a:ln w="9525">
            <a:noFill/>
          </a:ln>
        </c:spPr>
        <c:txPr>
          <a:bodyPr/>
          <a:lstStyle/>
          <a:p>
            <a:pPr>
              <a:defRPr lang="en-ZA" sz="1000" b="1"/>
            </a:pPr>
            <a:endParaRPr lang="en-US"/>
          </a:p>
        </c:txPr>
        <c:crossAx val="135892352"/>
        <c:crosses val="autoZero"/>
        <c:crossBetween val="between"/>
      </c:valAx>
    </c:plotArea>
    <c:legend>
      <c:legendPos val="b"/>
      <c:layout>
        <c:manualLayout>
          <c:xMode val="edge"/>
          <c:yMode val="edge"/>
          <c:x val="0.45810291965716682"/>
          <c:y val="0.94963632788596619"/>
          <c:w val="9.068125333890785E-2"/>
          <c:h val="4.0626734158232203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78.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lang="en-ZA" sz="1100"/>
            </a:pPr>
            <a:r>
              <a:rPr lang="en-GB" sz="1100" b="1" i="0" u="none" strike="noStrike" baseline="0" dirty="0" smtClean="0"/>
              <a:t>Extent Of  Agreement With The Following Statements On A Scale Of 1 To 5 Where 1 = Strongly Agree And 5 = Strongly Disagree</a:t>
            </a:r>
          </a:p>
          <a:p>
            <a:pPr algn="ctr" rtl="0">
              <a:defRPr lang="en-ZA" sz="1100"/>
            </a:pPr>
            <a:r>
              <a:rPr lang="en-GB" sz="1100" b="1" i="0" u="none" strike="noStrike" baseline="0" dirty="0" smtClean="0"/>
              <a:t>(n=295)</a:t>
            </a:r>
            <a:endParaRPr lang="en-US" sz="1100" dirty="0"/>
          </a:p>
        </c:rich>
      </c:tx>
      <c:layout>
        <c:manualLayout>
          <c:xMode val="edge"/>
          <c:yMode val="edge"/>
          <c:x val="0.10974194597356789"/>
          <c:y val="2.9932785246083771E-2"/>
        </c:manualLayout>
      </c:layout>
    </c:title>
    <c:plotArea>
      <c:layout>
        <c:manualLayout>
          <c:layoutTarget val="inner"/>
          <c:xMode val="edge"/>
          <c:yMode val="edge"/>
          <c:x val="6.6098297447332616E-2"/>
          <c:y val="0.15251852358285034"/>
          <c:w val="0.92100318212435839"/>
          <c:h val="0.44697619067966987"/>
        </c:manualLayout>
      </c:layout>
      <c:barChart>
        <c:barDir val="col"/>
        <c:grouping val="stacked"/>
        <c:ser>
          <c:idx val="0"/>
          <c:order val="0"/>
          <c:tx>
            <c:strRef>
              <c:f>Sheet1!$A$2</c:f>
              <c:strCache>
                <c:ptCount val="1"/>
                <c:pt idx="0">
                  <c:v>Strongly Agree</c:v>
                </c:pt>
              </c:strCache>
            </c:strRef>
          </c:tx>
          <c:spPr>
            <a:solidFill>
              <a:srgbClr val="00B0F0"/>
            </a:solidFill>
            <a:ln w="12700">
              <a:solidFill>
                <a:schemeClr val="tx1"/>
              </a:solidFill>
            </a:ln>
            <a:effectLst/>
            <a:scene3d>
              <a:camera prst="orthographicFront"/>
              <a:lightRig rig="threePt" dir="t"/>
            </a:scene3d>
            <a:sp3d/>
          </c:spPr>
          <c:cat>
            <c:strRef>
              <c:f>Sheet1!$B$1:$I$1</c:f>
              <c:strCache>
                <c:ptCount val="8"/>
                <c:pt idx="0">
                  <c:v>The BANKSETA effectively fulfills its purpose of enabling skills development in the banking sector</c:v>
                </c:pt>
                <c:pt idx="1">
                  <c:v>The BANKSETA is effective at communicating with all stakeholders</c:v>
                </c:pt>
                <c:pt idx="2">
                  <c:v>The BANKSETA keeps all stakeholders informed on our projects and developments</c:v>
                </c:pt>
                <c:pt idx="3">
                  <c:v>The BANKSETA's communication with stakeholders is easy to understand</c:v>
                </c:pt>
                <c:pt idx="4">
                  <c:v>The BANKSETA values it's relationships with stakeholders</c:v>
                </c:pt>
                <c:pt idx="5">
                  <c:v>The BANKSETA's policies and behaviours are aligned</c:v>
                </c:pt>
                <c:pt idx="6">
                  <c:v>The BANKSETA delivers value to stakeholders</c:v>
                </c:pt>
                <c:pt idx="7">
                  <c:v>The BANKSETA stands behind its products and services</c:v>
                </c:pt>
              </c:strCache>
            </c:strRef>
          </c:cat>
          <c:val>
            <c:numRef>
              <c:f>Sheet1!$B$2:$I$2</c:f>
              <c:numCache>
                <c:formatCode>0%</c:formatCode>
                <c:ptCount val="8"/>
                <c:pt idx="0">
                  <c:v>0.45</c:v>
                </c:pt>
                <c:pt idx="1">
                  <c:v>0.28000000000000008</c:v>
                </c:pt>
                <c:pt idx="2">
                  <c:v>0.25</c:v>
                </c:pt>
                <c:pt idx="3">
                  <c:v>0.29000000000000031</c:v>
                </c:pt>
                <c:pt idx="4">
                  <c:v>0.35000000000000031</c:v>
                </c:pt>
                <c:pt idx="5">
                  <c:v>0.25</c:v>
                </c:pt>
                <c:pt idx="6">
                  <c:v>0.34</c:v>
                </c:pt>
                <c:pt idx="7">
                  <c:v>0.32000000000000134</c:v>
                </c:pt>
              </c:numCache>
            </c:numRef>
          </c:val>
        </c:ser>
        <c:ser>
          <c:idx val="1"/>
          <c:order val="1"/>
          <c:tx>
            <c:strRef>
              <c:f>Sheet1!$A$3</c:f>
              <c:strCache>
                <c:ptCount val="1"/>
                <c:pt idx="0">
                  <c:v> Agree</c:v>
                </c:pt>
              </c:strCache>
            </c:strRef>
          </c:tx>
          <c:spPr>
            <a:solidFill>
              <a:srgbClr val="92D050"/>
            </a:solidFill>
            <a:ln w="9525">
              <a:solidFill>
                <a:schemeClr val="tx1"/>
              </a:solidFill>
            </a:ln>
            <a:effectLst/>
          </c:spPr>
          <c:cat>
            <c:strRef>
              <c:f>Sheet1!$B$1:$I$1</c:f>
              <c:strCache>
                <c:ptCount val="8"/>
                <c:pt idx="0">
                  <c:v>The BANKSETA effectively fulfills its purpose of enabling skills development in the banking sector</c:v>
                </c:pt>
                <c:pt idx="1">
                  <c:v>The BANKSETA is effective at communicating with all stakeholders</c:v>
                </c:pt>
                <c:pt idx="2">
                  <c:v>The BANKSETA keeps all stakeholders informed on our projects and developments</c:v>
                </c:pt>
                <c:pt idx="3">
                  <c:v>The BANKSETA's communication with stakeholders is easy to understand</c:v>
                </c:pt>
                <c:pt idx="4">
                  <c:v>The BANKSETA values it's relationships with stakeholders</c:v>
                </c:pt>
                <c:pt idx="5">
                  <c:v>The BANKSETA's policies and behaviours are aligned</c:v>
                </c:pt>
                <c:pt idx="6">
                  <c:v>The BANKSETA delivers value to stakeholders</c:v>
                </c:pt>
                <c:pt idx="7">
                  <c:v>The BANKSETA stands behind its products and services</c:v>
                </c:pt>
              </c:strCache>
            </c:strRef>
          </c:cat>
          <c:val>
            <c:numRef>
              <c:f>Sheet1!$B$3:$I$3</c:f>
              <c:numCache>
                <c:formatCode>0%</c:formatCode>
                <c:ptCount val="8"/>
                <c:pt idx="0">
                  <c:v>0.42000000000000032</c:v>
                </c:pt>
                <c:pt idx="1">
                  <c:v>0.42000000000000032</c:v>
                </c:pt>
                <c:pt idx="2">
                  <c:v>0.34</c:v>
                </c:pt>
                <c:pt idx="3">
                  <c:v>0.48000000000000032</c:v>
                </c:pt>
                <c:pt idx="4">
                  <c:v>0.4</c:v>
                </c:pt>
                <c:pt idx="5">
                  <c:v>0.46</c:v>
                </c:pt>
                <c:pt idx="6">
                  <c:v>0.48000000000000032</c:v>
                </c:pt>
                <c:pt idx="7">
                  <c:v>0.51</c:v>
                </c:pt>
              </c:numCache>
            </c:numRef>
          </c:val>
        </c:ser>
        <c:ser>
          <c:idx val="2"/>
          <c:order val="2"/>
          <c:tx>
            <c:strRef>
              <c:f>Sheet1!$A$4</c:f>
              <c:strCache>
                <c:ptCount val="1"/>
                <c:pt idx="0">
                  <c:v>Indifferent</c:v>
                </c:pt>
              </c:strCache>
            </c:strRef>
          </c:tx>
          <c:spPr>
            <a:solidFill>
              <a:srgbClr val="FFFF00"/>
            </a:solidFill>
            <a:ln>
              <a:solidFill>
                <a:schemeClr val="tx1"/>
              </a:solidFill>
            </a:ln>
          </c:spPr>
          <c:dLbls>
            <c:txPr>
              <a:bodyPr/>
              <a:lstStyle/>
              <a:p>
                <a:pPr>
                  <a:defRPr lang="en-ZA">
                    <a:solidFill>
                      <a:schemeClr val="tx1"/>
                    </a:solidFill>
                  </a:defRPr>
                </a:pPr>
                <a:endParaRPr lang="en-US"/>
              </a:p>
            </c:txPr>
            <c:dLblPos val="ctr"/>
            <c:showVal val="1"/>
          </c:dLbls>
          <c:cat>
            <c:strRef>
              <c:f>Sheet1!$B$1:$I$1</c:f>
              <c:strCache>
                <c:ptCount val="8"/>
                <c:pt idx="0">
                  <c:v>The BANKSETA effectively fulfills its purpose of enabling skills development in the banking sector</c:v>
                </c:pt>
                <c:pt idx="1">
                  <c:v>The BANKSETA is effective at communicating with all stakeholders</c:v>
                </c:pt>
                <c:pt idx="2">
                  <c:v>The BANKSETA keeps all stakeholders informed on our projects and developments</c:v>
                </c:pt>
                <c:pt idx="3">
                  <c:v>The BANKSETA's communication with stakeholders is easy to understand</c:v>
                </c:pt>
                <c:pt idx="4">
                  <c:v>The BANKSETA values it's relationships with stakeholders</c:v>
                </c:pt>
                <c:pt idx="5">
                  <c:v>The BANKSETA's policies and behaviours are aligned</c:v>
                </c:pt>
                <c:pt idx="6">
                  <c:v>The BANKSETA delivers value to stakeholders</c:v>
                </c:pt>
                <c:pt idx="7">
                  <c:v>The BANKSETA stands behind its products and services</c:v>
                </c:pt>
              </c:strCache>
            </c:strRef>
          </c:cat>
          <c:val>
            <c:numRef>
              <c:f>Sheet1!$B$4:$I$4</c:f>
              <c:numCache>
                <c:formatCode>0%</c:formatCode>
                <c:ptCount val="8"/>
                <c:pt idx="0">
                  <c:v>8.0000000000000043E-2</c:v>
                </c:pt>
                <c:pt idx="1">
                  <c:v>0.16</c:v>
                </c:pt>
                <c:pt idx="2">
                  <c:v>0.17</c:v>
                </c:pt>
                <c:pt idx="3">
                  <c:v>0.11</c:v>
                </c:pt>
                <c:pt idx="4">
                  <c:v>0.11</c:v>
                </c:pt>
                <c:pt idx="5">
                  <c:v>0.13</c:v>
                </c:pt>
                <c:pt idx="6">
                  <c:v>0.11</c:v>
                </c:pt>
                <c:pt idx="7">
                  <c:v>9.0000000000000024E-2</c:v>
                </c:pt>
              </c:numCache>
            </c:numRef>
          </c:val>
        </c:ser>
        <c:ser>
          <c:idx val="3"/>
          <c:order val="3"/>
          <c:tx>
            <c:strRef>
              <c:f>Sheet1!$A$5</c:f>
              <c:strCache>
                <c:ptCount val="1"/>
                <c:pt idx="0">
                  <c:v>Disagree</c:v>
                </c:pt>
              </c:strCache>
            </c:strRef>
          </c:tx>
          <c:spPr>
            <a:solidFill>
              <a:srgbClr val="FFC000"/>
            </a:solidFill>
            <a:ln>
              <a:solidFill>
                <a:schemeClr val="tx1"/>
              </a:solidFill>
            </a:ln>
          </c:spPr>
          <c:cat>
            <c:strRef>
              <c:f>Sheet1!$B$1:$I$1</c:f>
              <c:strCache>
                <c:ptCount val="8"/>
                <c:pt idx="0">
                  <c:v>The BANKSETA effectively fulfills its purpose of enabling skills development in the banking sector</c:v>
                </c:pt>
                <c:pt idx="1">
                  <c:v>The BANKSETA is effective at communicating with all stakeholders</c:v>
                </c:pt>
                <c:pt idx="2">
                  <c:v>The BANKSETA keeps all stakeholders informed on our projects and developments</c:v>
                </c:pt>
                <c:pt idx="3">
                  <c:v>The BANKSETA's communication with stakeholders is easy to understand</c:v>
                </c:pt>
                <c:pt idx="4">
                  <c:v>The BANKSETA values it's relationships with stakeholders</c:v>
                </c:pt>
                <c:pt idx="5">
                  <c:v>The BANKSETA's policies and behaviours are aligned</c:v>
                </c:pt>
                <c:pt idx="6">
                  <c:v>The BANKSETA delivers value to stakeholders</c:v>
                </c:pt>
                <c:pt idx="7">
                  <c:v>The BANKSETA stands behind its products and services</c:v>
                </c:pt>
              </c:strCache>
            </c:strRef>
          </c:cat>
          <c:val>
            <c:numRef>
              <c:f>Sheet1!$B$5:$I$5</c:f>
              <c:numCache>
                <c:formatCode>0%</c:formatCode>
                <c:ptCount val="8"/>
                <c:pt idx="0">
                  <c:v>1.0000000000000005E-2</c:v>
                </c:pt>
                <c:pt idx="1">
                  <c:v>7.0000000000000021E-2</c:v>
                </c:pt>
                <c:pt idx="2">
                  <c:v>0.16</c:v>
                </c:pt>
                <c:pt idx="3">
                  <c:v>0.05</c:v>
                </c:pt>
                <c:pt idx="4">
                  <c:v>4.0000000000000022E-2</c:v>
                </c:pt>
                <c:pt idx="5">
                  <c:v>4.0000000000000022E-2</c:v>
                </c:pt>
                <c:pt idx="6">
                  <c:v>2.0000000000000011E-2</c:v>
                </c:pt>
                <c:pt idx="7">
                  <c:v>3.0000000000000002E-2</c:v>
                </c:pt>
              </c:numCache>
            </c:numRef>
          </c:val>
        </c:ser>
        <c:ser>
          <c:idx val="4"/>
          <c:order val="4"/>
          <c:tx>
            <c:strRef>
              <c:f>Sheet1!$A$6</c:f>
              <c:strCache>
                <c:ptCount val="1"/>
                <c:pt idx="0">
                  <c:v>Strongly Disagree</c:v>
                </c:pt>
              </c:strCache>
            </c:strRef>
          </c:tx>
          <c:spPr>
            <a:solidFill>
              <a:srgbClr val="FF0000"/>
            </a:solidFill>
            <a:ln>
              <a:solidFill>
                <a:schemeClr val="tx1"/>
              </a:solidFill>
            </a:ln>
          </c:spPr>
          <c:dLbls>
            <c:dLbl>
              <c:idx val="9"/>
              <c:delete val="1"/>
            </c:dLbl>
            <c:txPr>
              <a:bodyPr/>
              <a:lstStyle/>
              <a:p>
                <a:pPr>
                  <a:defRPr lang="en-ZA"/>
                </a:pPr>
                <a:endParaRPr lang="en-US"/>
              </a:p>
            </c:txPr>
            <c:dLblPos val="ctr"/>
            <c:showVal val="1"/>
          </c:dLbls>
          <c:cat>
            <c:strRef>
              <c:f>Sheet1!$B$1:$I$1</c:f>
              <c:strCache>
                <c:ptCount val="8"/>
                <c:pt idx="0">
                  <c:v>The BANKSETA effectively fulfills its purpose of enabling skills development in the banking sector</c:v>
                </c:pt>
                <c:pt idx="1">
                  <c:v>The BANKSETA is effective at communicating with all stakeholders</c:v>
                </c:pt>
                <c:pt idx="2">
                  <c:v>The BANKSETA keeps all stakeholders informed on our projects and developments</c:v>
                </c:pt>
                <c:pt idx="3">
                  <c:v>The BANKSETA's communication with stakeholders is easy to understand</c:v>
                </c:pt>
                <c:pt idx="4">
                  <c:v>The BANKSETA values it's relationships with stakeholders</c:v>
                </c:pt>
                <c:pt idx="5">
                  <c:v>The BANKSETA's policies and behaviours are aligned</c:v>
                </c:pt>
                <c:pt idx="6">
                  <c:v>The BANKSETA delivers value to stakeholders</c:v>
                </c:pt>
                <c:pt idx="7">
                  <c:v>The BANKSETA stands behind its products and services</c:v>
                </c:pt>
              </c:strCache>
            </c:strRef>
          </c:cat>
          <c:val>
            <c:numRef>
              <c:f>Sheet1!$B$6:$I$6</c:f>
              <c:numCache>
                <c:formatCode>0%</c:formatCode>
                <c:ptCount val="8"/>
                <c:pt idx="0">
                  <c:v>1.0000000000000005E-2</c:v>
                </c:pt>
                <c:pt idx="1">
                  <c:v>3.0000000000000002E-2</c:v>
                </c:pt>
                <c:pt idx="2">
                  <c:v>4.0000000000000022E-2</c:v>
                </c:pt>
                <c:pt idx="3">
                  <c:v>3.0000000000000002E-2</c:v>
                </c:pt>
                <c:pt idx="4">
                  <c:v>2.0000000000000011E-2</c:v>
                </c:pt>
                <c:pt idx="5">
                  <c:v>1.0000000000000005E-2</c:v>
                </c:pt>
                <c:pt idx="6">
                  <c:v>1.0000000000000005E-2</c:v>
                </c:pt>
              </c:numCache>
            </c:numRef>
          </c:val>
        </c:ser>
        <c:ser>
          <c:idx val="5"/>
          <c:order val="5"/>
          <c:tx>
            <c:strRef>
              <c:f>Sheet1!$A$7</c:f>
              <c:strCache>
                <c:ptCount val="1"/>
                <c:pt idx="0">
                  <c:v>Don’t Know / N/A</c:v>
                </c:pt>
              </c:strCache>
            </c:strRef>
          </c:tx>
          <c:spPr>
            <a:solidFill>
              <a:srgbClr val="C00000"/>
            </a:solidFill>
            <a:ln>
              <a:solidFill>
                <a:schemeClr val="tx1"/>
              </a:solidFill>
            </a:ln>
          </c:spPr>
          <c:dLbls>
            <c:txPr>
              <a:bodyPr/>
              <a:lstStyle/>
              <a:p>
                <a:pPr>
                  <a:defRPr lang="en-ZA">
                    <a:solidFill>
                      <a:schemeClr val="bg1"/>
                    </a:solidFill>
                  </a:defRPr>
                </a:pPr>
                <a:endParaRPr lang="en-US"/>
              </a:p>
            </c:txPr>
            <c:dLblPos val="ctr"/>
            <c:showVal val="1"/>
          </c:dLbls>
          <c:cat>
            <c:strRef>
              <c:f>Sheet1!$B$1:$I$1</c:f>
              <c:strCache>
                <c:ptCount val="8"/>
                <c:pt idx="0">
                  <c:v>The BANKSETA effectively fulfills its purpose of enabling skills development in the banking sector</c:v>
                </c:pt>
                <c:pt idx="1">
                  <c:v>The BANKSETA is effective at communicating with all stakeholders</c:v>
                </c:pt>
                <c:pt idx="2">
                  <c:v>The BANKSETA keeps all stakeholders informed on our projects and developments</c:v>
                </c:pt>
                <c:pt idx="3">
                  <c:v>The BANKSETA's communication with stakeholders is easy to understand</c:v>
                </c:pt>
                <c:pt idx="4">
                  <c:v>The BANKSETA values it's relationships with stakeholders</c:v>
                </c:pt>
                <c:pt idx="5">
                  <c:v>The BANKSETA's policies and behaviours are aligned</c:v>
                </c:pt>
                <c:pt idx="6">
                  <c:v>The BANKSETA delivers value to stakeholders</c:v>
                </c:pt>
                <c:pt idx="7">
                  <c:v>The BANKSETA stands behind its products and services</c:v>
                </c:pt>
              </c:strCache>
            </c:strRef>
          </c:cat>
          <c:val>
            <c:numRef>
              <c:f>Sheet1!$B$7:$I$7</c:f>
              <c:numCache>
                <c:formatCode>0%</c:formatCode>
                <c:ptCount val="8"/>
                <c:pt idx="0">
                  <c:v>4.0000000000000022E-2</c:v>
                </c:pt>
                <c:pt idx="1">
                  <c:v>4.0000000000000022E-2</c:v>
                </c:pt>
                <c:pt idx="2">
                  <c:v>0.05</c:v>
                </c:pt>
                <c:pt idx="3">
                  <c:v>4.0000000000000022E-2</c:v>
                </c:pt>
                <c:pt idx="4">
                  <c:v>7.0000000000000021E-2</c:v>
                </c:pt>
                <c:pt idx="5">
                  <c:v>0.12000000000000002</c:v>
                </c:pt>
                <c:pt idx="6">
                  <c:v>4.0000000000000022E-2</c:v>
                </c:pt>
                <c:pt idx="7">
                  <c:v>6.0000000000000032E-2</c:v>
                </c:pt>
              </c:numCache>
            </c:numRef>
          </c:val>
        </c:ser>
        <c:dLbls>
          <c:showVal val="1"/>
        </c:dLbls>
        <c:gapWidth val="75"/>
        <c:overlap val="100"/>
        <c:axId val="135484928"/>
        <c:axId val="135486464"/>
      </c:barChart>
      <c:catAx>
        <c:axId val="135484928"/>
        <c:scaling>
          <c:orientation val="minMax"/>
        </c:scaling>
        <c:axPos val="b"/>
        <c:majorTickMark val="none"/>
        <c:tickLblPos val="nextTo"/>
        <c:txPr>
          <a:bodyPr/>
          <a:lstStyle/>
          <a:p>
            <a:pPr>
              <a:defRPr lang="en-ZA" b="0"/>
            </a:pPr>
            <a:endParaRPr lang="en-US"/>
          </a:p>
        </c:txPr>
        <c:crossAx val="135486464"/>
        <c:crosses val="autoZero"/>
        <c:auto val="1"/>
        <c:lblAlgn val="ctr"/>
        <c:lblOffset val="100"/>
      </c:catAx>
      <c:valAx>
        <c:axId val="135486464"/>
        <c:scaling>
          <c:orientation val="minMax"/>
          <c:max val="1"/>
        </c:scaling>
        <c:axPos val="l"/>
        <c:majorGridlines/>
        <c:numFmt formatCode="0%" sourceLinked="1"/>
        <c:majorTickMark val="none"/>
        <c:tickLblPos val="nextTo"/>
        <c:spPr>
          <a:ln w="9525">
            <a:noFill/>
          </a:ln>
        </c:spPr>
        <c:txPr>
          <a:bodyPr/>
          <a:lstStyle/>
          <a:p>
            <a:pPr>
              <a:defRPr lang="en-ZA"/>
            </a:pPr>
            <a:endParaRPr lang="en-US"/>
          </a:p>
        </c:txPr>
        <c:crossAx val="135484928"/>
        <c:crosses val="autoZero"/>
        <c:crossBetween val="between"/>
      </c:valAx>
    </c:plotArea>
    <c:legend>
      <c:legendPos val="b"/>
      <c:layout>
        <c:manualLayout>
          <c:xMode val="edge"/>
          <c:yMode val="edge"/>
          <c:x val="0.15721796390495441"/>
          <c:y val="0.86215911907223997"/>
          <c:w val="0.74507049450677743"/>
          <c:h val="5.1706752565020282E-2"/>
        </c:manualLayout>
      </c:layout>
      <c:spPr>
        <a:ln>
          <a:solidFill>
            <a:schemeClr val="tx1"/>
          </a:solidFill>
        </a:ln>
      </c:spPr>
      <c:txPr>
        <a:bodyPr/>
        <a:lstStyle/>
        <a:p>
          <a:pPr>
            <a:defRPr lang="en-ZA" b="0"/>
          </a:pPr>
          <a:endParaRPr lang="en-US"/>
        </a:p>
      </c:txPr>
    </c:legend>
    <c:plotVisOnly val="1"/>
  </c:chart>
  <c:spPr>
    <a:ln>
      <a:noFill/>
    </a:ln>
  </c:spPr>
  <c:txPr>
    <a:bodyPr/>
    <a:lstStyle/>
    <a:p>
      <a:pPr>
        <a:defRPr sz="1000" b="1"/>
      </a:pPr>
      <a:endParaRPr lang="en-US"/>
    </a:p>
  </c:txPr>
  <c:externalData r:id="rId2"/>
</c:chartSpace>
</file>

<file path=ppt/charts/chart79.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lang="en-ZA" sz="1100"/>
            </a:pPr>
            <a:r>
              <a:rPr lang="en-GB" sz="1100" b="1" i="0" u="none" strike="noStrike" baseline="0" dirty="0" smtClean="0"/>
              <a:t>Extent Of  Agreement With The Following Statements On A Scale Of 1 To 5 Where 1 = Strongly Agree And 5 = Strongly Disagree</a:t>
            </a:r>
          </a:p>
          <a:p>
            <a:pPr algn="ctr" rtl="0">
              <a:defRPr lang="en-ZA" sz="1100"/>
            </a:pPr>
            <a:r>
              <a:rPr lang="en-GB" sz="1100" b="1" i="0" u="none" strike="noStrike" baseline="0" dirty="0" smtClean="0"/>
              <a:t>(n=295)</a:t>
            </a:r>
            <a:endParaRPr lang="en-US" sz="1100" dirty="0"/>
          </a:p>
        </c:rich>
      </c:tx>
      <c:layout>
        <c:manualLayout>
          <c:xMode val="edge"/>
          <c:yMode val="edge"/>
          <c:x val="0.12596613476412882"/>
          <c:y val="3.0356870069992221E-2"/>
        </c:manualLayout>
      </c:layout>
    </c:title>
    <c:plotArea>
      <c:layout>
        <c:manualLayout>
          <c:layoutTarget val="inner"/>
          <c:xMode val="edge"/>
          <c:yMode val="edge"/>
          <c:x val="6.1673518686270246E-2"/>
          <c:y val="0.15607988001333248"/>
          <c:w val="0.92100318212435839"/>
          <c:h val="0.46978547522497677"/>
        </c:manualLayout>
      </c:layout>
      <c:barChart>
        <c:barDir val="col"/>
        <c:grouping val="stacked"/>
        <c:ser>
          <c:idx val="0"/>
          <c:order val="0"/>
          <c:tx>
            <c:strRef>
              <c:f>Sheet1!$A$2</c:f>
              <c:strCache>
                <c:ptCount val="1"/>
                <c:pt idx="0">
                  <c:v>Strongly Agree</c:v>
                </c:pt>
              </c:strCache>
            </c:strRef>
          </c:tx>
          <c:spPr>
            <a:solidFill>
              <a:srgbClr val="00B0F0"/>
            </a:solidFill>
            <a:ln w="12700">
              <a:solidFill>
                <a:schemeClr val="tx1"/>
              </a:solidFill>
            </a:ln>
            <a:effectLst/>
            <a:scene3d>
              <a:camera prst="orthographicFront"/>
              <a:lightRig rig="threePt" dir="t"/>
            </a:scene3d>
            <a:sp3d/>
          </c:spPr>
          <c:dLbls>
            <c:dLbl>
              <c:idx val="11"/>
              <c:dLblPos val="ctr"/>
              <c:showVal val="1"/>
            </c:dLbl>
            <c:dLbl>
              <c:idx val="12"/>
              <c:dLblPos val="ctr"/>
              <c:showVal val="1"/>
            </c:dLbl>
            <c:txPr>
              <a:bodyPr/>
              <a:lstStyle/>
              <a:p>
                <a:pPr>
                  <a:defRPr lang="en-ZA"/>
                </a:pPr>
                <a:endParaRPr lang="en-US"/>
              </a:p>
            </c:txPr>
            <c:showVal val="1"/>
          </c:dLbls>
          <c:cat>
            <c:strRef>
              <c:f>Sheet1!$B$1:$H$1</c:f>
              <c:strCache>
                <c:ptCount val="7"/>
                <c:pt idx="0">
                  <c:v>The BANKSETA brand is well known in the sector</c:v>
                </c:pt>
                <c:pt idx="1">
                  <c:v>I am aware of what the BANKSETA brand stands for</c:v>
                </c:pt>
                <c:pt idx="2">
                  <c:v>I am aware of the BANKSETA's objectives</c:v>
                </c:pt>
                <c:pt idx="3">
                  <c:v>I am satisfied with my interaction with the BANKSETA</c:v>
                </c:pt>
                <c:pt idx="4">
                  <c:v>BANKSETA departments communicate effectively around products, deadlines and deliverables</c:v>
                </c:pt>
                <c:pt idx="5">
                  <c:v>BANKSETA departments are aware of what the other departments are doing</c:v>
                </c:pt>
                <c:pt idx="6">
                  <c:v>BANKSETA departments collaborate effectively on projects</c:v>
                </c:pt>
              </c:strCache>
            </c:strRef>
          </c:cat>
          <c:val>
            <c:numRef>
              <c:f>Sheet1!$B$2:$H$2</c:f>
              <c:numCache>
                <c:formatCode>0%</c:formatCode>
                <c:ptCount val="7"/>
                <c:pt idx="0">
                  <c:v>0.41000000000000031</c:v>
                </c:pt>
                <c:pt idx="1">
                  <c:v>0.28000000000000008</c:v>
                </c:pt>
                <c:pt idx="2">
                  <c:v>0.31000000000000116</c:v>
                </c:pt>
                <c:pt idx="3">
                  <c:v>0.32000000000000134</c:v>
                </c:pt>
                <c:pt idx="4">
                  <c:v>0.18000000000000024</c:v>
                </c:pt>
                <c:pt idx="5">
                  <c:v>0.14000000000000001</c:v>
                </c:pt>
                <c:pt idx="6">
                  <c:v>0.16</c:v>
                </c:pt>
              </c:numCache>
            </c:numRef>
          </c:val>
        </c:ser>
        <c:ser>
          <c:idx val="1"/>
          <c:order val="1"/>
          <c:tx>
            <c:strRef>
              <c:f>Sheet1!$A$3</c:f>
              <c:strCache>
                <c:ptCount val="1"/>
                <c:pt idx="0">
                  <c:v> Agree</c:v>
                </c:pt>
              </c:strCache>
            </c:strRef>
          </c:tx>
          <c:spPr>
            <a:solidFill>
              <a:srgbClr val="92D050"/>
            </a:solidFill>
            <a:ln w="9525">
              <a:solidFill>
                <a:schemeClr val="tx1"/>
              </a:solidFill>
            </a:ln>
            <a:effectLst/>
          </c:spPr>
          <c:cat>
            <c:strRef>
              <c:f>Sheet1!$B$1:$H$1</c:f>
              <c:strCache>
                <c:ptCount val="7"/>
                <c:pt idx="0">
                  <c:v>The BANKSETA brand is well known in the sector</c:v>
                </c:pt>
                <c:pt idx="1">
                  <c:v>I am aware of what the BANKSETA brand stands for</c:v>
                </c:pt>
                <c:pt idx="2">
                  <c:v>I am aware of the BANKSETA's objectives</c:v>
                </c:pt>
                <c:pt idx="3">
                  <c:v>I am satisfied with my interaction with the BANKSETA</c:v>
                </c:pt>
                <c:pt idx="4">
                  <c:v>BANKSETA departments communicate effectively around products, deadlines and deliverables</c:v>
                </c:pt>
                <c:pt idx="5">
                  <c:v>BANKSETA departments are aware of what the other departments are doing</c:v>
                </c:pt>
                <c:pt idx="6">
                  <c:v>BANKSETA departments collaborate effectively on projects</c:v>
                </c:pt>
              </c:strCache>
            </c:strRef>
          </c:cat>
          <c:val>
            <c:numRef>
              <c:f>Sheet1!$B$3:$H$3</c:f>
              <c:numCache>
                <c:formatCode>0%</c:formatCode>
                <c:ptCount val="7"/>
                <c:pt idx="0">
                  <c:v>0.37000000000000038</c:v>
                </c:pt>
                <c:pt idx="1">
                  <c:v>0.39000000000000135</c:v>
                </c:pt>
                <c:pt idx="2">
                  <c:v>0.43000000000000038</c:v>
                </c:pt>
                <c:pt idx="3">
                  <c:v>0.37000000000000038</c:v>
                </c:pt>
                <c:pt idx="4">
                  <c:v>0.44</c:v>
                </c:pt>
                <c:pt idx="5">
                  <c:v>0.33000000000000151</c:v>
                </c:pt>
                <c:pt idx="6">
                  <c:v>0.39000000000000135</c:v>
                </c:pt>
              </c:numCache>
            </c:numRef>
          </c:val>
        </c:ser>
        <c:ser>
          <c:idx val="2"/>
          <c:order val="2"/>
          <c:tx>
            <c:strRef>
              <c:f>Sheet1!$A$4</c:f>
              <c:strCache>
                <c:ptCount val="1"/>
                <c:pt idx="0">
                  <c:v>Indifferent</c:v>
                </c:pt>
              </c:strCache>
            </c:strRef>
          </c:tx>
          <c:spPr>
            <a:solidFill>
              <a:srgbClr val="FFFF00"/>
            </a:solidFill>
            <a:ln>
              <a:solidFill>
                <a:schemeClr val="tx1"/>
              </a:solidFill>
            </a:ln>
          </c:spPr>
          <c:dLbls>
            <c:dLbl>
              <c:idx val="4"/>
              <c:dLblPos val="ctr"/>
              <c:showVal val="1"/>
            </c:dLbl>
            <c:txPr>
              <a:bodyPr/>
              <a:lstStyle/>
              <a:p>
                <a:pPr>
                  <a:defRPr lang="en-ZA"/>
                </a:pPr>
                <a:endParaRPr lang="en-US"/>
              </a:p>
            </c:txPr>
            <c:showVal val="1"/>
          </c:dLbls>
          <c:cat>
            <c:strRef>
              <c:f>Sheet1!$B$1:$H$1</c:f>
              <c:strCache>
                <c:ptCount val="7"/>
                <c:pt idx="0">
                  <c:v>The BANKSETA brand is well known in the sector</c:v>
                </c:pt>
                <c:pt idx="1">
                  <c:v>I am aware of what the BANKSETA brand stands for</c:v>
                </c:pt>
                <c:pt idx="2">
                  <c:v>I am aware of the BANKSETA's objectives</c:v>
                </c:pt>
                <c:pt idx="3">
                  <c:v>I am satisfied with my interaction with the BANKSETA</c:v>
                </c:pt>
                <c:pt idx="4">
                  <c:v>BANKSETA departments communicate effectively around products, deadlines and deliverables</c:v>
                </c:pt>
                <c:pt idx="5">
                  <c:v>BANKSETA departments are aware of what the other departments are doing</c:v>
                </c:pt>
                <c:pt idx="6">
                  <c:v>BANKSETA departments collaborate effectively on projects</c:v>
                </c:pt>
              </c:strCache>
            </c:strRef>
          </c:cat>
          <c:val>
            <c:numRef>
              <c:f>Sheet1!$B$4:$H$4</c:f>
              <c:numCache>
                <c:formatCode>0%</c:formatCode>
                <c:ptCount val="7"/>
                <c:pt idx="0">
                  <c:v>0.11</c:v>
                </c:pt>
                <c:pt idx="1">
                  <c:v>0.12000000000000002</c:v>
                </c:pt>
                <c:pt idx="2">
                  <c:v>0.1</c:v>
                </c:pt>
                <c:pt idx="3">
                  <c:v>0.16</c:v>
                </c:pt>
                <c:pt idx="4">
                  <c:v>0.19</c:v>
                </c:pt>
                <c:pt idx="5">
                  <c:v>0.2</c:v>
                </c:pt>
                <c:pt idx="6">
                  <c:v>0.2</c:v>
                </c:pt>
              </c:numCache>
            </c:numRef>
          </c:val>
        </c:ser>
        <c:ser>
          <c:idx val="3"/>
          <c:order val="3"/>
          <c:tx>
            <c:strRef>
              <c:f>Sheet1!$A$5</c:f>
              <c:strCache>
                <c:ptCount val="1"/>
                <c:pt idx="0">
                  <c:v>Disagree</c:v>
                </c:pt>
              </c:strCache>
            </c:strRef>
          </c:tx>
          <c:spPr>
            <a:solidFill>
              <a:srgbClr val="FFC000"/>
            </a:solidFill>
            <a:ln>
              <a:solidFill>
                <a:schemeClr val="tx1"/>
              </a:solidFill>
            </a:ln>
          </c:spPr>
          <c:cat>
            <c:strRef>
              <c:f>Sheet1!$B$1:$H$1</c:f>
              <c:strCache>
                <c:ptCount val="7"/>
                <c:pt idx="0">
                  <c:v>The BANKSETA brand is well known in the sector</c:v>
                </c:pt>
                <c:pt idx="1">
                  <c:v>I am aware of what the BANKSETA brand stands for</c:v>
                </c:pt>
                <c:pt idx="2">
                  <c:v>I am aware of the BANKSETA's objectives</c:v>
                </c:pt>
                <c:pt idx="3">
                  <c:v>I am satisfied with my interaction with the BANKSETA</c:v>
                </c:pt>
                <c:pt idx="4">
                  <c:v>BANKSETA departments communicate effectively around products, deadlines and deliverables</c:v>
                </c:pt>
                <c:pt idx="5">
                  <c:v>BANKSETA departments are aware of what the other departments are doing</c:v>
                </c:pt>
                <c:pt idx="6">
                  <c:v>BANKSETA departments collaborate effectively on projects</c:v>
                </c:pt>
              </c:strCache>
            </c:strRef>
          </c:cat>
          <c:val>
            <c:numRef>
              <c:f>Sheet1!$B$5:$H$5</c:f>
              <c:numCache>
                <c:formatCode>0%</c:formatCode>
                <c:ptCount val="7"/>
                <c:pt idx="0">
                  <c:v>8.0000000000000043E-2</c:v>
                </c:pt>
                <c:pt idx="1">
                  <c:v>0.11</c:v>
                </c:pt>
                <c:pt idx="2">
                  <c:v>7.0000000000000021E-2</c:v>
                </c:pt>
                <c:pt idx="3">
                  <c:v>0.12000000000000002</c:v>
                </c:pt>
                <c:pt idx="4">
                  <c:v>8.0000000000000043E-2</c:v>
                </c:pt>
                <c:pt idx="5">
                  <c:v>6.0000000000000032E-2</c:v>
                </c:pt>
                <c:pt idx="6">
                  <c:v>7.0000000000000021E-2</c:v>
                </c:pt>
              </c:numCache>
            </c:numRef>
          </c:val>
        </c:ser>
        <c:ser>
          <c:idx val="4"/>
          <c:order val="4"/>
          <c:tx>
            <c:strRef>
              <c:f>Sheet1!$A$6</c:f>
              <c:strCache>
                <c:ptCount val="1"/>
                <c:pt idx="0">
                  <c:v>Strongly Disagree</c:v>
                </c:pt>
              </c:strCache>
            </c:strRef>
          </c:tx>
          <c:spPr>
            <a:solidFill>
              <a:srgbClr val="FF0000"/>
            </a:solidFill>
            <a:ln>
              <a:solidFill>
                <a:schemeClr val="tx1"/>
              </a:solidFill>
            </a:ln>
          </c:spPr>
          <c:dLbls>
            <c:dLbl>
              <c:idx val="9"/>
              <c:delete val="1"/>
            </c:dLbl>
            <c:txPr>
              <a:bodyPr/>
              <a:lstStyle/>
              <a:p>
                <a:pPr>
                  <a:defRPr lang="en-ZA"/>
                </a:pPr>
                <a:endParaRPr lang="en-US"/>
              </a:p>
            </c:txPr>
            <c:dLblPos val="ctr"/>
            <c:showVal val="1"/>
          </c:dLbls>
          <c:cat>
            <c:strRef>
              <c:f>Sheet1!$B$1:$H$1</c:f>
              <c:strCache>
                <c:ptCount val="7"/>
                <c:pt idx="0">
                  <c:v>The BANKSETA brand is well known in the sector</c:v>
                </c:pt>
                <c:pt idx="1">
                  <c:v>I am aware of what the BANKSETA brand stands for</c:v>
                </c:pt>
                <c:pt idx="2">
                  <c:v>I am aware of the BANKSETA's objectives</c:v>
                </c:pt>
                <c:pt idx="3">
                  <c:v>I am satisfied with my interaction with the BANKSETA</c:v>
                </c:pt>
                <c:pt idx="4">
                  <c:v>BANKSETA departments communicate effectively around products, deadlines and deliverables</c:v>
                </c:pt>
                <c:pt idx="5">
                  <c:v>BANKSETA departments are aware of what the other departments are doing</c:v>
                </c:pt>
                <c:pt idx="6">
                  <c:v>BANKSETA departments collaborate effectively on projects</c:v>
                </c:pt>
              </c:strCache>
            </c:strRef>
          </c:cat>
          <c:val>
            <c:numRef>
              <c:f>Sheet1!$B$6:$H$6</c:f>
              <c:numCache>
                <c:formatCode>0%</c:formatCode>
                <c:ptCount val="7"/>
                <c:pt idx="0">
                  <c:v>1.0000000000000005E-2</c:v>
                </c:pt>
                <c:pt idx="1">
                  <c:v>2.0000000000000011E-2</c:v>
                </c:pt>
                <c:pt idx="2">
                  <c:v>3.0000000000000002E-2</c:v>
                </c:pt>
                <c:pt idx="3">
                  <c:v>3.0000000000000002E-2</c:v>
                </c:pt>
                <c:pt idx="4">
                  <c:v>3.0000000000000002E-2</c:v>
                </c:pt>
                <c:pt idx="5">
                  <c:v>3.0000000000000002E-2</c:v>
                </c:pt>
                <c:pt idx="6">
                  <c:v>2.0000000000000011E-2</c:v>
                </c:pt>
              </c:numCache>
            </c:numRef>
          </c:val>
        </c:ser>
        <c:ser>
          <c:idx val="5"/>
          <c:order val="5"/>
          <c:tx>
            <c:strRef>
              <c:f>Sheet1!$A$7</c:f>
              <c:strCache>
                <c:ptCount val="1"/>
                <c:pt idx="0">
                  <c:v>Don’t Know / N/A</c:v>
                </c:pt>
              </c:strCache>
            </c:strRef>
          </c:tx>
          <c:spPr>
            <a:solidFill>
              <a:srgbClr val="C00000"/>
            </a:solidFill>
            <a:ln>
              <a:solidFill>
                <a:schemeClr val="tx1"/>
              </a:solidFill>
            </a:ln>
          </c:spPr>
          <c:dLbls>
            <c:dLbl>
              <c:idx val="4"/>
              <c:dLblPos val="ctr"/>
              <c:showVal val="1"/>
            </c:dLbl>
            <c:txPr>
              <a:bodyPr/>
              <a:lstStyle/>
              <a:p>
                <a:pPr>
                  <a:defRPr lang="en-ZA">
                    <a:solidFill>
                      <a:schemeClr val="bg1"/>
                    </a:solidFill>
                  </a:defRPr>
                </a:pPr>
                <a:endParaRPr lang="en-US"/>
              </a:p>
            </c:txPr>
            <c:showVal val="1"/>
          </c:dLbls>
          <c:cat>
            <c:strRef>
              <c:f>Sheet1!$B$1:$H$1</c:f>
              <c:strCache>
                <c:ptCount val="7"/>
                <c:pt idx="0">
                  <c:v>The BANKSETA brand is well known in the sector</c:v>
                </c:pt>
                <c:pt idx="1">
                  <c:v>I am aware of what the BANKSETA brand stands for</c:v>
                </c:pt>
                <c:pt idx="2">
                  <c:v>I am aware of the BANKSETA's objectives</c:v>
                </c:pt>
                <c:pt idx="3">
                  <c:v>I am satisfied with my interaction with the BANKSETA</c:v>
                </c:pt>
                <c:pt idx="4">
                  <c:v>BANKSETA departments communicate effectively around products, deadlines and deliverables</c:v>
                </c:pt>
                <c:pt idx="5">
                  <c:v>BANKSETA departments are aware of what the other departments are doing</c:v>
                </c:pt>
                <c:pt idx="6">
                  <c:v>BANKSETA departments collaborate effectively on projects</c:v>
                </c:pt>
              </c:strCache>
            </c:strRef>
          </c:cat>
          <c:val>
            <c:numRef>
              <c:f>Sheet1!$B$7:$H$7</c:f>
              <c:numCache>
                <c:formatCode>0%</c:formatCode>
                <c:ptCount val="7"/>
                <c:pt idx="0">
                  <c:v>2.0000000000000011E-2</c:v>
                </c:pt>
                <c:pt idx="1">
                  <c:v>8.0000000000000043E-2</c:v>
                </c:pt>
                <c:pt idx="2">
                  <c:v>6.0000000000000032E-2</c:v>
                </c:pt>
                <c:pt idx="4">
                  <c:v>8.0000000000000043E-2</c:v>
                </c:pt>
                <c:pt idx="5">
                  <c:v>0.24000000000000021</c:v>
                </c:pt>
                <c:pt idx="6">
                  <c:v>0.16</c:v>
                </c:pt>
              </c:numCache>
            </c:numRef>
          </c:val>
        </c:ser>
        <c:dLbls>
          <c:showVal val="1"/>
        </c:dLbls>
        <c:gapWidth val="75"/>
        <c:overlap val="100"/>
        <c:axId val="136144768"/>
        <c:axId val="136146304"/>
      </c:barChart>
      <c:catAx>
        <c:axId val="136144768"/>
        <c:scaling>
          <c:orientation val="minMax"/>
        </c:scaling>
        <c:axPos val="b"/>
        <c:majorTickMark val="none"/>
        <c:tickLblPos val="nextTo"/>
        <c:txPr>
          <a:bodyPr/>
          <a:lstStyle/>
          <a:p>
            <a:pPr>
              <a:defRPr lang="en-ZA" b="0"/>
            </a:pPr>
            <a:endParaRPr lang="en-US"/>
          </a:p>
        </c:txPr>
        <c:crossAx val="136146304"/>
        <c:crosses val="autoZero"/>
        <c:auto val="1"/>
        <c:lblAlgn val="ctr"/>
        <c:lblOffset val="100"/>
      </c:catAx>
      <c:valAx>
        <c:axId val="136146304"/>
        <c:scaling>
          <c:orientation val="minMax"/>
          <c:max val="1"/>
        </c:scaling>
        <c:axPos val="l"/>
        <c:majorGridlines/>
        <c:numFmt formatCode="0%" sourceLinked="1"/>
        <c:majorTickMark val="none"/>
        <c:tickLblPos val="nextTo"/>
        <c:spPr>
          <a:ln w="9525">
            <a:noFill/>
          </a:ln>
        </c:spPr>
        <c:txPr>
          <a:bodyPr/>
          <a:lstStyle/>
          <a:p>
            <a:pPr>
              <a:defRPr lang="en-ZA"/>
            </a:pPr>
            <a:endParaRPr lang="en-US"/>
          </a:p>
        </c:txPr>
        <c:crossAx val="136144768"/>
        <c:crosses val="autoZero"/>
        <c:crossBetween val="between"/>
      </c:valAx>
    </c:plotArea>
    <c:legend>
      <c:legendPos val="b"/>
      <c:layout>
        <c:manualLayout>
          <c:xMode val="edge"/>
          <c:yMode val="edge"/>
          <c:x val="0.15721796390495441"/>
          <c:y val="0.87767635193312066"/>
          <c:w val="0.74507049450677765"/>
          <c:h val="5.1706752565020282E-2"/>
        </c:manualLayout>
      </c:layout>
      <c:spPr>
        <a:ln>
          <a:solidFill>
            <a:schemeClr val="tx1"/>
          </a:solidFill>
        </a:ln>
      </c:spPr>
      <c:txPr>
        <a:bodyPr/>
        <a:lstStyle/>
        <a:p>
          <a:pPr>
            <a:defRPr lang="en-ZA" b="0"/>
          </a:pPr>
          <a:endParaRPr lang="en-US"/>
        </a:p>
      </c:txPr>
    </c:legend>
    <c:plotVisOnly val="1"/>
  </c:chart>
  <c:spPr>
    <a:ln>
      <a:noFill/>
    </a:ln>
  </c:spPr>
  <c:txPr>
    <a:bodyPr/>
    <a:lstStyle/>
    <a:p>
      <a:pPr>
        <a:defRPr sz="1000" b="1"/>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dirty="0" smtClean="0"/>
              <a:t>Ability to contribute to your business</a:t>
            </a:r>
          </a:p>
        </c:rich>
      </c:tx>
      <c:layout>
        <c:manualLayout>
          <c:xMode val="edge"/>
          <c:yMode val="edge"/>
          <c:x val="0.19999062617172891"/>
          <c:y val="4.1666666666666664E-2"/>
        </c:manualLayout>
      </c:layout>
    </c:title>
    <c:plotArea>
      <c:layout>
        <c:manualLayout>
          <c:layoutTarget val="inner"/>
          <c:xMode val="edge"/>
          <c:yMode val="edge"/>
          <c:x val="8.6708848893891674E-2"/>
          <c:y val="0.15259615384615888"/>
          <c:w val="0.86053115071142428"/>
          <c:h val="0.47634211588937087"/>
        </c:manualLayout>
      </c:layout>
      <c:barChart>
        <c:barDir val="col"/>
        <c:grouping val="clustered"/>
        <c:ser>
          <c:idx val="0"/>
          <c:order val="0"/>
          <c:tx>
            <c:strRef>
              <c:f>Sheet1!$A$2</c:f>
              <c:strCache>
                <c:ptCount val="1"/>
                <c:pt idx="0">
                  <c:v>2007 (n=160)</c:v>
                </c:pt>
              </c:strCache>
            </c:strRef>
          </c:tx>
          <c:spPr>
            <a:solidFill>
              <a:srgbClr val="0033CC"/>
            </a:solidFill>
            <a:ln>
              <a:solidFill>
                <a:schemeClr val="tx1"/>
              </a:solidFill>
            </a:ln>
            <a:effectLst>
              <a:outerShdw blurRad="40000" dist="23000" dir="5400000" rotWithShape="0">
                <a:srgbClr val="000000">
                  <a:alpha val="35000"/>
                </a:srgbClr>
              </a:outerShdw>
            </a:effectLst>
            <a:scene3d>
              <a:camera prst="orthographicFront"/>
              <a:lightRig rig="threePt" dir="t"/>
            </a:scene3d>
            <a:sp3d/>
          </c:spPr>
          <c:dPt>
            <c:idx val="0"/>
            <c:spPr>
              <a:solidFill>
                <a:schemeClr val="bg1"/>
              </a:solidFill>
              <a:ln w="28575">
                <a:solidFill>
                  <a:srgbClr val="0070C0"/>
                </a:solidFill>
              </a:ln>
              <a:effectLst>
                <a:outerShdw blurRad="40000" dist="23000" dir="5400000" rotWithShape="0">
                  <a:srgbClr val="000000">
                    <a:alpha val="35000"/>
                  </a:srgbClr>
                </a:outerShdw>
              </a:effectLst>
              <a:scene3d>
                <a:camera prst="orthographicFront"/>
                <a:lightRig rig="threePt" dir="t"/>
              </a:scene3d>
              <a:sp3d/>
            </c:spPr>
          </c:dPt>
          <c:dPt>
            <c:idx val="1"/>
            <c:spPr>
              <a:solidFill>
                <a:schemeClr val="bg1"/>
              </a:solidFill>
              <a:ln w="28575">
                <a:solidFill>
                  <a:srgbClr val="00B0F0"/>
                </a:solidFill>
              </a:ln>
              <a:effectLst>
                <a:outerShdw blurRad="40000" dist="23000" dir="5400000" rotWithShape="0">
                  <a:srgbClr val="000000">
                    <a:alpha val="35000"/>
                  </a:srgbClr>
                </a:outerShdw>
              </a:effectLst>
              <a:scene3d>
                <a:camera prst="orthographicFront"/>
                <a:lightRig rig="threePt" dir="t"/>
              </a:scene3d>
              <a:sp3d/>
            </c:spPr>
          </c:dPt>
          <c:dPt>
            <c:idx val="2"/>
            <c:spPr>
              <a:solidFill>
                <a:schemeClr val="bg1"/>
              </a:solidFill>
              <a:ln w="28575">
                <a:solidFill>
                  <a:srgbClr val="92D050"/>
                </a:solidFill>
              </a:ln>
              <a:effectLst>
                <a:outerShdw blurRad="40000" dist="23000" dir="5400000" rotWithShape="0">
                  <a:srgbClr val="000000">
                    <a:alpha val="35000"/>
                  </a:srgbClr>
                </a:outerShdw>
              </a:effectLst>
              <a:scene3d>
                <a:camera prst="orthographicFront"/>
                <a:lightRig rig="threePt" dir="t"/>
              </a:scene3d>
              <a:sp3d/>
            </c:spPr>
          </c:dPt>
          <c:dPt>
            <c:idx val="3"/>
            <c:spPr>
              <a:solidFill>
                <a:schemeClr val="bg1"/>
              </a:solidFill>
              <a:ln w="28575">
                <a:solidFill>
                  <a:srgbClr val="FFFF00"/>
                </a:solidFill>
              </a:ln>
              <a:effectLst>
                <a:outerShdw blurRad="40000" dist="23000" dir="5400000" rotWithShape="0">
                  <a:srgbClr val="000000">
                    <a:alpha val="35000"/>
                  </a:srgbClr>
                </a:outerShdw>
              </a:effectLst>
              <a:scene3d>
                <a:camera prst="orthographicFront"/>
                <a:lightRig rig="threePt" dir="t"/>
              </a:scene3d>
              <a:sp3d/>
            </c:spPr>
          </c:dPt>
          <c:dPt>
            <c:idx val="4"/>
            <c:spPr>
              <a:solidFill>
                <a:schemeClr val="bg1"/>
              </a:solidFill>
              <a:ln w="28575">
                <a:solidFill>
                  <a:srgbClr val="FFC000"/>
                </a:solidFill>
              </a:ln>
              <a:effectLst>
                <a:outerShdw blurRad="40000" dist="23000" dir="5400000" rotWithShape="0">
                  <a:srgbClr val="000000">
                    <a:alpha val="35000"/>
                  </a:srgbClr>
                </a:outerShdw>
              </a:effectLst>
              <a:scene3d>
                <a:camera prst="orthographicFront"/>
                <a:lightRig rig="threePt" dir="t"/>
              </a:scene3d>
              <a:sp3d/>
            </c:spPr>
          </c:dPt>
          <c:dPt>
            <c:idx val="5"/>
            <c:spPr>
              <a:solidFill>
                <a:schemeClr val="bg1"/>
              </a:solidFill>
              <a:ln w="28575">
                <a:solidFill>
                  <a:srgbClr val="FF0000"/>
                </a:solidFill>
              </a:ln>
              <a:effectLst>
                <a:outerShdw blurRad="40000" dist="23000" dir="5400000" rotWithShape="0">
                  <a:srgbClr val="000000">
                    <a:alpha val="35000"/>
                  </a:srgbClr>
                </a:outerShdw>
              </a:effectLst>
              <a:scene3d>
                <a:camera prst="orthographicFront"/>
                <a:lightRig rig="threePt" dir="t"/>
              </a:scene3d>
              <a:sp3d/>
            </c:spPr>
          </c:dPt>
          <c:dLbls>
            <c:txPr>
              <a:bodyPr/>
              <a:lstStyle/>
              <a:p>
                <a:pPr>
                  <a:defRPr lang="en-ZA" sz="1000" b="1"/>
                </a:pPr>
                <a:endParaRPr lang="en-US"/>
              </a:p>
            </c:txPr>
            <c:dLblPos val="outEnd"/>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Sheet1!$B$2:$G$2</c:f>
              <c:numCache>
                <c:formatCode>General</c:formatCode>
                <c:ptCount val="6"/>
                <c:pt idx="0">
                  <c:v>1</c:v>
                </c:pt>
                <c:pt idx="1">
                  <c:v>4</c:v>
                </c:pt>
                <c:pt idx="2">
                  <c:v>20</c:v>
                </c:pt>
                <c:pt idx="3">
                  <c:v>49</c:v>
                </c:pt>
                <c:pt idx="4">
                  <c:v>23</c:v>
                </c:pt>
                <c:pt idx="5">
                  <c:v>4</c:v>
                </c:pt>
              </c:numCache>
            </c:numRef>
          </c:val>
        </c:ser>
        <c:ser>
          <c:idx val="1"/>
          <c:order val="1"/>
          <c:tx>
            <c:strRef>
              <c:f>Sheet1!$A$3</c:f>
              <c:strCache>
                <c:ptCount val="1"/>
                <c:pt idx="0">
                  <c:v>2008 (n=178)</c:v>
                </c:pt>
              </c:strCache>
            </c:strRef>
          </c:tx>
          <c:spPr>
            <a:solidFill>
              <a:srgbClr val="00B0F0"/>
            </a:solidFill>
            <a:ln>
              <a:solidFill>
                <a:schemeClr val="tx1"/>
              </a:solidFill>
            </a:ln>
            <a:effectLst>
              <a:outerShdw blurRad="50800" dist="38100" dir="5400000" algn="t" rotWithShape="0">
                <a:prstClr val="black">
                  <a:alpha val="40000"/>
                </a:prstClr>
              </a:outerShdw>
            </a:effectLst>
          </c:spPr>
          <c:dPt>
            <c:idx val="0"/>
            <c:spPr>
              <a:solidFill>
                <a:srgbClr val="0070C0"/>
              </a:solidFill>
              <a:ln>
                <a:solidFill>
                  <a:schemeClr val="tx1"/>
                </a:solidFill>
              </a:ln>
              <a:effectLst>
                <a:outerShdw blurRad="50800" dist="38100" dir="5400000" algn="t" rotWithShape="0">
                  <a:prstClr val="black">
                    <a:alpha val="40000"/>
                  </a:prstClr>
                </a:outerShdw>
              </a:effectLst>
            </c:spPr>
          </c:dPt>
          <c:dPt>
            <c:idx val="2"/>
            <c:spPr>
              <a:solidFill>
                <a:srgbClr val="92D050"/>
              </a:solidFill>
              <a:ln>
                <a:solidFill>
                  <a:schemeClr val="tx1"/>
                </a:solidFill>
              </a:ln>
              <a:effectLst>
                <a:outerShdw blurRad="50800" dist="38100" dir="5400000" algn="t" rotWithShape="0">
                  <a:prstClr val="black">
                    <a:alpha val="40000"/>
                  </a:prstClr>
                </a:outerShdw>
              </a:effectLst>
            </c:spPr>
          </c:dPt>
          <c:dPt>
            <c:idx val="3"/>
            <c:spPr>
              <a:solidFill>
                <a:srgbClr val="FFFF00"/>
              </a:solidFill>
              <a:ln>
                <a:solidFill>
                  <a:schemeClr val="tx1"/>
                </a:solidFill>
              </a:ln>
              <a:effectLst>
                <a:outerShdw blurRad="50800" dist="38100" dir="5400000" algn="t" rotWithShape="0">
                  <a:prstClr val="black">
                    <a:alpha val="40000"/>
                  </a:prstClr>
                </a:outerShdw>
              </a:effectLst>
            </c:spPr>
          </c:dPt>
          <c:dPt>
            <c:idx val="4"/>
            <c:spPr>
              <a:solidFill>
                <a:srgbClr val="FFC000"/>
              </a:solidFill>
              <a:ln>
                <a:solidFill>
                  <a:schemeClr val="tx1"/>
                </a:solidFill>
              </a:ln>
              <a:effectLst>
                <a:outerShdw blurRad="50800" dist="38100" dir="5400000" algn="t" rotWithShape="0">
                  <a:prstClr val="black">
                    <a:alpha val="40000"/>
                  </a:prstClr>
                </a:outerShdw>
              </a:effectLst>
            </c:spPr>
          </c:dPt>
          <c:dPt>
            <c:idx val="5"/>
            <c:spPr>
              <a:solidFill>
                <a:srgbClr val="FF0000"/>
              </a:solidFill>
              <a:ln>
                <a:solidFill>
                  <a:schemeClr val="tx1"/>
                </a:solidFill>
              </a:ln>
              <a:effectLst>
                <a:outerShdw blurRad="50800" dist="38100" dir="5400000" algn="t" rotWithShape="0">
                  <a:prstClr val="black">
                    <a:alpha val="40000"/>
                  </a:prstClr>
                </a:outerShdw>
              </a:effectLst>
            </c:spPr>
          </c:dPt>
          <c:dLbls>
            <c:txPr>
              <a:bodyPr/>
              <a:lstStyle/>
              <a:p>
                <a:pPr>
                  <a:defRPr lang="en-ZA" sz="1000" b="1"/>
                </a:pPr>
                <a:endParaRPr lang="en-US"/>
              </a:p>
            </c:txPr>
            <c:dLblPos val="outEnd"/>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Sheet1!$B$3:$G$3</c:f>
              <c:numCache>
                <c:formatCode>0</c:formatCode>
                <c:ptCount val="6"/>
                <c:pt idx="0" formatCode="General">
                  <c:v>1</c:v>
                </c:pt>
                <c:pt idx="1">
                  <c:v>2</c:v>
                </c:pt>
                <c:pt idx="2" formatCode="General">
                  <c:v>22</c:v>
                </c:pt>
                <c:pt idx="3" formatCode="General">
                  <c:v>44</c:v>
                </c:pt>
                <c:pt idx="4" formatCode="General">
                  <c:v>30</c:v>
                </c:pt>
                <c:pt idx="5" formatCode="General">
                  <c:v>1</c:v>
                </c:pt>
              </c:numCache>
            </c:numRef>
          </c:val>
        </c:ser>
        <c:ser>
          <c:idx val="2"/>
          <c:order val="2"/>
          <c:tx>
            <c:strRef>
              <c:f>Sheet1!$A$4</c:f>
              <c:strCache>
                <c:ptCount val="1"/>
                <c:pt idx="0">
                  <c:v>2009 (n=316)</c:v>
                </c:pt>
              </c:strCache>
            </c:strRef>
          </c:tx>
          <c:spPr>
            <a:solidFill>
              <a:schemeClr val="bg1">
                <a:lumMod val="85000"/>
              </a:schemeClr>
            </a:solidFill>
            <a:ln>
              <a:solidFill>
                <a:schemeClr val="tx1"/>
              </a:solidFill>
            </a:ln>
          </c:spPr>
          <c:dLbls>
            <c:txPr>
              <a:bodyPr/>
              <a:lstStyle/>
              <a:p>
                <a:pPr>
                  <a:defRPr lang="en-ZA" sz="1000" b="1"/>
                </a:pPr>
                <a:endParaRPr lang="en-US"/>
              </a:p>
            </c:txPr>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Sheet1!$B$4:$G$4</c:f>
              <c:numCache>
                <c:formatCode>0</c:formatCode>
                <c:ptCount val="6"/>
                <c:pt idx="0">
                  <c:v>0.94936708860759489</c:v>
                </c:pt>
                <c:pt idx="1">
                  <c:v>1.8987341772151898</c:v>
                </c:pt>
                <c:pt idx="2">
                  <c:v>13.607594936708876</c:v>
                </c:pt>
                <c:pt idx="3">
                  <c:v>49.367088607594894</c:v>
                </c:pt>
                <c:pt idx="4">
                  <c:v>31.645569620253163</c:v>
                </c:pt>
                <c:pt idx="5">
                  <c:v>2.5316455696202342</c:v>
                </c:pt>
              </c:numCache>
            </c:numRef>
          </c:val>
        </c:ser>
        <c:ser>
          <c:idx val="3"/>
          <c:order val="3"/>
          <c:tx>
            <c:strRef>
              <c:f>Sheet1!$A$5</c:f>
              <c:strCache>
                <c:ptCount val="1"/>
                <c:pt idx="0">
                  <c:v>2010 (n=129)</c:v>
                </c:pt>
              </c:strCache>
            </c:strRef>
          </c:tx>
          <c:dLbls>
            <c:txPr>
              <a:bodyPr/>
              <a:lstStyle/>
              <a:p>
                <a:pPr>
                  <a:defRPr sz="1000" b="1"/>
                </a:pPr>
                <a:endParaRPr lang="en-US"/>
              </a:p>
            </c:txPr>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Sheet1!$B$5:$G$5</c:f>
              <c:numCache>
                <c:formatCode>0</c:formatCode>
                <c:ptCount val="6"/>
                <c:pt idx="0">
                  <c:v>3.8759689922480431</c:v>
                </c:pt>
                <c:pt idx="1">
                  <c:v>3.8759689922480431</c:v>
                </c:pt>
                <c:pt idx="2">
                  <c:v>17.829457364341085</c:v>
                </c:pt>
                <c:pt idx="3">
                  <c:v>43.410852713178301</c:v>
                </c:pt>
                <c:pt idx="4">
                  <c:v>29.45736434108527</c:v>
                </c:pt>
                <c:pt idx="5">
                  <c:v>1.5503875968992313</c:v>
                </c:pt>
              </c:numCache>
            </c:numRef>
          </c:val>
        </c:ser>
        <c:dLbls>
          <c:showVal val="1"/>
        </c:dLbls>
        <c:gapWidth val="75"/>
        <c:overlap val="-25"/>
        <c:axId val="123808384"/>
        <c:axId val="123814272"/>
      </c:barChart>
      <c:catAx>
        <c:axId val="123808384"/>
        <c:scaling>
          <c:orientation val="minMax"/>
        </c:scaling>
        <c:axPos val="b"/>
        <c:majorTickMark val="none"/>
        <c:tickLblPos val="nextTo"/>
        <c:txPr>
          <a:bodyPr/>
          <a:lstStyle/>
          <a:p>
            <a:pPr>
              <a:defRPr lang="en-ZA" sz="1000" b="0"/>
            </a:pPr>
            <a:endParaRPr lang="en-US"/>
          </a:p>
        </c:txPr>
        <c:crossAx val="123814272"/>
        <c:crosses val="autoZero"/>
        <c:auto val="1"/>
        <c:lblAlgn val="ctr"/>
        <c:lblOffset val="100"/>
      </c:catAx>
      <c:valAx>
        <c:axId val="123814272"/>
        <c:scaling>
          <c:orientation val="minMax"/>
        </c:scaling>
        <c:axPos val="l"/>
        <c:majorGridlines/>
        <c:numFmt formatCode="General" sourceLinked="1"/>
        <c:majorTickMark val="none"/>
        <c:tickLblPos val="nextTo"/>
        <c:spPr>
          <a:ln w="9525">
            <a:noFill/>
          </a:ln>
        </c:spPr>
        <c:txPr>
          <a:bodyPr/>
          <a:lstStyle/>
          <a:p>
            <a:pPr>
              <a:defRPr lang="en-ZA" sz="1000" b="1"/>
            </a:pPr>
            <a:endParaRPr lang="en-US"/>
          </a:p>
        </c:txPr>
        <c:crossAx val="123808384"/>
        <c:crosses val="autoZero"/>
        <c:crossBetween val="between"/>
      </c:valAx>
    </c:plotArea>
    <c:legend>
      <c:legendPos val="b"/>
      <c:layout>
        <c:manualLayout>
          <c:xMode val="edge"/>
          <c:yMode val="edge"/>
          <c:x val="6.3474878140232477E-2"/>
          <c:y val="0.82450989299414801"/>
          <c:w val="0.89605643044619465"/>
          <c:h val="0.1045719765798506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80.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Are You Satisfied With The Extent Of Communication That You Currently Receive From BANKSETA?</a:t>
            </a:r>
            <a:endParaRPr lang="en-US" sz="1100" b="1" i="0" kern="1200" baseline="0" dirty="0" smtClean="0">
              <a:solidFill>
                <a:srgbClr val="000000"/>
              </a:solidFill>
            </a:endParaRPr>
          </a:p>
        </c:rich>
      </c:tx>
      <c:layout>
        <c:manualLayout>
          <c:xMode val="edge"/>
          <c:yMode val="edge"/>
          <c:x val="0.1673082015190579"/>
          <c:y val="3.8612485939257583E-2"/>
        </c:manualLayout>
      </c:layout>
    </c:title>
    <c:plotArea>
      <c:layout>
        <c:manualLayout>
          <c:layoutTarget val="inner"/>
          <c:xMode val="edge"/>
          <c:yMode val="edge"/>
          <c:x val="7.4856688267949112E-2"/>
          <c:y val="0.10680858642669666"/>
          <c:w val="0.91067869834856896"/>
          <c:h val="0.39132620922386901"/>
        </c:manualLayout>
      </c:layout>
      <c:barChart>
        <c:barDir val="col"/>
        <c:grouping val="stacked"/>
        <c:ser>
          <c:idx val="0"/>
          <c:order val="0"/>
          <c:tx>
            <c:strRef>
              <c:f>Sheet1!$A$2</c:f>
              <c:strCache>
                <c:ptCount val="1"/>
                <c:pt idx="0">
                  <c:v>Yes, it is sufficient</c:v>
                </c:pt>
              </c:strCache>
            </c:strRef>
          </c:tx>
          <c:spPr>
            <a:solidFill>
              <a:srgbClr val="00B0F0"/>
            </a:solidFill>
            <a:ln w="12700">
              <a:solidFill>
                <a:schemeClr val="tx1"/>
              </a:solidFill>
            </a:ln>
            <a:effectLst/>
            <a:scene3d>
              <a:camera prst="orthographicFront"/>
              <a:lightRig rig="threePt" dir="t"/>
            </a:scene3d>
            <a:sp3d/>
          </c:spPr>
          <c:dLbls>
            <c:dLbl>
              <c:idx val="3"/>
              <c:dLblPos val="ctr"/>
              <c:showVal val="1"/>
            </c:dLbl>
            <c:dLbl>
              <c:idx val="11"/>
              <c:dLblPos val="ctr"/>
              <c:showVal val="1"/>
            </c:dLbl>
            <c:dLbl>
              <c:idx val="12"/>
              <c:dLblPos val="ctr"/>
              <c:showVal val="1"/>
            </c:dLbl>
            <c:txPr>
              <a:bodyPr/>
              <a:lstStyle/>
              <a:p>
                <a:pPr>
                  <a:defRPr lang="en-ZA" sz="1000" b="1"/>
                </a:pPr>
                <a:endParaRPr lang="en-US"/>
              </a:p>
            </c:txPr>
            <c:showVal val="1"/>
          </c:dLbls>
          <c:cat>
            <c:strRef>
              <c:f>Sheet1!$B$1:$M$1</c:f>
              <c:strCache>
                <c:ptCount val="12"/>
                <c:pt idx="0">
                  <c:v>Total 2010 (n=295)</c:v>
                </c:pt>
                <c:pt idx="1">
                  <c:v>Company Beneficiaries (n=15)</c:v>
                </c:pt>
                <c:pt idx="2">
                  <c:v>Employed Beneficiaries (n=30)</c:v>
                </c:pt>
                <c:pt idx="3">
                  <c:v>Operational Suppliers (n=10)</c:v>
                </c:pt>
                <c:pt idx="4">
                  <c:v>Project Providers (n=5)</c:v>
                </c:pt>
                <c:pt idx="5">
                  <c:v>SDF's (n=83)</c:v>
                </c:pt>
                <c:pt idx="6">
                  <c:v>Committees (n=16)</c:v>
                </c:pt>
                <c:pt idx="7">
                  <c:v>Project Steering Commitees(n=5)</c:v>
                </c:pt>
                <c:pt idx="8">
                  <c:v>Legislative Bodies (n=5)</c:v>
                </c:pt>
                <c:pt idx="9">
                  <c:v>ETQA Accredited Providers (n=20)</c:v>
                </c:pt>
                <c:pt idx="10">
                  <c:v>MoUs and Joint Ventures (n=5)</c:v>
                </c:pt>
                <c:pt idx="11">
                  <c:v>Learners (n=101)</c:v>
                </c:pt>
              </c:strCache>
            </c:strRef>
          </c:cat>
          <c:val>
            <c:numRef>
              <c:f>Sheet1!$B$2:$M$2</c:f>
              <c:numCache>
                <c:formatCode>0%</c:formatCode>
                <c:ptCount val="12"/>
                <c:pt idx="0">
                  <c:v>0.48474576271186448</c:v>
                </c:pt>
                <c:pt idx="1">
                  <c:v>0.53333333333333333</c:v>
                </c:pt>
                <c:pt idx="2">
                  <c:v>0.37000000000000038</c:v>
                </c:pt>
                <c:pt idx="3">
                  <c:v>0.9</c:v>
                </c:pt>
                <c:pt idx="4">
                  <c:v>0.8</c:v>
                </c:pt>
                <c:pt idx="5">
                  <c:v>0.72289156626506412</c:v>
                </c:pt>
                <c:pt idx="6">
                  <c:v>0.75000000000000355</c:v>
                </c:pt>
                <c:pt idx="7">
                  <c:v>0.4</c:v>
                </c:pt>
                <c:pt idx="8">
                  <c:v>0.60000000000000064</c:v>
                </c:pt>
                <c:pt idx="9">
                  <c:v>0.5</c:v>
                </c:pt>
                <c:pt idx="10">
                  <c:v>0.4</c:v>
                </c:pt>
                <c:pt idx="11">
                  <c:v>0.2178217821782179</c:v>
                </c:pt>
              </c:numCache>
            </c:numRef>
          </c:val>
        </c:ser>
        <c:ser>
          <c:idx val="1"/>
          <c:order val="1"/>
          <c:tx>
            <c:strRef>
              <c:f>Sheet1!$A$3</c:f>
              <c:strCache>
                <c:ptCount val="1"/>
                <c:pt idx="0">
                  <c:v>No, I would like more communication</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Sheet1!$B$1:$M$1</c:f>
              <c:strCache>
                <c:ptCount val="12"/>
                <c:pt idx="0">
                  <c:v>Total 2010 (n=295)</c:v>
                </c:pt>
                <c:pt idx="1">
                  <c:v>Company Beneficiaries (n=15)</c:v>
                </c:pt>
                <c:pt idx="2">
                  <c:v>Employed Beneficiaries (n=30)</c:v>
                </c:pt>
                <c:pt idx="3">
                  <c:v>Operational Suppliers (n=10)</c:v>
                </c:pt>
                <c:pt idx="4">
                  <c:v>Project Providers (n=5)</c:v>
                </c:pt>
                <c:pt idx="5">
                  <c:v>SDF's (n=83)</c:v>
                </c:pt>
                <c:pt idx="6">
                  <c:v>Committees (n=16)</c:v>
                </c:pt>
                <c:pt idx="7">
                  <c:v>Project Steering Commitees(n=5)</c:v>
                </c:pt>
                <c:pt idx="8">
                  <c:v>Legislative Bodies (n=5)</c:v>
                </c:pt>
                <c:pt idx="9">
                  <c:v>ETQA Accredited Providers (n=20)</c:v>
                </c:pt>
                <c:pt idx="10">
                  <c:v>MoUs and Joint Ventures (n=5)</c:v>
                </c:pt>
                <c:pt idx="11">
                  <c:v>Learners (n=101)</c:v>
                </c:pt>
              </c:strCache>
            </c:strRef>
          </c:cat>
          <c:val>
            <c:numRef>
              <c:f>Sheet1!$B$3:$M$3</c:f>
              <c:numCache>
                <c:formatCode>0%</c:formatCode>
                <c:ptCount val="12"/>
                <c:pt idx="0">
                  <c:v>0.5118644067796605</c:v>
                </c:pt>
                <c:pt idx="1">
                  <c:v>0.46666666666666862</c:v>
                </c:pt>
                <c:pt idx="2">
                  <c:v>0.63000000000000389</c:v>
                </c:pt>
                <c:pt idx="3">
                  <c:v>0.1</c:v>
                </c:pt>
                <c:pt idx="4">
                  <c:v>0.2</c:v>
                </c:pt>
                <c:pt idx="5">
                  <c:v>0.27710843373493982</c:v>
                </c:pt>
                <c:pt idx="6">
                  <c:v>0.25</c:v>
                </c:pt>
                <c:pt idx="7">
                  <c:v>0.60000000000000064</c:v>
                </c:pt>
                <c:pt idx="8">
                  <c:v>0.4</c:v>
                </c:pt>
                <c:pt idx="9">
                  <c:v>0.5</c:v>
                </c:pt>
                <c:pt idx="10">
                  <c:v>0.60000000000000064</c:v>
                </c:pt>
                <c:pt idx="11">
                  <c:v>0.77227722772277263</c:v>
                </c:pt>
              </c:numCache>
            </c:numRef>
          </c:val>
        </c:ser>
        <c:ser>
          <c:idx val="2"/>
          <c:order val="2"/>
          <c:tx>
            <c:strRef>
              <c:f>Sheet1!$A$4</c:f>
              <c:strCache>
                <c:ptCount val="1"/>
                <c:pt idx="0">
                  <c:v>No, I would like less communication</c:v>
                </c:pt>
              </c:strCache>
            </c:strRef>
          </c:tx>
          <c:spPr>
            <a:solidFill>
              <a:srgbClr val="0070C0"/>
            </a:solidFill>
            <a:ln>
              <a:solidFill>
                <a:sysClr val="windowText" lastClr="000000"/>
              </a:solidFill>
            </a:ln>
          </c:spPr>
          <c:dLbls>
            <c:txPr>
              <a:bodyPr/>
              <a:lstStyle/>
              <a:p>
                <a:pPr>
                  <a:defRPr sz="1000" b="1"/>
                </a:pPr>
                <a:endParaRPr lang="en-US"/>
              </a:p>
            </c:txPr>
            <c:showVal val="1"/>
          </c:dLbls>
          <c:cat>
            <c:strRef>
              <c:f>Sheet1!$B$1:$M$1</c:f>
              <c:strCache>
                <c:ptCount val="12"/>
                <c:pt idx="0">
                  <c:v>Total 2010 (n=295)</c:v>
                </c:pt>
                <c:pt idx="1">
                  <c:v>Company Beneficiaries (n=15)</c:v>
                </c:pt>
                <c:pt idx="2">
                  <c:v>Employed Beneficiaries (n=30)</c:v>
                </c:pt>
                <c:pt idx="3">
                  <c:v>Operational Suppliers (n=10)</c:v>
                </c:pt>
                <c:pt idx="4">
                  <c:v>Project Providers (n=5)</c:v>
                </c:pt>
                <c:pt idx="5">
                  <c:v>SDF's (n=83)</c:v>
                </c:pt>
                <c:pt idx="6">
                  <c:v>Committees (n=16)</c:v>
                </c:pt>
                <c:pt idx="7">
                  <c:v>Project Steering Commitees(n=5)</c:v>
                </c:pt>
                <c:pt idx="8">
                  <c:v>Legislative Bodies (n=5)</c:v>
                </c:pt>
                <c:pt idx="9">
                  <c:v>ETQA Accredited Providers (n=20)</c:v>
                </c:pt>
                <c:pt idx="10">
                  <c:v>MoUs and Joint Ventures (n=5)</c:v>
                </c:pt>
                <c:pt idx="11">
                  <c:v>Learners (n=101)</c:v>
                </c:pt>
              </c:strCache>
            </c:strRef>
          </c:cat>
          <c:val>
            <c:numRef>
              <c:f>Sheet1!$B$4:$M$4</c:f>
              <c:numCache>
                <c:formatCode>General</c:formatCode>
                <c:ptCount val="12"/>
                <c:pt idx="11" formatCode="0%">
                  <c:v>1.0000000000000005E-2</c:v>
                </c:pt>
              </c:numCache>
            </c:numRef>
          </c:val>
        </c:ser>
        <c:dLbls>
          <c:showVal val="1"/>
        </c:dLbls>
        <c:gapWidth val="75"/>
        <c:overlap val="100"/>
        <c:axId val="136231168"/>
        <c:axId val="136245248"/>
      </c:barChart>
      <c:catAx>
        <c:axId val="136231168"/>
        <c:scaling>
          <c:orientation val="minMax"/>
        </c:scaling>
        <c:axPos val="b"/>
        <c:majorTickMark val="none"/>
        <c:tickLblPos val="nextTo"/>
        <c:txPr>
          <a:bodyPr/>
          <a:lstStyle/>
          <a:p>
            <a:pPr>
              <a:defRPr lang="en-ZA" sz="1000" b="0"/>
            </a:pPr>
            <a:endParaRPr lang="en-US"/>
          </a:p>
        </c:txPr>
        <c:crossAx val="136245248"/>
        <c:crosses val="autoZero"/>
        <c:auto val="1"/>
        <c:lblAlgn val="ctr"/>
        <c:lblOffset val="100"/>
      </c:catAx>
      <c:valAx>
        <c:axId val="136245248"/>
        <c:scaling>
          <c:orientation val="minMax"/>
          <c:max val="1"/>
        </c:scaling>
        <c:axPos val="l"/>
        <c:majorGridlines/>
        <c:numFmt formatCode="0%" sourceLinked="1"/>
        <c:majorTickMark val="none"/>
        <c:tickLblPos val="nextTo"/>
        <c:spPr>
          <a:ln w="9525">
            <a:noFill/>
          </a:ln>
        </c:spPr>
        <c:txPr>
          <a:bodyPr/>
          <a:lstStyle/>
          <a:p>
            <a:pPr>
              <a:defRPr lang="en-ZA" sz="1000" b="1"/>
            </a:pPr>
            <a:endParaRPr lang="en-US"/>
          </a:p>
        </c:txPr>
        <c:crossAx val="136231168"/>
        <c:crosses val="autoZero"/>
        <c:crossBetween val="between"/>
      </c:valAx>
    </c:plotArea>
    <c:legend>
      <c:legendPos val="b"/>
      <c:layout>
        <c:manualLayout>
          <c:xMode val="edge"/>
          <c:yMode val="edge"/>
          <c:x val="0.12476958632383373"/>
          <c:y val="0.81099212598424941"/>
          <c:w val="0.8250829210507975"/>
          <c:h val="4.0626734158231093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8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How Would You Describe The Documentation (Reports, Invitations, Newsletters) Received From BANKSETA?</a:t>
            </a:r>
            <a:endParaRPr lang="en-US" sz="1100" b="1" i="0" kern="1200" baseline="0" dirty="0" smtClean="0">
              <a:solidFill>
                <a:srgbClr val="000000"/>
              </a:solidFill>
            </a:endParaRPr>
          </a:p>
        </c:rich>
      </c:tx>
      <c:layout>
        <c:manualLayout>
          <c:xMode val="edge"/>
          <c:yMode val="edge"/>
          <c:x val="0.16267693308247974"/>
          <c:y val="3.3699662542182228E-2"/>
        </c:manualLayout>
      </c:layout>
    </c:title>
    <c:plotArea>
      <c:layout>
        <c:manualLayout>
          <c:layoutTarget val="inner"/>
          <c:xMode val="edge"/>
          <c:yMode val="edge"/>
          <c:x val="8.0756393282701747E-2"/>
          <c:y val="0.10067304086989126"/>
          <c:w val="0.86053115071142428"/>
          <c:h val="0.38311867266592647"/>
        </c:manualLayout>
      </c:layout>
      <c:barChart>
        <c:barDir val="col"/>
        <c:grouping val="clustered"/>
        <c:ser>
          <c:idx val="0"/>
          <c:order val="0"/>
          <c:tx>
            <c:strRef>
              <c:f>Sheet1!$A$2</c:f>
              <c:strCache>
                <c:ptCount val="1"/>
                <c:pt idx="0">
                  <c:v>Creative</c:v>
                </c:pt>
              </c:strCache>
            </c:strRef>
          </c:tx>
          <c:spPr>
            <a:solidFill>
              <a:srgbClr val="0070C0"/>
            </a:solidFill>
            <a:ln w="12700">
              <a:solidFill>
                <a:schemeClr val="tx1"/>
              </a:solidFill>
            </a:ln>
            <a:effectLst/>
            <a:scene3d>
              <a:camera prst="orthographicFront"/>
              <a:lightRig rig="threePt" dir="t"/>
            </a:scene3d>
            <a:sp3d/>
          </c:spPr>
          <c:dLbls>
            <c:txPr>
              <a:bodyPr/>
              <a:lstStyle/>
              <a:p>
                <a:pPr>
                  <a:defRPr sz="1000"/>
                </a:pPr>
                <a:endParaRPr lang="en-US"/>
              </a:p>
            </c:txPr>
            <c:showVal val="1"/>
          </c:dLbls>
          <c:cat>
            <c:strRef>
              <c:f>Sheet1!$B$1:$M$1</c:f>
              <c:strCache>
                <c:ptCount val="12"/>
                <c:pt idx="0">
                  <c:v>Total 2010 (n=295)</c:v>
                </c:pt>
                <c:pt idx="1">
                  <c:v>Company Beneficiaries (n=15)</c:v>
                </c:pt>
                <c:pt idx="2">
                  <c:v>Employed Beneficiaries (n=30)</c:v>
                </c:pt>
                <c:pt idx="3">
                  <c:v>Operational Suppliers (n=10)</c:v>
                </c:pt>
                <c:pt idx="4">
                  <c:v>Project Providers (n=5)</c:v>
                </c:pt>
                <c:pt idx="5">
                  <c:v>SDF's (n=83)</c:v>
                </c:pt>
                <c:pt idx="6">
                  <c:v>Committees (n=16)</c:v>
                </c:pt>
                <c:pt idx="7">
                  <c:v>Project Steering Commitees(n=5)</c:v>
                </c:pt>
                <c:pt idx="8">
                  <c:v>Legislative Bodies (n=5)</c:v>
                </c:pt>
                <c:pt idx="9">
                  <c:v>ETQA Accredited Providers (n=20)</c:v>
                </c:pt>
                <c:pt idx="10">
                  <c:v>MoUs and Joint Ventures (n=5)</c:v>
                </c:pt>
                <c:pt idx="11">
                  <c:v>Learners (n=101)</c:v>
                </c:pt>
              </c:strCache>
            </c:strRef>
          </c:cat>
          <c:val>
            <c:numRef>
              <c:f>Sheet1!$B$2:$M$2</c:f>
              <c:numCache>
                <c:formatCode>_ * #,##0_ ;_ * \-#,##0_ ;_ * "-"??_ ;_ @_ </c:formatCode>
                <c:ptCount val="12"/>
                <c:pt idx="0">
                  <c:v>69</c:v>
                </c:pt>
                <c:pt idx="1">
                  <c:v>80</c:v>
                </c:pt>
                <c:pt idx="2">
                  <c:v>60</c:v>
                </c:pt>
                <c:pt idx="3">
                  <c:v>30</c:v>
                </c:pt>
                <c:pt idx="4">
                  <c:v>60</c:v>
                </c:pt>
                <c:pt idx="5">
                  <c:v>78.313253012048193</c:v>
                </c:pt>
                <c:pt idx="6">
                  <c:v>87.5</c:v>
                </c:pt>
                <c:pt idx="7">
                  <c:v>60</c:v>
                </c:pt>
                <c:pt idx="8">
                  <c:v>40</c:v>
                </c:pt>
                <c:pt idx="9">
                  <c:v>80</c:v>
                </c:pt>
                <c:pt idx="10">
                  <c:v>60</c:v>
                </c:pt>
                <c:pt idx="11">
                  <c:v>65.346534653465355</c:v>
                </c:pt>
              </c:numCache>
            </c:numRef>
          </c:val>
        </c:ser>
        <c:ser>
          <c:idx val="1"/>
          <c:order val="1"/>
          <c:tx>
            <c:strRef>
              <c:f>Sheet1!$A$3</c:f>
              <c:strCache>
                <c:ptCount val="1"/>
                <c:pt idx="0">
                  <c:v>Attractive</c:v>
                </c:pt>
              </c:strCache>
            </c:strRef>
          </c:tx>
          <c:spPr>
            <a:solidFill>
              <a:srgbClr val="00B0F0"/>
            </a:solidFill>
            <a:ln w="9525">
              <a:solidFill>
                <a:schemeClr val="tx1"/>
              </a:solidFill>
            </a:ln>
            <a:effectLst/>
          </c:spPr>
          <c:dLbls>
            <c:txPr>
              <a:bodyPr/>
              <a:lstStyle/>
              <a:p>
                <a:pPr>
                  <a:defRPr sz="1000"/>
                </a:pPr>
                <a:endParaRPr lang="en-US"/>
              </a:p>
            </c:txPr>
            <c:showVal val="1"/>
          </c:dLbls>
          <c:cat>
            <c:strRef>
              <c:f>Sheet1!$B$1:$M$1</c:f>
              <c:strCache>
                <c:ptCount val="12"/>
                <c:pt idx="0">
                  <c:v>Total 2010 (n=295)</c:v>
                </c:pt>
                <c:pt idx="1">
                  <c:v>Company Beneficiaries (n=15)</c:v>
                </c:pt>
                <c:pt idx="2">
                  <c:v>Employed Beneficiaries (n=30)</c:v>
                </c:pt>
                <c:pt idx="3">
                  <c:v>Operational Suppliers (n=10)</c:v>
                </c:pt>
                <c:pt idx="4">
                  <c:v>Project Providers (n=5)</c:v>
                </c:pt>
                <c:pt idx="5">
                  <c:v>SDF's (n=83)</c:v>
                </c:pt>
                <c:pt idx="6">
                  <c:v>Committees (n=16)</c:v>
                </c:pt>
                <c:pt idx="7">
                  <c:v>Project Steering Commitees(n=5)</c:v>
                </c:pt>
                <c:pt idx="8">
                  <c:v>Legislative Bodies (n=5)</c:v>
                </c:pt>
                <c:pt idx="9">
                  <c:v>ETQA Accredited Providers (n=20)</c:v>
                </c:pt>
                <c:pt idx="10">
                  <c:v>MoUs and Joint Ventures (n=5)</c:v>
                </c:pt>
                <c:pt idx="11">
                  <c:v>Learners (n=101)</c:v>
                </c:pt>
              </c:strCache>
            </c:strRef>
          </c:cat>
          <c:val>
            <c:numRef>
              <c:f>Sheet1!$B$3:$M$3</c:f>
              <c:numCache>
                <c:formatCode>_ * #,##0_ ;_ * \-#,##0_ ;_ * "-"??_ ;_ @_ </c:formatCode>
                <c:ptCount val="12"/>
                <c:pt idx="0">
                  <c:v>71</c:v>
                </c:pt>
                <c:pt idx="1">
                  <c:v>80</c:v>
                </c:pt>
                <c:pt idx="2">
                  <c:v>60</c:v>
                </c:pt>
                <c:pt idx="3">
                  <c:v>50</c:v>
                </c:pt>
                <c:pt idx="4">
                  <c:v>80</c:v>
                </c:pt>
                <c:pt idx="5">
                  <c:v>80.722891566265048</c:v>
                </c:pt>
                <c:pt idx="6">
                  <c:v>93.75</c:v>
                </c:pt>
                <c:pt idx="7">
                  <c:v>80</c:v>
                </c:pt>
                <c:pt idx="8">
                  <c:v>80</c:v>
                </c:pt>
                <c:pt idx="9">
                  <c:v>80</c:v>
                </c:pt>
                <c:pt idx="10">
                  <c:v>80</c:v>
                </c:pt>
                <c:pt idx="11">
                  <c:v>59.405940594059402</c:v>
                </c:pt>
              </c:numCache>
            </c:numRef>
          </c:val>
        </c:ser>
        <c:ser>
          <c:idx val="2"/>
          <c:order val="2"/>
          <c:tx>
            <c:strRef>
              <c:f>Sheet1!$A$4</c:f>
              <c:strCache>
                <c:ptCount val="1"/>
                <c:pt idx="0">
                  <c:v>Easy to read and understand</c:v>
                </c:pt>
              </c:strCache>
            </c:strRef>
          </c:tx>
          <c:spPr>
            <a:solidFill>
              <a:srgbClr val="92D050"/>
            </a:solidFill>
            <a:ln>
              <a:solidFill>
                <a:schemeClr val="tx1"/>
              </a:solidFill>
            </a:ln>
          </c:spPr>
          <c:dLbls>
            <c:txPr>
              <a:bodyPr/>
              <a:lstStyle/>
              <a:p>
                <a:pPr>
                  <a:defRPr sz="1000"/>
                </a:pPr>
                <a:endParaRPr lang="en-US"/>
              </a:p>
            </c:txPr>
            <c:showVal val="1"/>
          </c:dLbls>
          <c:cat>
            <c:strRef>
              <c:f>Sheet1!$B$1:$M$1</c:f>
              <c:strCache>
                <c:ptCount val="12"/>
                <c:pt idx="0">
                  <c:v>Total 2010 (n=295)</c:v>
                </c:pt>
                <c:pt idx="1">
                  <c:v>Company Beneficiaries (n=15)</c:v>
                </c:pt>
                <c:pt idx="2">
                  <c:v>Employed Beneficiaries (n=30)</c:v>
                </c:pt>
                <c:pt idx="3">
                  <c:v>Operational Suppliers (n=10)</c:v>
                </c:pt>
                <c:pt idx="4">
                  <c:v>Project Providers (n=5)</c:v>
                </c:pt>
                <c:pt idx="5">
                  <c:v>SDF's (n=83)</c:v>
                </c:pt>
                <c:pt idx="6">
                  <c:v>Committees (n=16)</c:v>
                </c:pt>
                <c:pt idx="7">
                  <c:v>Project Steering Commitees(n=5)</c:v>
                </c:pt>
                <c:pt idx="8">
                  <c:v>Legislative Bodies (n=5)</c:v>
                </c:pt>
                <c:pt idx="9">
                  <c:v>ETQA Accredited Providers (n=20)</c:v>
                </c:pt>
                <c:pt idx="10">
                  <c:v>MoUs and Joint Ventures (n=5)</c:v>
                </c:pt>
                <c:pt idx="11">
                  <c:v>Learners (n=101)</c:v>
                </c:pt>
              </c:strCache>
            </c:strRef>
          </c:cat>
          <c:val>
            <c:numRef>
              <c:f>Sheet1!$B$4:$M$4</c:f>
              <c:numCache>
                <c:formatCode>_ * #,##0_ ;_ * \-#,##0_ ;_ * "-"??_ ;_ @_ </c:formatCode>
                <c:ptCount val="12"/>
                <c:pt idx="0">
                  <c:v>84</c:v>
                </c:pt>
                <c:pt idx="1">
                  <c:v>86.666666666666671</c:v>
                </c:pt>
                <c:pt idx="2">
                  <c:v>66.666666666666657</c:v>
                </c:pt>
                <c:pt idx="3">
                  <c:v>50</c:v>
                </c:pt>
                <c:pt idx="4">
                  <c:v>80</c:v>
                </c:pt>
                <c:pt idx="5">
                  <c:v>85.542168674698786</c:v>
                </c:pt>
                <c:pt idx="6">
                  <c:v>93.75</c:v>
                </c:pt>
                <c:pt idx="7">
                  <c:v>80</c:v>
                </c:pt>
                <c:pt idx="8">
                  <c:v>100</c:v>
                </c:pt>
                <c:pt idx="9">
                  <c:v>100</c:v>
                </c:pt>
                <c:pt idx="10">
                  <c:v>100</c:v>
                </c:pt>
                <c:pt idx="11">
                  <c:v>84.158415841584045</c:v>
                </c:pt>
              </c:numCache>
            </c:numRef>
          </c:val>
        </c:ser>
        <c:ser>
          <c:idx val="3"/>
          <c:order val="3"/>
          <c:tx>
            <c:strRef>
              <c:f>Sheet1!$A$5</c:f>
              <c:strCache>
                <c:ptCount val="1"/>
                <c:pt idx="0">
                  <c:v>Contains relevant information</c:v>
                </c:pt>
              </c:strCache>
            </c:strRef>
          </c:tx>
          <c:spPr>
            <a:solidFill>
              <a:srgbClr val="FFFF00"/>
            </a:solidFill>
            <a:ln>
              <a:solidFill>
                <a:schemeClr val="tx1"/>
              </a:solidFill>
            </a:ln>
          </c:spPr>
          <c:dLbls>
            <c:txPr>
              <a:bodyPr/>
              <a:lstStyle/>
              <a:p>
                <a:pPr>
                  <a:defRPr sz="1000"/>
                </a:pPr>
                <a:endParaRPr lang="en-US"/>
              </a:p>
            </c:txPr>
            <c:showVal val="1"/>
          </c:dLbls>
          <c:cat>
            <c:strRef>
              <c:f>Sheet1!$B$1:$M$1</c:f>
              <c:strCache>
                <c:ptCount val="12"/>
                <c:pt idx="0">
                  <c:v>Total 2010 (n=295)</c:v>
                </c:pt>
                <c:pt idx="1">
                  <c:v>Company Beneficiaries (n=15)</c:v>
                </c:pt>
                <c:pt idx="2">
                  <c:v>Employed Beneficiaries (n=30)</c:v>
                </c:pt>
                <c:pt idx="3">
                  <c:v>Operational Suppliers (n=10)</c:v>
                </c:pt>
                <c:pt idx="4">
                  <c:v>Project Providers (n=5)</c:v>
                </c:pt>
                <c:pt idx="5">
                  <c:v>SDF's (n=83)</c:v>
                </c:pt>
                <c:pt idx="6">
                  <c:v>Committees (n=16)</c:v>
                </c:pt>
                <c:pt idx="7">
                  <c:v>Project Steering Commitees(n=5)</c:v>
                </c:pt>
                <c:pt idx="8">
                  <c:v>Legislative Bodies (n=5)</c:v>
                </c:pt>
                <c:pt idx="9">
                  <c:v>ETQA Accredited Providers (n=20)</c:v>
                </c:pt>
                <c:pt idx="10">
                  <c:v>MoUs and Joint Ventures (n=5)</c:v>
                </c:pt>
                <c:pt idx="11">
                  <c:v>Learners (n=101)</c:v>
                </c:pt>
              </c:strCache>
            </c:strRef>
          </c:cat>
          <c:val>
            <c:numRef>
              <c:f>Sheet1!$B$5:$M$5</c:f>
              <c:numCache>
                <c:formatCode>_ * #,##0_ ;_ * \-#,##0_ ;_ * "-"??_ ;_ @_ </c:formatCode>
                <c:ptCount val="12"/>
                <c:pt idx="0">
                  <c:v>82</c:v>
                </c:pt>
                <c:pt idx="1">
                  <c:v>86.666666666666671</c:v>
                </c:pt>
                <c:pt idx="2">
                  <c:v>60</c:v>
                </c:pt>
                <c:pt idx="3">
                  <c:v>50</c:v>
                </c:pt>
                <c:pt idx="4">
                  <c:v>100</c:v>
                </c:pt>
                <c:pt idx="5">
                  <c:v>87.951807228915726</c:v>
                </c:pt>
                <c:pt idx="6">
                  <c:v>87.5</c:v>
                </c:pt>
                <c:pt idx="7">
                  <c:v>60</c:v>
                </c:pt>
                <c:pt idx="8">
                  <c:v>100</c:v>
                </c:pt>
                <c:pt idx="9">
                  <c:v>90</c:v>
                </c:pt>
                <c:pt idx="10">
                  <c:v>100</c:v>
                </c:pt>
                <c:pt idx="11">
                  <c:v>83.168316831683029</c:v>
                </c:pt>
              </c:numCache>
            </c:numRef>
          </c:val>
        </c:ser>
        <c:ser>
          <c:idx val="4"/>
          <c:order val="4"/>
          <c:tx>
            <c:strRef>
              <c:f>Sheet1!$A$6</c:f>
              <c:strCache>
                <c:ptCount val="1"/>
                <c:pt idx="0">
                  <c:v>Easily accessible</c:v>
                </c:pt>
              </c:strCache>
            </c:strRef>
          </c:tx>
          <c:spPr>
            <a:solidFill>
              <a:srgbClr val="FFC000"/>
            </a:solidFill>
            <a:ln>
              <a:solidFill>
                <a:schemeClr val="tx1"/>
              </a:solidFill>
            </a:ln>
          </c:spPr>
          <c:dLbls>
            <c:txPr>
              <a:bodyPr/>
              <a:lstStyle/>
              <a:p>
                <a:pPr>
                  <a:defRPr sz="1000"/>
                </a:pPr>
                <a:endParaRPr lang="en-US"/>
              </a:p>
            </c:txPr>
            <c:showVal val="1"/>
          </c:dLbls>
          <c:cat>
            <c:strRef>
              <c:f>Sheet1!$B$1:$M$1</c:f>
              <c:strCache>
                <c:ptCount val="12"/>
                <c:pt idx="0">
                  <c:v>Total 2010 (n=295)</c:v>
                </c:pt>
                <c:pt idx="1">
                  <c:v>Company Beneficiaries (n=15)</c:v>
                </c:pt>
                <c:pt idx="2">
                  <c:v>Employed Beneficiaries (n=30)</c:v>
                </c:pt>
                <c:pt idx="3">
                  <c:v>Operational Suppliers (n=10)</c:v>
                </c:pt>
                <c:pt idx="4">
                  <c:v>Project Providers (n=5)</c:v>
                </c:pt>
                <c:pt idx="5">
                  <c:v>SDF's (n=83)</c:v>
                </c:pt>
                <c:pt idx="6">
                  <c:v>Committees (n=16)</c:v>
                </c:pt>
                <c:pt idx="7">
                  <c:v>Project Steering Commitees(n=5)</c:v>
                </c:pt>
                <c:pt idx="8">
                  <c:v>Legislative Bodies (n=5)</c:v>
                </c:pt>
                <c:pt idx="9">
                  <c:v>ETQA Accredited Providers (n=20)</c:v>
                </c:pt>
                <c:pt idx="10">
                  <c:v>MoUs and Joint Ventures (n=5)</c:v>
                </c:pt>
                <c:pt idx="11">
                  <c:v>Learners (n=101)</c:v>
                </c:pt>
              </c:strCache>
            </c:strRef>
          </c:cat>
          <c:val>
            <c:numRef>
              <c:f>Sheet1!$B$6:$M$6</c:f>
              <c:numCache>
                <c:formatCode>_ * #,##0_ ;_ * \-#,##0_ ;_ * "-"??_ ;_ @_ </c:formatCode>
                <c:ptCount val="12"/>
                <c:pt idx="0">
                  <c:v>76</c:v>
                </c:pt>
                <c:pt idx="1">
                  <c:v>86.666666666666671</c:v>
                </c:pt>
                <c:pt idx="2">
                  <c:v>53.333333333333336</c:v>
                </c:pt>
                <c:pt idx="3">
                  <c:v>50</c:v>
                </c:pt>
                <c:pt idx="4">
                  <c:v>80</c:v>
                </c:pt>
                <c:pt idx="5">
                  <c:v>87.951807228915726</c:v>
                </c:pt>
                <c:pt idx="6">
                  <c:v>87.5</c:v>
                </c:pt>
                <c:pt idx="7">
                  <c:v>60</c:v>
                </c:pt>
                <c:pt idx="8">
                  <c:v>100</c:v>
                </c:pt>
                <c:pt idx="9">
                  <c:v>80</c:v>
                </c:pt>
                <c:pt idx="10">
                  <c:v>100</c:v>
                </c:pt>
                <c:pt idx="11">
                  <c:v>69.306930693069248</c:v>
                </c:pt>
              </c:numCache>
            </c:numRef>
          </c:val>
        </c:ser>
        <c:dLbls>
          <c:showVal val="1"/>
        </c:dLbls>
        <c:gapWidth val="75"/>
        <c:axId val="136542080"/>
        <c:axId val="136543616"/>
      </c:barChart>
      <c:catAx>
        <c:axId val="136542080"/>
        <c:scaling>
          <c:orientation val="minMax"/>
        </c:scaling>
        <c:axPos val="b"/>
        <c:majorTickMark val="none"/>
        <c:tickLblPos val="nextTo"/>
        <c:txPr>
          <a:bodyPr/>
          <a:lstStyle/>
          <a:p>
            <a:pPr>
              <a:defRPr lang="en-ZA" sz="1000" b="0"/>
            </a:pPr>
            <a:endParaRPr lang="en-US"/>
          </a:p>
        </c:txPr>
        <c:crossAx val="136543616"/>
        <c:crosses val="autoZero"/>
        <c:auto val="1"/>
        <c:lblAlgn val="ctr"/>
        <c:lblOffset val="100"/>
      </c:catAx>
      <c:valAx>
        <c:axId val="136543616"/>
        <c:scaling>
          <c:orientation val="minMax"/>
        </c:scaling>
        <c:axPos val="l"/>
        <c:majorGridlines/>
        <c:title>
          <c:tx>
            <c:rich>
              <a:bodyPr rot="-5400000" vert="horz"/>
              <a:lstStyle/>
              <a:p>
                <a:pPr>
                  <a:defRPr/>
                </a:pPr>
                <a:r>
                  <a:rPr lang="en-ZA" sz="1000" dirty="0" smtClean="0"/>
                  <a:t>%</a:t>
                </a:r>
                <a:r>
                  <a:rPr lang="en-ZA" sz="1000" baseline="0" dirty="0" smtClean="0"/>
                  <a:t> of sub-sample</a:t>
                </a:r>
                <a:endParaRPr lang="en-ZA" sz="1000" dirty="0"/>
              </a:p>
            </c:rich>
          </c:tx>
        </c:title>
        <c:numFmt formatCode="_ * #,##0_ ;_ * \-#,##0_ ;_ * &quot;-&quot;??_ ;_ @_ " sourceLinked="1"/>
        <c:majorTickMark val="none"/>
        <c:tickLblPos val="nextTo"/>
        <c:spPr>
          <a:ln w="9525">
            <a:noFill/>
          </a:ln>
        </c:spPr>
        <c:txPr>
          <a:bodyPr/>
          <a:lstStyle/>
          <a:p>
            <a:pPr>
              <a:defRPr lang="en-ZA" sz="1000" b="1"/>
            </a:pPr>
            <a:endParaRPr lang="en-US"/>
          </a:p>
        </c:txPr>
        <c:crossAx val="136542080"/>
        <c:crosses val="autoZero"/>
        <c:crossBetween val="between"/>
      </c:valAx>
    </c:plotArea>
    <c:legend>
      <c:legendPos val="b"/>
      <c:layout>
        <c:manualLayout>
          <c:xMode val="edge"/>
          <c:yMode val="edge"/>
          <c:x val="0.1277194388312092"/>
          <c:y val="0.80601181102362263"/>
          <c:w val="0.8046384688639584"/>
          <c:h val="4.0626734158230531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82.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dirty="0" smtClean="0">
                <a:latin typeface="+mn-lt"/>
              </a:rPr>
              <a:t>Have You Seen Any Of The BANKSETA Advertising / Advertisements?</a:t>
            </a:r>
            <a:endParaRPr lang="en-ZA" sz="1800" dirty="0"/>
          </a:p>
        </c:rich>
      </c:tx>
      <c:layout>
        <c:manualLayout>
          <c:xMode val="edge"/>
          <c:yMode val="edge"/>
          <c:x val="0.25429517106821825"/>
          <c:y val="3.3699662542182228E-2"/>
        </c:manualLayout>
      </c:layout>
    </c:title>
    <c:plotArea>
      <c:layout>
        <c:manualLayout>
          <c:layoutTarget val="inner"/>
          <c:xMode val="edge"/>
          <c:yMode val="edge"/>
          <c:x val="7.9281467029010913E-2"/>
          <c:y val="0.12686351706036739"/>
          <c:w val="0.86053115071142428"/>
          <c:h val="0.38311867266592653"/>
        </c:manualLayout>
      </c:layout>
      <c:barChart>
        <c:barDir val="col"/>
        <c:grouping val="stacked"/>
        <c:ser>
          <c:idx val="0"/>
          <c:order val="0"/>
          <c:tx>
            <c:strRef>
              <c:f>Sheet1!$A$2</c:f>
              <c:strCache>
                <c:ptCount val="1"/>
                <c:pt idx="0">
                  <c:v>Yes</c:v>
                </c:pt>
              </c:strCache>
            </c:strRef>
          </c:tx>
          <c:spPr>
            <a:solidFill>
              <a:srgbClr val="00B0F0"/>
            </a:solidFill>
            <a:ln w="12700">
              <a:solidFill>
                <a:schemeClr val="tx1"/>
              </a:solidFill>
            </a:ln>
            <a:effectLst/>
            <a:scene3d>
              <a:camera prst="orthographicFront"/>
              <a:lightRig rig="threePt" dir="t"/>
            </a:scene3d>
            <a:sp3d/>
          </c:spPr>
          <c:dLbls>
            <c:txPr>
              <a:bodyPr/>
              <a:lstStyle/>
              <a:p>
                <a:pPr>
                  <a:defRPr lang="en-ZA" sz="1000" b="1">
                    <a:solidFill>
                      <a:schemeClr val="tx1"/>
                    </a:solidFill>
                  </a:defRPr>
                </a:pPr>
                <a:endParaRPr lang="en-US"/>
              </a:p>
            </c:txPr>
            <c:showVal val="1"/>
          </c:dLbls>
          <c:cat>
            <c:strRef>
              <c:f>Sheet1!$B$1:$M$1</c:f>
              <c:strCache>
                <c:ptCount val="12"/>
                <c:pt idx="0">
                  <c:v>Total 2010 (n=295)</c:v>
                </c:pt>
                <c:pt idx="1">
                  <c:v>Company Beneficiaries (n=15)</c:v>
                </c:pt>
                <c:pt idx="2">
                  <c:v>Employed Beneficiaries (n=30)</c:v>
                </c:pt>
                <c:pt idx="3">
                  <c:v>Operational Suppliers (n=10)</c:v>
                </c:pt>
                <c:pt idx="4">
                  <c:v>Project Providers (n=5)</c:v>
                </c:pt>
                <c:pt idx="5">
                  <c:v>SDF's (n=83)</c:v>
                </c:pt>
                <c:pt idx="6">
                  <c:v>Committees (n=16)</c:v>
                </c:pt>
                <c:pt idx="7">
                  <c:v>Project Steering Commitees(n=5)</c:v>
                </c:pt>
                <c:pt idx="8">
                  <c:v>Legislative Bodies (n=5)</c:v>
                </c:pt>
                <c:pt idx="9">
                  <c:v>ETQA Accredited Providers (n=20)</c:v>
                </c:pt>
                <c:pt idx="10">
                  <c:v>MoUs and Joint Ventures (n=5)</c:v>
                </c:pt>
                <c:pt idx="11">
                  <c:v>Learners (n=101)</c:v>
                </c:pt>
              </c:strCache>
            </c:strRef>
          </c:cat>
          <c:val>
            <c:numRef>
              <c:f>Sheet1!$B$2:$M$2</c:f>
              <c:numCache>
                <c:formatCode>0%</c:formatCode>
                <c:ptCount val="12"/>
                <c:pt idx="0">
                  <c:v>0.30508474576271588</c:v>
                </c:pt>
                <c:pt idx="1">
                  <c:v>0.2</c:v>
                </c:pt>
                <c:pt idx="2">
                  <c:v>0.13333333333333341</c:v>
                </c:pt>
                <c:pt idx="3">
                  <c:v>0.5</c:v>
                </c:pt>
                <c:pt idx="4">
                  <c:v>1</c:v>
                </c:pt>
                <c:pt idx="5">
                  <c:v>0.26506024096385766</c:v>
                </c:pt>
                <c:pt idx="6">
                  <c:v>0.75000000000000455</c:v>
                </c:pt>
                <c:pt idx="7">
                  <c:v>0.2</c:v>
                </c:pt>
                <c:pt idx="8">
                  <c:v>0.60000000000000064</c:v>
                </c:pt>
                <c:pt idx="9">
                  <c:v>0.2</c:v>
                </c:pt>
                <c:pt idx="10">
                  <c:v>0.60000000000000064</c:v>
                </c:pt>
                <c:pt idx="11">
                  <c:v>0.27722772277227731</c:v>
                </c:pt>
              </c:numCache>
            </c:numRef>
          </c:val>
        </c:ser>
        <c:ser>
          <c:idx val="1"/>
          <c:order val="1"/>
          <c:tx>
            <c:strRef>
              <c:f>Sheet1!$A$3</c:f>
              <c:strCache>
                <c:ptCount val="1"/>
                <c:pt idx="0">
                  <c:v>No</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Sheet1!$B$1:$M$1</c:f>
              <c:strCache>
                <c:ptCount val="12"/>
                <c:pt idx="0">
                  <c:v>Total 2010 (n=295)</c:v>
                </c:pt>
                <c:pt idx="1">
                  <c:v>Company Beneficiaries (n=15)</c:v>
                </c:pt>
                <c:pt idx="2">
                  <c:v>Employed Beneficiaries (n=30)</c:v>
                </c:pt>
                <c:pt idx="3">
                  <c:v>Operational Suppliers (n=10)</c:v>
                </c:pt>
                <c:pt idx="4">
                  <c:v>Project Providers (n=5)</c:v>
                </c:pt>
                <c:pt idx="5">
                  <c:v>SDF's (n=83)</c:v>
                </c:pt>
                <c:pt idx="6">
                  <c:v>Committees (n=16)</c:v>
                </c:pt>
                <c:pt idx="7">
                  <c:v>Project Steering Commitees(n=5)</c:v>
                </c:pt>
                <c:pt idx="8">
                  <c:v>Legislative Bodies (n=5)</c:v>
                </c:pt>
                <c:pt idx="9">
                  <c:v>ETQA Accredited Providers (n=20)</c:v>
                </c:pt>
                <c:pt idx="10">
                  <c:v>MoUs and Joint Ventures (n=5)</c:v>
                </c:pt>
                <c:pt idx="11">
                  <c:v>Learners (n=101)</c:v>
                </c:pt>
              </c:strCache>
            </c:strRef>
          </c:cat>
          <c:val>
            <c:numRef>
              <c:f>Sheet1!$B$3:$M$3</c:f>
              <c:numCache>
                <c:formatCode>0%</c:formatCode>
                <c:ptCount val="12"/>
                <c:pt idx="0">
                  <c:v>0.69491525423728862</c:v>
                </c:pt>
                <c:pt idx="1">
                  <c:v>0.8</c:v>
                </c:pt>
                <c:pt idx="2">
                  <c:v>0.8666666666666667</c:v>
                </c:pt>
                <c:pt idx="3">
                  <c:v>0.5</c:v>
                </c:pt>
                <c:pt idx="4">
                  <c:v>0</c:v>
                </c:pt>
                <c:pt idx="5">
                  <c:v>0.73493975903614461</c:v>
                </c:pt>
                <c:pt idx="6">
                  <c:v>0.25</c:v>
                </c:pt>
                <c:pt idx="7">
                  <c:v>0.8</c:v>
                </c:pt>
                <c:pt idx="8">
                  <c:v>0.4</c:v>
                </c:pt>
                <c:pt idx="9">
                  <c:v>0.8</c:v>
                </c:pt>
                <c:pt idx="10">
                  <c:v>0.4</c:v>
                </c:pt>
                <c:pt idx="11">
                  <c:v>0.72277227722772275</c:v>
                </c:pt>
              </c:numCache>
            </c:numRef>
          </c:val>
        </c:ser>
        <c:dLbls>
          <c:showVal val="1"/>
        </c:dLbls>
        <c:gapWidth val="75"/>
        <c:overlap val="100"/>
        <c:axId val="136615424"/>
        <c:axId val="136616960"/>
      </c:barChart>
      <c:catAx>
        <c:axId val="136615424"/>
        <c:scaling>
          <c:orientation val="minMax"/>
        </c:scaling>
        <c:axPos val="b"/>
        <c:majorTickMark val="none"/>
        <c:tickLblPos val="nextTo"/>
        <c:txPr>
          <a:bodyPr/>
          <a:lstStyle/>
          <a:p>
            <a:pPr>
              <a:defRPr lang="en-ZA" sz="1000" b="0"/>
            </a:pPr>
            <a:endParaRPr lang="en-US"/>
          </a:p>
        </c:txPr>
        <c:crossAx val="136616960"/>
        <c:crosses val="autoZero"/>
        <c:auto val="1"/>
        <c:lblAlgn val="ctr"/>
        <c:lblOffset val="100"/>
      </c:catAx>
      <c:valAx>
        <c:axId val="136616960"/>
        <c:scaling>
          <c:orientation val="minMax"/>
          <c:max val="1"/>
        </c:scaling>
        <c:axPos val="l"/>
        <c:majorGridlines/>
        <c:numFmt formatCode="0%" sourceLinked="1"/>
        <c:majorTickMark val="none"/>
        <c:tickLblPos val="nextTo"/>
        <c:spPr>
          <a:ln w="9525">
            <a:noFill/>
          </a:ln>
        </c:spPr>
        <c:txPr>
          <a:bodyPr/>
          <a:lstStyle/>
          <a:p>
            <a:pPr>
              <a:defRPr lang="en-ZA" sz="1000" b="1"/>
            </a:pPr>
            <a:endParaRPr lang="en-US"/>
          </a:p>
        </c:txPr>
        <c:crossAx val="136615424"/>
        <c:crosses val="autoZero"/>
        <c:crossBetween val="between"/>
      </c:valAx>
    </c:plotArea>
    <c:legend>
      <c:legendPos val="b"/>
      <c:layout>
        <c:manualLayout>
          <c:xMode val="edge"/>
          <c:yMode val="edge"/>
          <c:x val="0.3858315332264885"/>
          <c:y val="0.81553562054743167"/>
          <c:w val="0.12537732562190787"/>
          <c:h val="4.0626734158232203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8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dirty="0" smtClean="0">
                <a:latin typeface="+mn-lt"/>
              </a:rPr>
              <a:t>Do</a:t>
            </a:r>
            <a:r>
              <a:rPr lang="en-GB" sz="1100" b="1" baseline="0" dirty="0" smtClean="0">
                <a:latin typeface="+mn-lt"/>
              </a:rPr>
              <a:t> You Think That The Advertising Was Relevant?</a:t>
            </a:r>
            <a:endParaRPr lang="en-ZA" sz="1800" dirty="0"/>
          </a:p>
        </c:rich>
      </c:tx>
      <c:layout>
        <c:manualLayout>
          <c:xMode val="edge"/>
          <c:yMode val="edge"/>
          <c:x val="0.29411817991778166"/>
          <c:y val="4.7985376827896532E-2"/>
        </c:manualLayout>
      </c:layout>
    </c:title>
    <c:plotArea>
      <c:layout>
        <c:manualLayout>
          <c:layoutTarget val="inner"/>
          <c:xMode val="edge"/>
          <c:yMode val="edge"/>
          <c:x val="7.9281467029010913E-2"/>
          <c:y val="0.12686351706036739"/>
          <c:w val="0.86053115071142428"/>
          <c:h val="0.38311867266592675"/>
        </c:manualLayout>
      </c:layout>
      <c:barChart>
        <c:barDir val="col"/>
        <c:grouping val="stacked"/>
        <c:ser>
          <c:idx val="0"/>
          <c:order val="0"/>
          <c:tx>
            <c:strRef>
              <c:f>Sheet1!$A$2</c:f>
              <c:strCache>
                <c:ptCount val="1"/>
                <c:pt idx="0">
                  <c:v>Yes</c:v>
                </c:pt>
              </c:strCache>
            </c:strRef>
          </c:tx>
          <c:spPr>
            <a:solidFill>
              <a:srgbClr val="00B0F0"/>
            </a:solidFill>
            <a:ln w="12700">
              <a:solidFill>
                <a:schemeClr val="tx1"/>
              </a:solidFill>
            </a:ln>
            <a:effectLst/>
            <a:scene3d>
              <a:camera prst="orthographicFront"/>
              <a:lightRig rig="threePt" dir="t"/>
            </a:scene3d>
            <a:sp3d/>
          </c:spPr>
          <c:dLbls>
            <c:txPr>
              <a:bodyPr/>
              <a:lstStyle/>
              <a:p>
                <a:pPr>
                  <a:defRPr lang="en-ZA" sz="1000" b="1">
                    <a:solidFill>
                      <a:schemeClr val="bg1"/>
                    </a:solidFill>
                  </a:defRPr>
                </a:pPr>
                <a:endParaRPr lang="en-US"/>
              </a:p>
            </c:txPr>
            <c:showVal val="1"/>
          </c:dLbls>
          <c:cat>
            <c:strRef>
              <c:f>Sheet1!$B$1:$M$1</c:f>
              <c:strCache>
                <c:ptCount val="12"/>
                <c:pt idx="0">
                  <c:v>Total 2010 (n=90)</c:v>
                </c:pt>
                <c:pt idx="1">
                  <c:v>Company Beneficiaries (n=3)</c:v>
                </c:pt>
                <c:pt idx="2">
                  <c:v>Employed Beneficiaries (n=4)</c:v>
                </c:pt>
                <c:pt idx="3">
                  <c:v>Operational Suppliers (n=5)</c:v>
                </c:pt>
                <c:pt idx="4">
                  <c:v>Project Providers (n=5)</c:v>
                </c:pt>
                <c:pt idx="5">
                  <c:v>SDF's (n=22)</c:v>
                </c:pt>
                <c:pt idx="6">
                  <c:v>Committees (n=12)</c:v>
                </c:pt>
                <c:pt idx="7">
                  <c:v>Project Steering Commitees(n=1)</c:v>
                </c:pt>
                <c:pt idx="8">
                  <c:v>Legislative Bodies (n=3)</c:v>
                </c:pt>
                <c:pt idx="9">
                  <c:v>ETQA Accredited Providers (n=4)</c:v>
                </c:pt>
                <c:pt idx="10">
                  <c:v>MoUs and Joint Ventures (n=3)</c:v>
                </c:pt>
                <c:pt idx="11">
                  <c:v>Learners (n=28)</c:v>
                </c:pt>
              </c:strCache>
            </c:strRef>
          </c:cat>
          <c:val>
            <c:numRef>
              <c:f>Sheet1!$B$2:$M$2</c:f>
              <c:numCache>
                <c:formatCode>0%</c:formatCode>
                <c:ptCount val="12"/>
                <c:pt idx="0">
                  <c:v>0.94444444444444464</c:v>
                </c:pt>
                <c:pt idx="1">
                  <c:v>0.67000000000000026</c:v>
                </c:pt>
                <c:pt idx="2">
                  <c:v>1</c:v>
                </c:pt>
                <c:pt idx="3">
                  <c:v>0.8</c:v>
                </c:pt>
                <c:pt idx="4">
                  <c:v>1</c:v>
                </c:pt>
                <c:pt idx="5">
                  <c:v>0.90909090909090906</c:v>
                </c:pt>
                <c:pt idx="6">
                  <c:v>0.91666666666666652</c:v>
                </c:pt>
                <c:pt idx="7">
                  <c:v>1</c:v>
                </c:pt>
                <c:pt idx="8">
                  <c:v>1</c:v>
                </c:pt>
                <c:pt idx="9">
                  <c:v>1</c:v>
                </c:pt>
                <c:pt idx="10">
                  <c:v>1</c:v>
                </c:pt>
                <c:pt idx="11">
                  <c:v>1</c:v>
                </c:pt>
              </c:numCache>
            </c:numRef>
          </c:val>
        </c:ser>
        <c:ser>
          <c:idx val="1"/>
          <c:order val="1"/>
          <c:tx>
            <c:strRef>
              <c:f>Sheet1!$A$3</c:f>
              <c:strCache>
                <c:ptCount val="1"/>
                <c:pt idx="0">
                  <c:v>No</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Sheet1!$B$1:$M$1</c:f>
              <c:strCache>
                <c:ptCount val="12"/>
                <c:pt idx="0">
                  <c:v>Total 2010 (n=90)</c:v>
                </c:pt>
                <c:pt idx="1">
                  <c:v>Company Beneficiaries (n=3)</c:v>
                </c:pt>
                <c:pt idx="2">
                  <c:v>Employed Beneficiaries (n=4)</c:v>
                </c:pt>
                <c:pt idx="3">
                  <c:v>Operational Suppliers (n=5)</c:v>
                </c:pt>
                <c:pt idx="4">
                  <c:v>Project Providers (n=5)</c:v>
                </c:pt>
                <c:pt idx="5">
                  <c:v>SDF's (n=22)</c:v>
                </c:pt>
                <c:pt idx="6">
                  <c:v>Committees (n=12)</c:v>
                </c:pt>
                <c:pt idx="7">
                  <c:v>Project Steering Commitees(n=1)</c:v>
                </c:pt>
                <c:pt idx="8">
                  <c:v>Legislative Bodies (n=3)</c:v>
                </c:pt>
                <c:pt idx="9">
                  <c:v>ETQA Accredited Providers (n=4)</c:v>
                </c:pt>
                <c:pt idx="10">
                  <c:v>MoUs and Joint Ventures (n=3)</c:v>
                </c:pt>
                <c:pt idx="11">
                  <c:v>Learners (n=28)</c:v>
                </c:pt>
              </c:strCache>
            </c:strRef>
          </c:cat>
          <c:val>
            <c:numRef>
              <c:f>Sheet1!$B$3:$M$3</c:f>
              <c:numCache>
                <c:formatCode>General</c:formatCode>
                <c:ptCount val="12"/>
                <c:pt idx="0" formatCode="0%">
                  <c:v>3.333333333333334E-2</c:v>
                </c:pt>
                <c:pt idx="5" formatCode="0%">
                  <c:v>9.0909090909090981E-2</c:v>
                </c:pt>
                <c:pt idx="6" formatCode="0%">
                  <c:v>8.3333333333333343E-2</c:v>
                </c:pt>
              </c:numCache>
            </c:numRef>
          </c:val>
        </c:ser>
        <c:ser>
          <c:idx val="2"/>
          <c:order val="2"/>
          <c:tx>
            <c:strRef>
              <c:f>Sheet1!$A$4</c:f>
              <c:strCache>
                <c:ptCount val="1"/>
                <c:pt idx="0">
                  <c:v>Don't Know</c:v>
                </c:pt>
              </c:strCache>
            </c:strRef>
          </c:tx>
          <c:spPr>
            <a:solidFill>
              <a:srgbClr val="0070C0"/>
            </a:solidFill>
            <a:ln>
              <a:solidFill>
                <a:srgbClr val="000000"/>
              </a:solidFill>
            </a:ln>
          </c:spPr>
          <c:dLbls>
            <c:txPr>
              <a:bodyPr/>
              <a:lstStyle/>
              <a:p>
                <a:pPr>
                  <a:defRPr lang="en-ZA" sz="1000" b="1"/>
                </a:pPr>
                <a:endParaRPr lang="en-US"/>
              </a:p>
            </c:txPr>
            <c:showVal val="1"/>
          </c:dLbls>
          <c:cat>
            <c:strRef>
              <c:f>Sheet1!$B$1:$M$1</c:f>
              <c:strCache>
                <c:ptCount val="12"/>
                <c:pt idx="0">
                  <c:v>Total 2010 (n=90)</c:v>
                </c:pt>
                <c:pt idx="1">
                  <c:v>Company Beneficiaries (n=3)</c:v>
                </c:pt>
                <c:pt idx="2">
                  <c:v>Employed Beneficiaries (n=4)</c:v>
                </c:pt>
                <c:pt idx="3">
                  <c:v>Operational Suppliers (n=5)</c:v>
                </c:pt>
                <c:pt idx="4">
                  <c:v>Project Providers (n=5)</c:v>
                </c:pt>
                <c:pt idx="5">
                  <c:v>SDF's (n=22)</c:v>
                </c:pt>
                <c:pt idx="6">
                  <c:v>Committees (n=12)</c:v>
                </c:pt>
                <c:pt idx="7">
                  <c:v>Project Steering Commitees(n=1)</c:v>
                </c:pt>
                <c:pt idx="8">
                  <c:v>Legislative Bodies (n=3)</c:v>
                </c:pt>
                <c:pt idx="9">
                  <c:v>ETQA Accredited Providers (n=4)</c:v>
                </c:pt>
                <c:pt idx="10">
                  <c:v>MoUs and Joint Ventures (n=3)</c:v>
                </c:pt>
                <c:pt idx="11">
                  <c:v>Learners (n=28)</c:v>
                </c:pt>
              </c:strCache>
            </c:strRef>
          </c:cat>
          <c:val>
            <c:numRef>
              <c:f>Sheet1!$B$4:$M$4</c:f>
              <c:numCache>
                <c:formatCode>0%</c:formatCode>
                <c:ptCount val="12"/>
                <c:pt idx="0">
                  <c:v>2.2222222222222233E-2</c:v>
                </c:pt>
                <c:pt idx="1">
                  <c:v>0.33000000000000013</c:v>
                </c:pt>
                <c:pt idx="3">
                  <c:v>0.2</c:v>
                </c:pt>
              </c:numCache>
            </c:numRef>
          </c:val>
        </c:ser>
        <c:dLbls>
          <c:showVal val="1"/>
        </c:dLbls>
        <c:gapWidth val="75"/>
        <c:overlap val="100"/>
        <c:axId val="136624768"/>
        <c:axId val="136757632"/>
      </c:barChart>
      <c:catAx>
        <c:axId val="136624768"/>
        <c:scaling>
          <c:orientation val="minMax"/>
        </c:scaling>
        <c:axPos val="b"/>
        <c:majorTickMark val="none"/>
        <c:tickLblPos val="nextTo"/>
        <c:txPr>
          <a:bodyPr/>
          <a:lstStyle/>
          <a:p>
            <a:pPr>
              <a:defRPr lang="en-ZA" sz="1000" b="0"/>
            </a:pPr>
            <a:endParaRPr lang="en-US"/>
          </a:p>
        </c:txPr>
        <c:crossAx val="136757632"/>
        <c:crosses val="autoZero"/>
        <c:auto val="1"/>
        <c:lblAlgn val="ctr"/>
        <c:lblOffset val="100"/>
      </c:catAx>
      <c:valAx>
        <c:axId val="136757632"/>
        <c:scaling>
          <c:orientation val="minMax"/>
          <c:max val="1"/>
        </c:scaling>
        <c:axPos val="l"/>
        <c:majorGridlines/>
        <c:numFmt formatCode="0%" sourceLinked="1"/>
        <c:majorTickMark val="none"/>
        <c:tickLblPos val="nextTo"/>
        <c:spPr>
          <a:ln w="9525">
            <a:noFill/>
          </a:ln>
        </c:spPr>
        <c:txPr>
          <a:bodyPr/>
          <a:lstStyle/>
          <a:p>
            <a:pPr>
              <a:defRPr lang="en-ZA" sz="1000" b="1"/>
            </a:pPr>
            <a:endParaRPr lang="en-US"/>
          </a:p>
        </c:txPr>
        <c:crossAx val="136624768"/>
        <c:crosses val="autoZero"/>
        <c:crossBetween val="between"/>
      </c:valAx>
    </c:plotArea>
    <c:legend>
      <c:legendPos val="b"/>
      <c:layout>
        <c:manualLayout>
          <c:xMode val="edge"/>
          <c:yMode val="edge"/>
          <c:x val="0.3932061644949269"/>
          <c:y val="0.83220228721409861"/>
          <c:w val="0.20609272292290898"/>
          <c:h val="4.0626734158230898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84.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050" b="1" i="0" u="none" strike="noStrike" kern="1200" baseline="0">
                <a:solidFill>
                  <a:srgbClr val="000000"/>
                </a:solidFill>
                <a:latin typeface="+mn-lt"/>
                <a:ea typeface="+mn-ea"/>
                <a:cs typeface="+mn-cs"/>
              </a:defRPr>
            </a:pPr>
            <a:r>
              <a:rPr lang="en-GB" sz="1100" b="1" dirty="0" smtClean="0">
                <a:latin typeface="+mn-lt"/>
              </a:rPr>
              <a:t>Do You Read The E-internal Newsletter (Wordup)?</a:t>
            </a:r>
            <a:endParaRPr lang="en-ZA" sz="1100" b="1" dirty="0">
              <a:latin typeface="+mn-lt"/>
            </a:endParaRPr>
          </a:p>
        </c:rich>
      </c:tx>
      <c:layout>
        <c:manualLayout>
          <c:xMode val="edge"/>
          <c:yMode val="edge"/>
          <c:x val="0.22667644953471722"/>
          <c:y val="4.1666666666666664E-2"/>
        </c:manualLayout>
      </c:layout>
    </c:title>
    <c:plotArea>
      <c:layout>
        <c:manualLayout>
          <c:layoutTarget val="inner"/>
          <c:xMode val="edge"/>
          <c:yMode val="edge"/>
          <c:x val="8.0756393282701747E-2"/>
          <c:y val="0.15259615384615902"/>
          <c:w val="0.86053115071142428"/>
          <c:h val="0.47634211588937114"/>
        </c:manualLayout>
      </c:layout>
      <c:barChart>
        <c:barDir val="col"/>
        <c:grouping val="stacked"/>
        <c:ser>
          <c:idx val="0"/>
          <c:order val="0"/>
          <c:tx>
            <c:strRef>
              <c:f>Sheet1!$B$1</c:f>
              <c:strCache>
                <c:ptCount val="1"/>
                <c:pt idx="0">
                  <c:v>Yes</c:v>
                </c:pt>
              </c:strCache>
            </c:strRef>
          </c:tx>
          <c:spPr>
            <a:solidFill>
              <a:srgbClr val="00B0F0"/>
            </a:solidFill>
            <a:ln w="12700">
              <a:solidFill>
                <a:sysClr val="windowText" lastClr="000000"/>
              </a:solidFill>
            </a:ln>
            <a:effectLst/>
            <a:scene3d>
              <a:camera prst="orthographicFront"/>
              <a:lightRig rig="threePt" dir="t"/>
            </a:scene3d>
            <a:sp3d/>
          </c:spPr>
          <c:dLbls>
            <c:txPr>
              <a:bodyPr/>
              <a:lstStyle/>
              <a:p>
                <a:pPr>
                  <a:defRPr lang="en-ZA" sz="1000" b="1">
                    <a:solidFill>
                      <a:schemeClr val="tx1"/>
                    </a:solidFill>
                  </a:defRPr>
                </a:pPr>
                <a:endParaRPr lang="en-US"/>
              </a:p>
            </c:txPr>
            <c:showVal val="1"/>
          </c:dLbls>
          <c:cat>
            <c:strRef>
              <c:f>Sheet1!$A$2</c:f>
              <c:strCache>
                <c:ptCount val="1"/>
                <c:pt idx="0">
                  <c:v>Total 2010 (n=15)</c:v>
                </c:pt>
              </c:strCache>
            </c:strRef>
          </c:cat>
          <c:val>
            <c:numRef>
              <c:f>Sheet1!$B$2</c:f>
              <c:numCache>
                <c:formatCode>0%</c:formatCode>
                <c:ptCount val="1"/>
                <c:pt idx="0">
                  <c:v>0.8666666666666667</c:v>
                </c:pt>
              </c:numCache>
            </c:numRef>
          </c:val>
        </c:ser>
        <c:ser>
          <c:idx val="1"/>
          <c:order val="1"/>
          <c:tx>
            <c:strRef>
              <c:f>Sheet1!$C$1</c:f>
              <c:strCache>
                <c:ptCount val="1"/>
                <c:pt idx="0">
                  <c:v>No</c:v>
                </c:pt>
              </c:strCache>
            </c:strRef>
          </c:tx>
          <c:spPr>
            <a:solidFill>
              <a:srgbClr val="92D050"/>
            </a:solidFill>
            <a:ln w="9525">
              <a:solidFill>
                <a:sysClr val="windowText" lastClr="000000"/>
              </a:solidFill>
            </a:ln>
            <a:effectLst/>
          </c:spPr>
          <c:dLbls>
            <c:txPr>
              <a:bodyPr/>
              <a:lstStyle/>
              <a:p>
                <a:pPr>
                  <a:defRPr lang="en-ZA" sz="1000" b="1"/>
                </a:pPr>
                <a:endParaRPr lang="en-US"/>
              </a:p>
            </c:txPr>
            <c:showVal val="1"/>
          </c:dLbls>
          <c:cat>
            <c:strRef>
              <c:f>Sheet1!$A$2</c:f>
              <c:strCache>
                <c:ptCount val="1"/>
                <c:pt idx="0">
                  <c:v>Total 2010 (n=15)</c:v>
                </c:pt>
              </c:strCache>
            </c:strRef>
          </c:cat>
          <c:val>
            <c:numRef>
              <c:f>Sheet1!$C$2</c:f>
              <c:numCache>
                <c:formatCode>0%</c:formatCode>
                <c:ptCount val="1"/>
                <c:pt idx="0">
                  <c:v>0.13333333333333339</c:v>
                </c:pt>
              </c:numCache>
            </c:numRef>
          </c:val>
        </c:ser>
        <c:dLbls>
          <c:showVal val="1"/>
        </c:dLbls>
        <c:gapWidth val="75"/>
        <c:overlap val="100"/>
        <c:axId val="136936448"/>
        <c:axId val="136942336"/>
      </c:barChart>
      <c:catAx>
        <c:axId val="136936448"/>
        <c:scaling>
          <c:orientation val="minMax"/>
        </c:scaling>
        <c:axPos val="b"/>
        <c:numFmt formatCode="0" sourceLinked="1"/>
        <c:majorTickMark val="none"/>
        <c:tickLblPos val="nextTo"/>
        <c:txPr>
          <a:bodyPr/>
          <a:lstStyle/>
          <a:p>
            <a:pPr>
              <a:defRPr lang="en-ZA" sz="1000" b="0"/>
            </a:pPr>
            <a:endParaRPr lang="en-US"/>
          </a:p>
        </c:txPr>
        <c:crossAx val="136942336"/>
        <c:crosses val="autoZero"/>
        <c:auto val="1"/>
        <c:lblAlgn val="ctr"/>
        <c:lblOffset val="100"/>
      </c:catAx>
      <c:valAx>
        <c:axId val="136942336"/>
        <c:scaling>
          <c:orientation val="minMax"/>
          <c:max val="1"/>
          <c:min val="0"/>
        </c:scaling>
        <c:axPos val="l"/>
        <c:majorGridlines/>
        <c:numFmt formatCode="0%" sourceLinked="1"/>
        <c:majorTickMark val="none"/>
        <c:tickLblPos val="nextTo"/>
        <c:spPr>
          <a:ln w="9525">
            <a:noFill/>
          </a:ln>
        </c:spPr>
        <c:txPr>
          <a:bodyPr/>
          <a:lstStyle/>
          <a:p>
            <a:pPr>
              <a:defRPr lang="en-ZA" sz="1000" b="1"/>
            </a:pPr>
            <a:endParaRPr lang="en-US"/>
          </a:p>
        </c:txPr>
        <c:crossAx val="136936448"/>
        <c:crosses val="autoZero"/>
        <c:crossBetween val="between"/>
      </c:valAx>
    </c:plotArea>
    <c:legend>
      <c:legendPos val="b"/>
      <c:layout>
        <c:manualLayout>
          <c:xMode val="edge"/>
          <c:yMode val="edge"/>
          <c:x val="0.32293199713672188"/>
          <c:y val="0.7668175853018373"/>
          <c:w val="0.37487425435457838"/>
          <c:h val="9.8364375126189604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85.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dirty="0" smtClean="0"/>
              <a:t>How Often Would You Like To Receive The Internal Newsletter? (n=13)</a:t>
            </a:r>
            <a:endParaRPr lang="en-ZA" sz="1100" dirty="0"/>
          </a:p>
        </c:rich>
      </c:tx>
      <c:layout>
        <c:manualLayout>
          <c:xMode val="edge"/>
          <c:yMode val="edge"/>
          <c:x val="0.18812499999999999"/>
          <c:y val="3.5256410256410256E-2"/>
        </c:manualLayout>
      </c:layout>
    </c:title>
    <c:plotArea>
      <c:layout>
        <c:manualLayout>
          <c:layoutTarget val="inner"/>
          <c:xMode val="edge"/>
          <c:yMode val="edge"/>
          <c:x val="8.0756393282701747E-2"/>
          <c:y val="0.15259615384615949"/>
          <c:w val="0.86053115071142428"/>
          <c:h val="0.47634211588937198"/>
        </c:manualLayout>
      </c:layout>
      <c:barChart>
        <c:barDir val="col"/>
        <c:grouping val="clustered"/>
        <c:ser>
          <c:idx val="0"/>
          <c:order val="0"/>
          <c:tx>
            <c:strRef>
              <c:f>Sheet1!$A$2</c:f>
              <c:strCache>
                <c:ptCount val="1"/>
                <c:pt idx="0">
                  <c:v>Total 2010 (n=13)</c:v>
                </c:pt>
              </c:strCache>
            </c:strRef>
          </c:tx>
          <c:spPr>
            <a:solidFill>
              <a:srgbClr val="0033CC"/>
            </a:solidFill>
            <a:ln>
              <a:solidFill>
                <a:schemeClr val="tx1"/>
              </a:solidFill>
            </a:ln>
            <a:effectLst>
              <a:outerShdw blurRad="40000" dist="23000" dir="5400000" rotWithShape="0">
                <a:srgbClr val="000000">
                  <a:alpha val="35000"/>
                </a:srgbClr>
              </a:outerShdw>
            </a:effectLst>
            <a:scene3d>
              <a:camera prst="orthographicFront"/>
              <a:lightRig rig="threePt" dir="t"/>
            </a:scene3d>
            <a:sp3d/>
          </c:spPr>
          <c:dPt>
            <c:idx val="0"/>
            <c:spPr>
              <a:solidFill>
                <a:schemeClr val="bg1"/>
              </a:solidFill>
              <a:ln w="28575">
                <a:solidFill>
                  <a:srgbClr val="0070C0"/>
                </a:solidFill>
              </a:ln>
              <a:effectLst>
                <a:outerShdw blurRad="40000" dist="23000" dir="5400000" rotWithShape="0">
                  <a:srgbClr val="000000">
                    <a:alpha val="35000"/>
                  </a:srgbClr>
                </a:outerShdw>
              </a:effectLst>
              <a:scene3d>
                <a:camera prst="orthographicFront"/>
                <a:lightRig rig="threePt" dir="t"/>
              </a:scene3d>
              <a:sp3d/>
            </c:spPr>
          </c:dPt>
          <c:dPt>
            <c:idx val="1"/>
            <c:spPr>
              <a:solidFill>
                <a:schemeClr val="bg1"/>
              </a:solidFill>
              <a:ln w="28575">
                <a:solidFill>
                  <a:srgbClr val="00B0F0"/>
                </a:solidFill>
              </a:ln>
              <a:effectLst>
                <a:outerShdw blurRad="40000" dist="23000" dir="5400000" rotWithShape="0">
                  <a:srgbClr val="000000">
                    <a:alpha val="35000"/>
                  </a:srgbClr>
                </a:outerShdw>
              </a:effectLst>
              <a:scene3d>
                <a:camera prst="orthographicFront"/>
                <a:lightRig rig="threePt" dir="t"/>
              </a:scene3d>
              <a:sp3d/>
            </c:spPr>
          </c:dPt>
          <c:dPt>
            <c:idx val="2"/>
            <c:spPr>
              <a:solidFill>
                <a:schemeClr val="bg1"/>
              </a:solidFill>
              <a:ln w="28575">
                <a:solidFill>
                  <a:srgbClr val="92D050"/>
                </a:solidFill>
              </a:ln>
              <a:effectLst>
                <a:outerShdw blurRad="40000" dist="23000" dir="5400000" rotWithShape="0">
                  <a:srgbClr val="000000">
                    <a:alpha val="35000"/>
                  </a:srgbClr>
                </a:outerShdw>
              </a:effectLst>
              <a:scene3d>
                <a:camera prst="orthographicFront"/>
                <a:lightRig rig="threePt" dir="t"/>
              </a:scene3d>
              <a:sp3d/>
            </c:spPr>
          </c:dPt>
          <c:dPt>
            <c:idx val="3"/>
            <c:spPr>
              <a:solidFill>
                <a:schemeClr val="bg1"/>
              </a:solidFill>
              <a:ln w="28575">
                <a:solidFill>
                  <a:srgbClr val="FFFF00"/>
                </a:solidFill>
              </a:ln>
              <a:effectLst>
                <a:outerShdw blurRad="40000" dist="23000" dir="5400000" rotWithShape="0">
                  <a:srgbClr val="000000">
                    <a:alpha val="35000"/>
                  </a:srgbClr>
                </a:outerShdw>
              </a:effectLst>
              <a:scene3d>
                <a:camera prst="orthographicFront"/>
                <a:lightRig rig="threePt" dir="t"/>
              </a:scene3d>
              <a:sp3d/>
            </c:spPr>
          </c:dPt>
          <c:dPt>
            <c:idx val="4"/>
            <c:spPr>
              <a:solidFill>
                <a:schemeClr val="bg1"/>
              </a:solidFill>
              <a:ln w="28575">
                <a:solidFill>
                  <a:srgbClr val="FFC000"/>
                </a:solidFill>
              </a:ln>
              <a:effectLst>
                <a:outerShdw blurRad="40000" dist="23000" dir="5400000" rotWithShape="0">
                  <a:srgbClr val="000000">
                    <a:alpha val="35000"/>
                  </a:srgbClr>
                </a:outerShdw>
              </a:effectLst>
              <a:scene3d>
                <a:camera prst="orthographicFront"/>
                <a:lightRig rig="threePt" dir="t"/>
              </a:scene3d>
              <a:sp3d/>
            </c:spPr>
          </c:dPt>
          <c:dPt>
            <c:idx val="5"/>
            <c:spPr>
              <a:solidFill>
                <a:schemeClr val="bg1"/>
              </a:solidFill>
              <a:ln w="28575">
                <a:solidFill>
                  <a:srgbClr val="FF0000"/>
                </a:solidFill>
              </a:ln>
              <a:effectLst>
                <a:outerShdw blurRad="40000" dist="23000" dir="5400000" rotWithShape="0">
                  <a:srgbClr val="000000">
                    <a:alpha val="35000"/>
                  </a:srgbClr>
                </a:outerShdw>
              </a:effectLst>
              <a:scene3d>
                <a:camera prst="orthographicFront"/>
                <a:lightRig rig="threePt" dir="t"/>
              </a:scene3d>
              <a:sp3d/>
            </c:spPr>
          </c:dPt>
          <c:dLbls>
            <c:txPr>
              <a:bodyPr/>
              <a:lstStyle/>
              <a:p>
                <a:pPr>
                  <a:defRPr lang="en-ZA" sz="1000" b="1"/>
                </a:pPr>
                <a:endParaRPr lang="en-US"/>
              </a:p>
            </c:txPr>
            <c:dLblPos val="outEnd"/>
            <c:showVal val="1"/>
          </c:dLbls>
          <c:cat>
            <c:strRef>
              <c:f>Sheet1!$B$1:$G$1</c:f>
              <c:strCache>
                <c:ptCount val="6"/>
                <c:pt idx="0">
                  <c:v>Weekly</c:v>
                </c:pt>
                <c:pt idx="1">
                  <c:v>Monthly</c:v>
                </c:pt>
                <c:pt idx="2">
                  <c:v>Quarterly</c:v>
                </c:pt>
                <c:pt idx="3">
                  <c:v>Every 6 months</c:v>
                </c:pt>
                <c:pt idx="4">
                  <c:v>Annually</c:v>
                </c:pt>
                <c:pt idx="5">
                  <c:v>N/A or Don't Know</c:v>
                </c:pt>
              </c:strCache>
            </c:strRef>
          </c:cat>
          <c:val>
            <c:numRef>
              <c:f>Sheet1!$B$2:$G$2</c:f>
              <c:numCache>
                <c:formatCode>0%</c:formatCode>
                <c:ptCount val="6"/>
                <c:pt idx="0">
                  <c:v>7.6923076923076927E-2</c:v>
                </c:pt>
                <c:pt idx="1">
                  <c:v>0.30769230769230782</c:v>
                </c:pt>
                <c:pt idx="2">
                  <c:v>0.61538461538461564</c:v>
                </c:pt>
              </c:numCache>
            </c:numRef>
          </c:val>
        </c:ser>
        <c:dLbls>
          <c:showVal val="1"/>
        </c:dLbls>
        <c:gapWidth val="75"/>
        <c:overlap val="-25"/>
        <c:axId val="153632768"/>
        <c:axId val="153634304"/>
      </c:barChart>
      <c:catAx>
        <c:axId val="153632768"/>
        <c:scaling>
          <c:orientation val="minMax"/>
        </c:scaling>
        <c:axPos val="b"/>
        <c:majorTickMark val="none"/>
        <c:tickLblPos val="nextTo"/>
        <c:txPr>
          <a:bodyPr/>
          <a:lstStyle/>
          <a:p>
            <a:pPr>
              <a:defRPr lang="en-ZA" sz="1000" b="0"/>
            </a:pPr>
            <a:endParaRPr lang="en-US"/>
          </a:p>
        </c:txPr>
        <c:crossAx val="153634304"/>
        <c:crosses val="autoZero"/>
        <c:auto val="1"/>
        <c:lblAlgn val="ctr"/>
        <c:lblOffset val="100"/>
      </c:catAx>
      <c:valAx>
        <c:axId val="153634304"/>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53632768"/>
        <c:crosses val="autoZero"/>
        <c:crossBetween val="between"/>
      </c:valAx>
    </c:plotArea>
    <c:plotVisOnly val="1"/>
  </c:chart>
  <c:spPr>
    <a:ln>
      <a:noFill/>
    </a:ln>
  </c:spPr>
  <c:txPr>
    <a:bodyPr/>
    <a:lstStyle/>
    <a:p>
      <a:pPr>
        <a:defRPr sz="1800"/>
      </a:pPr>
      <a:endParaRPr lang="en-US"/>
    </a:p>
  </c:txPr>
  <c:externalData r:id="rId2"/>
</c:chartSpace>
</file>

<file path=ppt/charts/chart86.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i="0" u="none" strike="noStrike" baseline="0" dirty="0" smtClean="0"/>
              <a:t>The BANKSETA’S Internal Newsletter Provides Insightful And Interesting Information (n=13)</a:t>
            </a:r>
            <a:endParaRPr lang="en-US" sz="1100" dirty="0" smtClean="0"/>
          </a:p>
        </c:rich>
      </c:tx>
      <c:layout>
        <c:manualLayout>
          <c:xMode val="edge"/>
          <c:yMode val="edge"/>
          <c:x val="0.17248500187476629"/>
          <c:y val="2.5641025641025782E-2"/>
        </c:manualLayout>
      </c:layout>
    </c:title>
    <c:plotArea>
      <c:layout>
        <c:manualLayout>
          <c:layoutTarget val="inner"/>
          <c:xMode val="edge"/>
          <c:yMode val="edge"/>
          <c:x val="8.6708848893892021E-2"/>
          <c:y val="0.15259615384615949"/>
          <c:w val="0.86053115071142428"/>
          <c:h val="0.65262416717141403"/>
        </c:manualLayout>
      </c:layout>
      <c:barChart>
        <c:barDir val="col"/>
        <c:grouping val="clustered"/>
        <c:ser>
          <c:idx val="0"/>
          <c:order val="0"/>
          <c:tx>
            <c:strRef>
              <c:f>Sheet1!$A$2</c:f>
              <c:strCache>
                <c:ptCount val="1"/>
                <c:pt idx="0">
                  <c:v>Total 2010 (n=)</c:v>
                </c:pt>
              </c:strCache>
            </c:strRef>
          </c:tx>
          <c:spPr>
            <a:solidFill>
              <a:srgbClr val="00B0F0"/>
            </a:solidFill>
            <a:ln w="6350">
              <a:solidFill>
                <a:sysClr val="windowText" lastClr="000000"/>
              </a:solidFill>
            </a:ln>
            <a:effectLst>
              <a:outerShdw blurRad="40000" dist="23000" dir="5400000" rotWithShape="0">
                <a:srgbClr val="000000">
                  <a:alpha val="35000"/>
                </a:srgbClr>
              </a:outerShdw>
            </a:effectLst>
            <a:scene3d>
              <a:camera prst="orthographicFront"/>
              <a:lightRig rig="threePt" dir="t"/>
            </a:scene3d>
            <a:sp3d/>
          </c:spPr>
          <c:dLbls>
            <c:txPr>
              <a:bodyPr/>
              <a:lstStyle/>
              <a:p>
                <a:pPr>
                  <a:defRPr lang="en-ZA" sz="1000" b="1"/>
                </a:pPr>
                <a:endParaRPr lang="en-US"/>
              </a:p>
            </c:txPr>
            <c:dLblPos val="outEnd"/>
            <c:showVal val="1"/>
          </c:dLbls>
          <c:cat>
            <c:strRef>
              <c:f>Sheet1!$B$1:$F$1</c:f>
              <c:strCache>
                <c:ptCount val="5"/>
                <c:pt idx="0">
                  <c:v>Strongly Agree</c:v>
                </c:pt>
                <c:pt idx="1">
                  <c:v>Agree</c:v>
                </c:pt>
                <c:pt idx="2">
                  <c:v>Indifferent</c:v>
                </c:pt>
                <c:pt idx="3">
                  <c:v>Disagree</c:v>
                </c:pt>
                <c:pt idx="4">
                  <c:v>Strongly Disagree</c:v>
                </c:pt>
              </c:strCache>
            </c:strRef>
          </c:cat>
          <c:val>
            <c:numRef>
              <c:f>Sheet1!$B$2:$F$2</c:f>
              <c:numCache>
                <c:formatCode>0%</c:formatCode>
                <c:ptCount val="5"/>
                <c:pt idx="0">
                  <c:v>0.53846153846153844</c:v>
                </c:pt>
                <c:pt idx="1">
                  <c:v>0.3846153846153848</c:v>
                </c:pt>
                <c:pt idx="2">
                  <c:v>7.6923076923076927E-2</c:v>
                </c:pt>
                <c:pt idx="3">
                  <c:v>0</c:v>
                </c:pt>
                <c:pt idx="4">
                  <c:v>0</c:v>
                </c:pt>
              </c:numCache>
            </c:numRef>
          </c:val>
        </c:ser>
        <c:dLbls>
          <c:showVal val="1"/>
        </c:dLbls>
        <c:gapWidth val="75"/>
        <c:overlap val="-25"/>
        <c:axId val="153643648"/>
        <c:axId val="153682304"/>
      </c:barChart>
      <c:catAx>
        <c:axId val="153643648"/>
        <c:scaling>
          <c:orientation val="minMax"/>
        </c:scaling>
        <c:axPos val="b"/>
        <c:majorTickMark val="none"/>
        <c:tickLblPos val="nextTo"/>
        <c:txPr>
          <a:bodyPr/>
          <a:lstStyle/>
          <a:p>
            <a:pPr>
              <a:defRPr lang="en-ZA" sz="1000" b="0"/>
            </a:pPr>
            <a:endParaRPr lang="en-US"/>
          </a:p>
        </c:txPr>
        <c:crossAx val="153682304"/>
        <c:crosses val="autoZero"/>
        <c:auto val="1"/>
        <c:lblAlgn val="ctr"/>
        <c:lblOffset val="100"/>
      </c:catAx>
      <c:valAx>
        <c:axId val="153682304"/>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53643648"/>
        <c:crosses val="autoZero"/>
        <c:crossBetween val="between"/>
      </c:valAx>
    </c:plotArea>
    <c:plotVisOnly val="1"/>
  </c:chart>
  <c:spPr>
    <a:ln>
      <a:noFill/>
    </a:ln>
  </c:spPr>
  <c:txPr>
    <a:bodyPr/>
    <a:lstStyle/>
    <a:p>
      <a:pPr>
        <a:defRPr sz="1800"/>
      </a:pPr>
      <a:endParaRPr lang="en-US"/>
    </a:p>
  </c:txPr>
  <c:externalData r:id="rId2"/>
</c:chartSpace>
</file>

<file path=ppt/charts/chart87.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dirty="0" smtClean="0"/>
              <a:t>Which Of The Following Methods Of Internal Communication Do You Find The Most Valuable/Recommend? (n=15)</a:t>
            </a:r>
            <a:endParaRPr lang="en-ZA" sz="1100" dirty="0" smtClean="0"/>
          </a:p>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 </a:t>
            </a:r>
            <a:endParaRPr lang="en-US" sz="1100" dirty="0" smtClean="0"/>
          </a:p>
        </c:rich>
      </c:tx>
      <c:layout>
        <c:manualLayout>
          <c:xMode val="edge"/>
          <c:yMode val="edge"/>
          <c:x val="0.18736595425571803"/>
          <c:y val="0"/>
        </c:manualLayout>
      </c:layout>
    </c:title>
    <c:plotArea>
      <c:layout>
        <c:manualLayout>
          <c:layoutTarget val="inner"/>
          <c:xMode val="edge"/>
          <c:yMode val="edge"/>
          <c:x val="8.670884889389209E-2"/>
          <c:y val="0.15259615384615957"/>
          <c:w val="0.86053115071142428"/>
          <c:h val="0.59686122838203159"/>
        </c:manualLayout>
      </c:layout>
      <c:barChart>
        <c:barDir val="col"/>
        <c:grouping val="clustered"/>
        <c:ser>
          <c:idx val="0"/>
          <c:order val="0"/>
          <c:tx>
            <c:strRef>
              <c:f>Sheet1!$A$2</c:f>
              <c:strCache>
                <c:ptCount val="1"/>
                <c:pt idx="0">
                  <c:v>Total 2010 (n=15)</c:v>
                </c:pt>
              </c:strCache>
            </c:strRef>
          </c:tx>
          <c:spPr>
            <a:solidFill>
              <a:srgbClr val="00B0F0"/>
            </a:solidFill>
            <a:ln w="6350">
              <a:solidFill>
                <a:sysClr val="windowText" lastClr="000000"/>
              </a:solidFill>
            </a:ln>
            <a:effectLst>
              <a:outerShdw blurRad="40000" dist="23000" dir="5400000" rotWithShape="0">
                <a:srgbClr val="000000">
                  <a:alpha val="35000"/>
                </a:srgbClr>
              </a:outerShdw>
            </a:effectLst>
            <a:scene3d>
              <a:camera prst="orthographicFront"/>
              <a:lightRig rig="threePt" dir="t"/>
            </a:scene3d>
            <a:sp3d/>
          </c:spPr>
          <c:dLbls>
            <c:txPr>
              <a:bodyPr/>
              <a:lstStyle/>
              <a:p>
                <a:pPr>
                  <a:defRPr lang="en-ZA" sz="1000" b="1"/>
                </a:pPr>
                <a:endParaRPr lang="en-US"/>
              </a:p>
            </c:txPr>
            <c:dLblPos val="outEnd"/>
            <c:showVal val="1"/>
          </c:dLbls>
          <c:cat>
            <c:strRef>
              <c:f>Sheet1!$B$1:$F$1</c:f>
              <c:strCache>
                <c:ptCount val="5"/>
                <c:pt idx="0">
                  <c:v>Internal newsletter</c:v>
                </c:pt>
                <c:pt idx="1">
                  <c:v>Intranet</c:v>
                </c:pt>
                <c:pt idx="2">
                  <c:v>Staff meeting</c:v>
                </c:pt>
                <c:pt idx="3">
                  <c:v>Departmental meeting</c:v>
                </c:pt>
                <c:pt idx="4">
                  <c:v>One on one with manager</c:v>
                </c:pt>
              </c:strCache>
            </c:strRef>
          </c:cat>
          <c:val>
            <c:numRef>
              <c:f>Sheet1!$B$2:$F$2</c:f>
              <c:numCache>
                <c:formatCode>General</c:formatCode>
                <c:ptCount val="5"/>
                <c:pt idx="2" formatCode="0%">
                  <c:v>0.66666666666666663</c:v>
                </c:pt>
                <c:pt idx="3" formatCode="0%">
                  <c:v>0.13333333333333341</c:v>
                </c:pt>
                <c:pt idx="4" formatCode="0%">
                  <c:v>0.2</c:v>
                </c:pt>
              </c:numCache>
            </c:numRef>
          </c:val>
        </c:ser>
        <c:dLbls>
          <c:showVal val="1"/>
        </c:dLbls>
        <c:gapWidth val="75"/>
        <c:overlap val="-25"/>
        <c:axId val="153807104"/>
        <c:axId val="153812992"/>
      </c:barChart>
      <c:catAx>
        <c:axId val="153807104"/>
        <c:scaling>
          <c:orientation val="minMax"/>
        </c:scaling>
        <c:axPos val="b"/>
        <c:majorTickMark val="none"/>
        <c:tickLblPos val="nextTo"/>
        <c:txPr>
          <a:bodyPr/>
          <a:lstStyle/>
          <a:p>
            <a:pPr>
              <a:defRPr lang="en-ZA" sz="900" b="0"/>
            </a:pPr>
            <a:endParaRPr lang="en-US"/>
          </a:p>
        </c:txPr>
        <c:crossAx val="153812992"/>
        <c:crosses val="autoZero"/>
        <c:auto val="1"/>
        <c:lblAlgn val="ctr"/>
        <c:lblOffset val="100"/>
      </c:catAx>
      <c:valAx>
        <c:axId val="153812992"/>
        <c:scaling>
          <c:orientation val="minMax"/>
        </c:scaling>
        <c:axPos val="l"/>
        <c:majorGridlines/>
        <c:numFmt formatCode="General" sourceLinked="1"/>
        <c:majorTickMark val="none"/>
        <c:tickLblPos val="nextTo"/>
        <c:spPr>
          <a:ln w="9525">
            <a:noFill/>
          </a:ln>
        </c:spPr>
        <c:txPr>
          <a:bodyPr/>
          <a:lstStyle/>
          <a:p>
            <a:pPr>
              <a:defRPr lang="en-ZA" sz="1000" b="1"/>
            </a:pPr>
            <a:endParaRPr lang="en-US"/>
          </a:p>
        </c:txPr>
        <c:crossAx val="153807104"/>
        <c:crosses val="autoZero"/>
        <c:crossBetween val="between"/>
      </c:valAx>
    </c:plotArea>
    <c:plotVisOnly val="1"/>
  </c:chart>
  <c:spPr>
    <a:ln>
      <a:noFill/>
    </a:ln>
  </c:spPr>
  <c:txPr>
    <a:bodyPr/>
    <a:lstStyle/>
    <a:p>
      <a:pPr>
        <a:defRPr sz="1800"/>
      </a:pPr>
      <a:endParaRPr lang="en-US"/>
    </a:p>
  </c:txPr>
  <c:externalData r:id="rId2"/>
</c:chartSpace>
</file>

<file path=ppt/charts/chart88.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dirty="0" smtClean="0">
                <a:latin typeface="+mn-lt"/>
              </a:rPr>
              <a:t>How Often Do You Access The BANKSETA Intranet? (n=15)</a:t>
            </a:r>
            <a:endParaRPr lang="en-ZA" sz="1100" b="1" dirty="0">
              <a:latin typeface="+mn-lt"/>
            </a:endParaRPr>
          </a:p>
        </c:rich>
      </c:tx>
      <c:layout>
        <c:manualLayout>
          <c:xMode val="edge"/>
          <c:yMode val="edge"/>
          <c:x val="0.20819928758905393"/>
          <c:y val="4.4871794871794893E-2"/>
        </c:manualLayout>
      </c:layout>
    </c:title>
    <c:plotArea>
      <c:layout>
        <c:manualLayout>
          <c:layoutTarget val="inner"/>
          <c:xMode val="edge"/>
          <c:yMode val="edge"/>
          <c:x val="8.6708848893892063E-2"/>
          <c:y val="0.15259615384615952"/>
          <c:w val="0.86053115071142428"/>
          <c:h val="0.68869119725419414"/>
        </c:manualLayout>
      </c:layout>
      <c:barChart>
        <c:barDir val="col"/>
        <c:grouping val="clustered"/>
        <c:ser>
          <c:idx val="0"/>
          <c:order val="0"/>
          <c:tx>
            <c:strRef>
              <c:f>Sheet1!$A$2</c:f>
              <c:strCache>
                <c:ptCount val="1"/>
                <c:pt idx="0">
                  <c:v>Total 2010 (n=15)</c:v>
                </c:pt>
              </c:strCache>
            </c:strRef>
          </c:tx>
          <c:spPr>
            <a:solidFill>
              <a:srgbClr val="00B0F0"/>
            </a:solidFill>
            <a:ln w="6350">
              <a:solidFill>
                <a:sysClr val="windowText" lastClr="000000"/>
              </a:solidFill>
            </a:ln>
            <a:effectLst/>
            <a:scene3d>
              <a:camera prst="orthographicFront"/>
              <a:lightRig rig="threePt" dir="t"/>
            </a:scene3d>
            <a:sp3d/>
          </c:spPr>
          <c:dLbls>
            <c:txPr>
              <a:bodyPr/>
              <a:lstStyle/>
              <a:p>
                <a:pPr>
                  <a:defRPr lang="en-ZA" sz="1000" b="1"/>
                </a:pPr>
                <a:endParaRPr lang="en-US"/>
              </a:p>
            </c:txPr>
            <c:dLblPos val="outEnd"/>
            <c:showVal val="1"/>
          </c:dLbls>
          <c:cat>
            <c:strRef>
              <c:f>Sheet1!$B$1:$F$1</c:f>
              <c:strCache>
                <c:ptCount val="5"/>
                <c:pt idx="0">
                  <c:v>Daily </c:v>
                </c:pt>
                <c:pt idx="1">
                  <c:v>Weekly</c:v>
                </c:pt>
                <c:pt idx="2">
                  <c:v>Monthly</c:v>
                </c:pt>
                <c:pt idx="3">
                  <c:v>Quarterly</c:v>
                </c:pt>
                <c:pt idx="4">
                  <c:v>Varies / Can't Say</c:v>
                </c:pt>
              </c:strCache>
            </c:strRef>
          </c:cat>
          <c:val>
            <c:numRef>
              <c:f>Sheet1!$B$2:$F$2</c:f>
              <c:numCache>
                <c:formatCode>0%</c:formatCode>
                <c:ptCount val="5"/>
                <c:pt idx="0">
                  <c:v>0.13333333333333341</c:v>
                </c:pt>
                <c:pt idx="1">
                  <c:v>0.2</c:v>
                </c:pt>
                <c:pt idx="2">
                  <c:v>0.13333333333333341</c:v>
                </c:pt>
                <c:pt idx="3">
                  <c:v>6.666666666666668E-2</c:v>
                </c:pt>
                <c:pt idx="4">
                  <c:v>0.4666666666666679</c:v>
                </c:pt>
              </c:numCache>
            </c:numRef>
          </c:val>
        </c:ser>
        <c:dLbls>
          <c:showVal val="1"/>
        </c:dLbls>
        <c:gapWidth val="75"/>
        <c:overlap val="-25"/>
        <c:axId val="154281856"/>
        <c:axId val="154283392"/>
      </c:barChart>
      <c:catAx>
        <c:axId val="154281856"/>
        <c:scaling>
          <c:orientation val="minMax"/>
        </c:scaling>
        <c:axPos val="b"/>
        <c:majorTickMark val="none"/>
        <c:tickLblPos val="nextTo"/>
        <c:txPr>
          <a:bodyPr/>
          <a:lstStyle/>
          <a:p>
            <a:pPr>
              <a:defRPr lang="en-ZA" sz="1000" b="0"/>
            </a:pPr>
            <a:endParaRPr lang="en-US"/>
          </a:p>
        </c:txPr>
        <c:crossAx val="154283392"/>
        <c:crosses val="autoZero"/>
        <c:auto val="1"/>
        <c:lblAlgn val="ctr"/>
        <c:lblOffset val="100"/>
      </c:catAx>
      <c:valAx>
        <c:axId val="154283392"/>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54281856"/>
        <c:crosses val="autoZero"/>
        <c:crossBetween val="between"/>
      </c:valAx>
    </c:plotArea>
    <c:plotVisOnly val="1"/>
  </c:chart>
  <c:spPr>
    <a:ln>
      <a:noFill/>
    </a:ln>
  </c:spPr>
  <c:txPr>
    <a:bodyPr/>
    <a:lstStyle/>
    <a:p>
      <a:pPr>
        <a:defRPr sz="1800"/>
      </a:pPr>
      <a:endParaRPr lang="en-US"/>
    </a:p>
  </c:txPr>
  <c:externalData r:id="rId2"/>
</c:chartSpace>
</file>

<file path=ppt/charts/chart89.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800" b="1" dirty="0" smtClean="0"/>
              <a:t> </a:t>
            </a:r>
            <a:endParaRPr lang="en-ZA" sz="1800" dirty="0" smtClean="0"/>
          </a:p>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dirty="0" smtClean="0">
                <a:latin typeface="+mn-lt"/>
              </a:rPr>
              <a:t>What Links On The Intranet Do You Use Most? (n=15) </a:t>
            </a:r>
            <a:endParaRPr lang="en-US" sz="1100" dirty="0" smtClean="0"/>
          </a:p>
        </c:rich>
      </c:tx>
      <c:layout>
        <c:manualLayout>
          <c:xMode val="edge"/>
          <c:yMode val="edge"/>
          <c:x val="0.18736595425571803"/>
          <c:y val="0"/>
        </c:manualLayout>
      </c:layout>
    </c:title>
    <c:plotArea>
      <c:layout>
        <c:manualLayout>
          <c:layoutTarget val="inner"/>
          <c:xMode val="edge"/>
          <c:yMode val="edge"/>
          <c:x val="8.6708848893892132E-2"/>
          <c:y val="0.15259615384615963"/>
          <c:w val="0.86053115071142428"/>
          <c:h val="0.646270553271861"/>
        </c:manualLayout>
      </c:layout>
      <c:barChart>
        <c:barDir val="col"/>
        <c:grouping val="clustered"/>
        <c:ser>
          <c:idx val="0"/>
          <c:order val="0"/>
          <c:tx>
            <c:strRef>
              <c:f>Sheet1!$A$2</c:f>
              <c:strCache>
                <c:ptCount val="1"/>
                <c:pt idx="0">
                  <c:v>Total 2010 (n=15)</c:v>
                </c:pt>
              </c:strCache>
            </c:strRef>
          </c:tx>
          <c:spPr>
            <a:solidFill>
              <a:srgbClr val="00B0F0"/>
            </a:solidFill>
            <a:ln w="6350">
              <a:solidFill>
                <a:sysClr val="windowText" lastClr="000000"/>
              </a:solidFill>
            </a:ln>
            <a:effectLst/>
            <a:scene3d>
              <a:camera prst="orthographicFront"/>
              <a:lightRig rig="threePt" dir="t"/>
            </a:scene3d>
            <a:sp3d/>
          </c:spPr>
          <c:dLbls>
            <c:txPr>
              <a:bodyPr/>
              <a:lstStyle/>
              <a:p>
                <a:pPr>
                  <a:defRPr lang="en-ZA" sz="1000" b="1"/>
                </a:pPr>
                <a:endParaRPr lang="en-US"/>
              </a:p>
            </c:txPr>
            <c:dLblPos val="outEnd"/>
            <c:showVal val="1"/>
          </c:dLbls>
          <c:cat>
            <c:strRef>
              <c:f>Sheet1!$B$1:$G$1</c:f>
              <c:strCache>
                <c:ptCount val="6"/>
                <c:pt idx="0">
                  <c:v>About BANKSETA</c:v>
                </c:pt>
                <c:pt idx="1">
                  <c:v>About you</c:v>
                </c:pt>
                <c:pt idx="2">
                  <c:v>Media Centre</c:v>
                </c:pt>
                <c:pt idx="3">
                  <c:v>BANKSETA documents</c:v>
                </c:pt>
                <c:pt idx="4">
                  <c:v>Classifieds</c:v>
                </c:pt>
                <c:pt idx="5">
                  <c:v>Quick Survey</c:v>
                </c:pt>
              </c:strCache>
            </c:strRef>
          </c:cat>
          <c:val>
            <c:numRef>
              <c:f>Sheet1!$B$2:$G$2</c:f>
              <c:numCache>
                <c:formatCode>0%</c:formatCode>
                <c:ptCount val="6"/>
                <c:pt idx="0">
                  <c:v>0.46666666666666967</c:v>
                </c:pt>
                <c:pt idx="1">
                  <c:v>6.666666666666668E-2</c:v>
                </c:pt>
                <c:pt idx="2">
                  <c:v>0.13333333333333341</c:v>
                </c:pt>
                <c:pt idx="3">
                  <c:v>0.60000000000000064</c:v>
                </c:pt>
                <c:pt idx="4">
                  <c:v>0.13333333333333341</c:v>
                </c:pt>
                <c:pt idx="5">
                  <c:v>0.13333333333333341</c:v>
                </c:pt>
              </c:numCache>
            </c:numRef>
          </c:val>
        </c:ser>
        <c:dLbls>
          <c:showVal val="1"/>
        </c:dLbls>
        <c:gapWidth val="75"/>
        <c:overlap val="-25"/>
        <c:axId val="154295680"/>
        <c:axId val="154363008"/>
      </c:barChart>
      <c:catAx>
        <c:axId val="154295680"/>
        <c:scaling>
          <c:orientation val="minMax"/>
        </c:scaling>
        <c:axPos val="b"/>
        <c:majorTickMark val="none"/>
        <c:tickLblPos val="nextTo"/>
        <c:txPr>
          <a:bodyPr/>
          <a:lstStyle/>
          <a:p>
            <a:pPr>
              <a:defRPr lang="en-ZA" sz="900" b="0"/>
            </a:pPr>
            <a:endParaRPr lang="en-US"/>
          </a:p>
        </c:txPr>
        <c:crossAx val="154363008"/>
        <c:crosses val="autoZero"/>
        <c:auto val="1"/>
        <c:lblAlgn val="ctr"/>
        <c:lblOffset val="100"/>
      </c:catAx>
      <c:valAx>
        <c:axId val="154363008"/>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54295680"/>
        <c:crosses val="autoZero"/>
        <c:crossBetween val="between"/>
      </c:valAx>
    </c:plotArea>
    <c:plotVisOnly val="1"/>
  </c:chart>
  <c:spPr>
    <a:ln>
      <a:noFill/>
    </a:ln>
  </c:spPr>
  <c:txPr>
    <a:bodyPr/>
    <a:lstStyle/>
    <a:p>
      <a:pPr>
        <a:defRPr sz="1800"/>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dirty="0" smtClean="0"/>
              <a:t>Industry Knowledge</a:t>
            </a:r>
          </a:p>
        </c:rich>
      </c:tx>
      <c:layout>
        <c:manualLayout>
          <c:xMode val="edge"/>
          <c:yMode val="edge"/>
          <c:x val="0.322014435695546"/>
          <c:y val="5.7692307692307723E-2"/>
        </c:manualLayout>
      </c:layout>
    </c:title>
    <c:plotArea>
      <c:layout>
        <c:manualLayout>
          <c:layoutTarget val="inner"/>
          <c:xMode val="edge"/>
          <c:yMode val="edge"/>
          <c:x val="8.6708848893891577E-2"/>
          <c:y val="0.15259615384615874"/>
          <c:w val="0.86053115071142428"/>
          <c:h val="0.47634211588937053"/>
        </c:manualLayout>
      </c:layout>
      <c:barChart>
        <c:barDir val="col"/>
        <c:grouping val="clustered"/>
        <c:ser>
          <c:idx val="0"/>
          <c:order val="0"/>
          <c:tx>
            <c:strRef>
              <c:f>Sheet1!$A$2</c:f>
              <c:strCache>
                <c:ptCount val="1"/>
                <c:pt idx="0">
                  <c:v>2007 (n=220)</c:v>
                </c:pt>
              </c:strCache>
            </c:strRef>
          </c:tx>
          <c:spPr>
            <a:solidFill>
              <a:srgbClr val="0033CC"/>
            </a:solidFill>
            <a:ln>
              <a:solidFill>
                <a:schemeClr val="tx1"/>
              </a:solidFill>
            </a:ln>
            <a:effectLst>
              <a:outerShdw blurRad="40000" dist="23000" dir="5400000" rotWithShape="0">
                <a:srgbClr val="000000">
                  <a:alpha val="35000"/>
                </a:srgbClr>
              </a:outerShdw>
            </a:effectLst>
            <a:scene3d>
              <a:camera prst="orthographicFront"/>
              <a:lightRig rig="threePt" dir="t"/>
            </a:scene3d>
            <a:sp3d/>
          </c:spPr>
          <c:dPt>
            <c:idx val="0"/>
            <c:spPr>
              <a:solidFill>
                <a:schemeClr val="bg1"/>
              </a:solidFill>
              <a:ln w="28575">
                <a:solidFill>
                  <a:srgbClr val="0070C0"/>
                </a:solidFill>
              </a:ln>
              <a:effectLst>
                <a:outerShdw blurRad="40000" dist="23000" dir="5400000" rotWithShape="0">
                  <a:srgbClr val="000000">
                    <a:alpha val="35000"/>
                  </a:srgbClr>
                </a:outerShdw>
              </a:effectLst>
              <a:scene3d>
                <a:camera prst="orthographicFront"/>
                <a:lightRig rig="threePt" dir="t"/>
              </a:scene3d>
              <a:sp3d/>
            </c:spPr>
          </c:dPt>
          <c:dPt>
            <c:idx val="1"/>
            <c:spPr>
              <a:solidFill>
                <a:schemeClr val="bg1"/>
              </a:solidFill>
              <a:ln w="28575">
                <a:solidFill>
                  <a:srgbClr val="00B0F0"/>
                </a:solidFill>
              </a:ln>
              <a:effectLst>
                <a:outerShdw blurRad="40000" dist="23000" dir="5400000" rotWithShape="0">
                  <a:srgbClr val="000000">
                    <a:alpha val="35000"/>
                  </a:srgbClr>
                </a:outerShdw>
              </a:effectLst>
              <a:scene3d>
                <a:camera prst="orthographicFront"/>
                <a:lightRig rig="threePt" dir="t"/>
              </a:scene3d>
              <a:sp3d/>
            </c:spPr>
          </c:dPt>
          <c:dPt>
            <c:idx val="2"/>
            <c:spPr>
              <a:solidFill>
                <a:schemeClr val="bg1"/>
              </a:solidFill>
              <a:ln w="28575">
                <a:solidFill>
                  <a:srgbClr val="92D050"/>
                </a:solidFill>
              </a:ln>
              <a:effectLst>
                <a:outerShdw blurRad="40000" dist="23000" dir="5400000" rotWithShape="0">
                  <a:srgbClr val="000000">
                    <a:alpha val="35000"/>
                  </a:srgbClr>
                </a:outerShdw>
              </a:effectLst>
              <a:scene3d>
                <a:camera prst="orthographicFront"/>
                <a:lightRig rig="threePt" dir="t"/>
              </a:scene3d>
              <a:sp3d/>
            </c:spPr>
          </c:dPt>
          <c:dPt>
            <c:idx val="3"/>
            <c:spPr>
              <a:solidFill>
                <a:schemeClr val="bg1"/>
              </a:solidFill>
              <a:ln w="28575">
                <a:solidFill>
                  <a:srgbClr val="FFFF00"/>
                </a:solidFill>
              </a:ln>
              <a:effectLst>
                <a:outerShdw blurRad="40000" dist="23000" dir="5400000" rotWithShape="0">
                  <a:srgbClr val="000000">
                    <a:alpha val="35000"/>
                  </a:srgbClr>
                </a:outerShdw>
              </a:effectLst>
              <a:scene3d>
                <a:camera prst="orthographicFront"/>
                <a:lightRig rig="threePt" dir="t"/>
              </a:scene3d>
              <a:sp3d/>
            </c:spPr>
          </c:dPt>
          <c:dPt>
            <c:idx val="4"/>
            <c:spPr>
              <a:solidFill>
                <a:schemeClr val="bg1"/>
              </a:solidFill>
              <a:ln w="28575">
                <a:solidFill>
                  <a:srgbClr val="FFC000"/>
                </a:solidFill>
              </a:ln>
              <a:effectLst>
                <a:outerShdw blurRad="40000" dist="23000" dir="5400000" rotWithShape="0">
                  <a:srgbClr val="000000">
                    <a:alpha val="35000"/>
                  </a:srgbClr>
                </a:outerShdw>
              </a:effectLst>
              <a:scene3d>
                <a:camera prst="orthographicFront"/>
                <a:lightRig rig="threePt" dir="t"/>
              </a:scene3d>
              <a:sp3d/>
            </c:spPr>
          </c:dPt>
          <c:dPt>
            <c:idx val="5"/>
            <c:spPr>
              <a:solidFill>
                <a:schemeClr val="bg1"/>
              </a:solidFill>
              <a:ln w="28575">
                <a:solidFill>
                  <a:srgbClr val="FF0000"/>
                </a:solidFill>
              </a:ln>
              <a:effectLst>
                <a:outerShdw blurRad="40000" dist="23000" dir="5400000" rotWithShape="0">
                  <a:srgbClr val="000000">
                    <a:alpha val="35000"/>
                  </a:srgbClr>
                </a:outerShdw>
              </a:effectLst>
              <a:scene3d>
                <a:camera prst="orthographicFront"/>
                <a:lightRig rig="threePt" dir="t"/>
              </a:scene3d>
              <a:sp3d/>
            </c:spPr>
          </c:dPt>
          <c:dLbls>
            <c:txPr>
              <a:bodyPr/>
              <a:lstStyle/>
              <a:p>
                <a:pPr>
                  <a:defRPr lang="en-ZA" sz="1000" b="1"/>
                </a:pPr>
                <a:endParaRPr lang="en-US"/>
              </a:p>
            </c:txPr>
            <c:dLblPos val="outEnd"/>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Sheet1!$B$2:$G$2</c:f>
              <c:numCache>
                <c:formatCode>0</c:formatCode>
                <c:ptCount val="6"/>
                <c:pt idx="0">
                  <c:v>0</c:v>
                </c:pt>
                <c:pt idx="1">
                  <c:v>1</c:v>
                </c:pt>
                <c:pt idx="2">
                  <c:v>11</c:v>
                </c:pt>
                <c:pt idx="3">
                  <c:v>43</c:v>
                </c:pt>
                <c:pt idx="4">
                  <c:v>38</c:v>
                </c:pt>
                <c:pt idx="5">
                  <c:v>6</c:v>
                </c:pt>
              </c:numCache>
            </c:numRef>
          </c:val>
        </c:ser>
        <c:ser>
          <c:idx val="1"/>
          <c:order val="1"/>
          <c:tx>
            <c:strRef>
              <c:f>Sheet1!$A$3</c:f>
              <c:strCache>
                <c:ptCount val="1"/>
                <c:pt idx="0">
                  <c:v>2008 (n=233)</c:v>
                </c:pt>
              </c:strCache>
            </c:strRef>
          </c:tx>
          <c:spPr>
            <a:solidFill>
              <a:srgbClr val="00B0F0"/>
            </a:solidFill>
            <a:ln>
              <a:solidFill>
                <a:schemeClr val="tx1"/>
              </a:solidFill>
            </a:ln>
            <a:effectLst>
              <a:outerShdw blurRad="50800" dist="38100" dir="5400000" algn="t" rotWithShape="0">
                <a:prstClr val="black">
                  <a:alpha val="40000"/>
                </a:prstClr>
              </a:outerShdw>
            </a:effectLst>
          </c:spPr>
          <c:dPt>
            <c:idx val="0"/>
            <c:spPr>
              <a:solidFill>
                <a:srgbClr val="0070C0"/>
              </a:solidFill>
              <a:ln>
                <a:solidFill>
                  <a:schemeClr val="tx1"/>
                </a:solidFill>
              </a:ln>
              <a:effectLst>
                <a:outerShdw blurRad="50800" dist="38100" dir="5400000" algn="t" rotWithShape="0">
                  <a:prstClr val="black">
                    <a:alpha val="40000"/>
                  </a:prstClr>
                </a:outerShdw>
              </a:effectLst>
            </c:spPr>
          </c:dPt>
          <c:dPt>
            <c:idx val="2"/>
            <c:spPr>
              <a:solidFill>
                <a:srgbClr val="92D050"/>
              </a:solidFill>
              <a:ln>
                <a:solidFill>
                  <a:schemeClr val="tx1"/>
                </a:solidFill>
              </a:ln>
              <a:effectLst>
                <a:outerShdw blurRad="50800" dist="38100" dir="5400000" algn="t" rotWithShape="0">
                  <a:prstClr val="black">
                    <a:alpha val="40000"/>
                  </a:prstClr>
                </a:outerShdw>
              </a:effectLst>
            </c:spPr>
          </c:dPt>
          <c:dPt>
            <c:idx val="3"/>
            <c:spPr>
              <a:solidFill>
                <a:srgbClr val="FFFF00"/>
              </a:solidFill>
              <a:ln>
                <a:solidFill>
                  <a:schemeClr val="tx1"/>
                </a:solidFill>
              </a:ln>
              <a:effectLst>
                <a:outerShdw blurRad="50800" dist="38100" dir="5400000" algn="t" rotWithShape="0">
                  <a:prstClr val="black">
                    <a:alpha val="40000"/>
                  </a:prstClr>
                </a:outerShdw>
              </a:effectLst>
            </c:spPr>
          </c:dPt>
          <c:dPt>
            <c:idx val="4"/>
            <c:spPr>
              <a:solidFill>
                <a:srgbClr val="FFC000"/>
              </a:solidFill>
              <a:ln>
                <a:solidFill>
                  <a:schemeClr val="tx1"/>
                </a:solidFill>
              </a:ln>
              <a:effectLst>
                <a:outerShdw blurRad="50800" dist="38100" dir="5400000" algn="t" rotWithShape="0">
                  <a:prstClr val="black">
                    <a:alpha val="40000"/>
                  </a:prstClr>
                </a:outerShdw>
              </a:effectLst>
            </c:spPr>
          </c:dPt>
          <c:dPt>
            <c:idx val="5"/>
            <c:spPr>
              <a:solidFill>
                <a:srgbClr val="FF0000"/>
              </a:solidFill>
              <a:ln>
                <a:solidFill>
                  <a:schemeClr val="tx1"/>
                </a:solidFill>
              </a:ln>
              <a:effectLst>
                <a:outerShdw blurRad="50800" dist="38100" dir="5400000" algn="t" rotWithShape="0">
                  <a:prstClr val="black">
                    <a:alpha val="40000"/>
                  </a:prstClr>
                </a:outerShdw>
              </a:effectLst>
            </c:spPr>
          </c:dPt>
          <c:dLbls>
            <c:txPr>
              <a:bodyPr/>
              <a:lstStyle/>
              <a:p>
                <a:pPr>
                  <a:defRPr lang="en-ZA" sz="1000" b="1"/>
                </a:pPr>
                <a:endParaRPr lang="en-US"/>
              </a:p>
            </c:txPr>
            <c:dLblPos val="outEnd"/>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Sheet1!$B$3:$G$3</c:f>
              <c:numCache>
                <c:formatCode>0</c:formatCode>
                <c:ptCount val="6"/>
                <c:pt idx="0">
                  <c:v>1</c:v>
                </c:pt>
                <c:pt idx="1">
                  <c:v>0</c:v>
                </c:pt>
                <c:pt idx="2">
                  <c:v>10</c:v>
                </c:pt>
                <c:pt idx="3">
                  <c:v>47</c:v>
                </c:pt>
                <c:pt idx="4">
                  <c:v>39</c:v>
                </c:pt>
                <c:pt idx="5">
                  <c:v>2</c:v>
                </c:pt>
              </c:numCache>
            </c:numRef>
          </c:val>
        </c:ser>
        <c:ser>
          <c:idx val="2"/>
          <c:order val="2"/>
          <c:tx>
            <c:strRef>
              <c:f>Sheet1!$A$4</c:f>
              <c:strCache>
                <c:ptCount val="1"/>
                <c:pt idx="0">
                  <c:v>2009 (n=367)</c:v>
                </c:pt>
              </c:strCache>
            </c:strRef>
          </c:tx>
          <c:spPr>
            <a:solidFill>
              <a:schemeClr val="bg1">
                <a:lumMod val="85000"/>
              </a:schemeClr>
            </a:solidFill>
            <a:ln>
              <a:solidFill>
                <a:schemeClr val="tx1"/>
              </a:solidFill>
            </a:ln>
          </c:spPr>
          <c:dLbls>
            <c:txPr>
              <a:bodyPr/>
              <a:lstStyle/>
              <a:p>
                <a:pPr>
                  <a:defRPr lang="en-ZA" sz="1000" b="1"/>
                </a:pPr>
                <a:endParaRPr lang="en-US"/>
              </a:p>
            </c:txPr>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Sheet1!$B$4:$G$4</c:f>
              <c:numCache>
                <c:formatCode>0</c:formatCode>
                <c:ptCount val="6"/>
                <c:pt idx="0">
                  <c:v>0</c:v>
                </c:pt>
                <c:pt idx="1">
                  <c:v>0.81743869209809683</c:v>
                </c:pt>
                <c:pt idx="2">
                  <c:v>9.8092643051771127</c:v>
                </c:pt>
                <c:pt idx="3">
                  <c:v>37.329700272479563</c:v>
                </c:pt>
                <c:pt idx="4">
                  <c:v>48.501362397820166</c:v>
                </c:pt>
                <c:pt idx="5">
                  <c:v>3.542234332425068</c:v>
                </c:pt>
              </c:numCache>
            </c:numRef>
          </c:val>
        </c:ser>
        <c:ser>
          <c:idx val="3"/>
          <c:order val="3"/>
          <c:tx>
            <c:strRef>
              <c:f>Sheet1!$A$5</c:f>
              <c:strCache>
                <c:ptCount val="1"/>
                <c:pt idx="0">
                  <c:v>2010 (n=154)</c:v>
                </c:pt>
              </c:strCache>
            </c:strRef>
          </c:tx>
          <c:dLbls>
            <c:txPr>
              <a:bodyPr/>
              <a:lstStyle/>
              <a:p>
                <a:pPr>
                  <a:defRPr sz="1000" b="1"/>
                </a:pPr>
                <a:endParaRPr lang="en-US"/>
              </a:p>
            </c:txPr>
            <c:showVal val="1"/>
          </c:dLbls>
          <c:cat>
            <c:strRef>
              <c:f>Sheet1!$B$1:$G$1</c:f>
              <c:strCache>
                <c:ptCount val="6"/>
                <c:pt idx="0">
                  <c:v>Poor</c:v>
                </c:pt>
                <c:pt idx="1">
                  <c:v>Below average</c:v>
                </c:pt>
                <c:pt idx="2">
                  <c:v>Average</c:v>
                </c:pt>
                <c:pt idx="3">
                  <c:v>Very Good</c:v>
                </c:pt>
                <c:pt idx="4">
                  <c:v>Excellent</c:v>
                </c:pt>
                <c:pt idx="5">
                  <c:v>N/A or Don't Know</c:v>
                </c:pt>
              </c:strCache>
            </c:strRef>
          </c:cat>
          <c:val>
            <c:numRef>
              <c:f>Sheet1!$B$5:$G$5</c:f>
              <c:numCache>
                <c:formatCode>0</c:formatCode>
                <c:ptCount val="6"/>
                <c:pt idx="0">
                  <c:v>1.2987012987012978</c:v>
                </c:pt>
                <c:pt idx="1">
                  <c:v>1.2987012987012978</c:v>
                </c:pt>
                <c:pt idx="2">
                  <c:v>11.688311688311599</c:v>
                </c:pt>
                <c:pt idx="3">
                  <c:v>44.155844155843795</c:v>
                </c:pt>
                <c:pt idx="4">
                  <c:v>40.259740259740028</c:v>
                </c:pt>
                <c:pt idx="5">
                  <c:v>1.2987012987012978</c:v>
                </c:pt>
              </c:numCache>
            </c:numRef>
          </c:val>
        </c:ser>
        <c:dLbls>
          <c:showVal val="1"/>
        </c:dLbls>
        <c:gapWidth val="75"/>
        <c:overlap val="-25"/>
        <c:axId val="123942784"/>
        <c:axId val="123944320"/>
      </c:barChart>
      <c:catAx>
        <c:axId val="123942784"/>
        <c:scaling>
          <c:orientation val="minMax"/>
        </c:scaling>
        <c:axPos val="b"/>
        <c:majorTickMark val="none"/>
        <c:tickLblPos val="nextTo"/>
        <c:txPr>
          <a:bodyPr/>
          <a:lstStyle/>
          <a:p>
            <a:pPr>
              <a:defRPr lang="en-ZA" sz="1000" b="0"/>
            </a:pPr>
            <a:endParaRPr lang="en-US"/>
          </a:p>
        </c:txPr>
        <c:crossAx val="123944320"/>
        <c:crosses val="autoZero"/>
        <c:auto val="1"/>
        <c:lblAlgn val="ctr"/>
        <c:lblOffset val="100"/>
      </c:catAx>
      <c:valAx>
        <c:axId val="123944320"/>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23942784"/>
        <c:crosses val="autoZero"/>
        <c:crossBetween val="between"/>
      </c:valAx>
    </c:plotArea>
    <c:legend>
      <c:legendPos val="b"/>
      <c:layout>
        <c:manualLayout>
          <c:xMode val="edge"/>
          <c:yMode val="edge"/>
          <c:x val="1.8832020997375343E-2"/>
          <c:y val="0.78604835453260669"/>
          <c:w val="0.91093738282714309"/>
          <c:h val="0.14303351504138906"/>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90.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GB" sz="1100" b="1" dirty="0" smtClean="0">
                <a:latin typeface="+mn-lt"/>
              </a:rPr>
              <a:t>Do You Find The Information On The Intranet Useful? (n=15)</a:t>
            </a:r>
            <a:endParaRPr lang="en-ZA" sz="1100" b="1" dirty="0">
              <a:latin typeface="+mn-lt"/>
            </a:endParaRPr>
          </a:p>
        </c:rich>
      </c:tx>
      <c:layout>
        <c:manualLayout>
          <c:xMode val="edge"/>
          <c:yMode val="edge"/>
          <c:x val="0.20522309711286174"/>
          <c:y val="1.9230769230769332E-2"/>
        </c:manualLayout>
      </c:layout>
    </c:title>
    <c:plotArea>
      <c:layout>
        <c:manualLayout>
          <c:layoutTarget val="inner"/>
          <c:xMode val="edge"/>
          <c:yMode val="edge"/>
          <c:x val="0.1042510311211102"/>
          <c:y val="0.18464743589743779"/>
          <c:w val="0.86053115071142428"/>
          <c:h val="0.47634211588937214"/>
        </c:manualLayout>
      </c:layout>
      <c:barChart>
        <c:barDir val="col"/>
        <c:grouping val="clustered"/>
        <c:ser>
          <c:idx val="0"/>
          <c:order val="0"/>
          <c:tx>
            <c:strRef>
              <c:f>Sheet1!$A$2</c:f>
              <c:strCache>
                <c:ptCount val="1"/>
                <c:pt idx="0">
                  <c:v>Total 2010 (n=15)</c:v>
                </c:pt>
              </c:strCache>
            </c:strRef>
          </c:tx>
          <c:spPr>
            <a:solidFill>
              <a:srgbClr val="00B0F0"/>
            </a:solidFill>
            <a:ln w="6350">
              <a:solidFill>
                <a:sysClr val="windowText" lastClr="000000"/>
              </a:solidFill>
            </a:ln>
            <a:effectLst>
              <a:outerShdw blurRad="40000" dist="23000" dir="5400000" rotWithShape="0">
                <a:srgbClr val="000000">
                  <a:alpha val="35000"/>
                </a:srgbClr>
              </a:outerShdw>
            </a:effectLst>
            <a:scene3d>
              <a:camera prst="orthographicFront"/>
              <a:lightRig rig="threePt" dir="t"/>
            </a:scene3d>
            <a:sp3d/>
          </c:spPr>
          <c:dLbls>
            <c:txPr>
              <a:bodyPr/>
              <a:lstStyle/>
              <a:p>
                <a:pPr>
                  <a:defRPr lang="en-ZA" sz="1000" b="1"/>
                </a:pPr>
                <a:endParaRPr lang="en-US"/>
              </a:p>
            </c:txPr>
            <c:dLblPos val="outEnd"/>
            <c:showVal val="1"/>
          </c:dLbls>
          <c:cat>
            <c:strRef>
              <c:f>Sheet1!$B$1:$F$1</c:f>
              <c:strCache>
                <c:ptCount val="5"/>
                <c:pt idx="0">
                  <c:v>Always</c:v>
                </c:pt>
                <c:pt idx="1">
                  <c:v>Mostly</c:v>
                </c:pt>
                <c:pt idx="2">
                  <c:v>Sometimes </c:v>
                </c:pt>
                <c:pt idx="3">
                  <c:v>Never</c:v>
                </c:pt>
                <c:pt idx="4">
                  <c:v>Don't know / Not sure</c:v>
                </c:pt>
              </c:strCache>
            </c:strRef>
          </c:cat>
          <c:val>
            <c:numRef>
              <c:f>Sheet1!$B$2:$F$2</c:f>
              <c:numCache>
                <c:formatCode>0%</c:formatCode>
                <c:ptCount val="5"/>
                <c:pt idx="0">
                  <c:v>0.26666666666666738</c:v>
                </c:pt>
                <c:pt idx="1">
                  <c:v>0.26666666666666738</c:v>
                </c:pt>
                <c:pt idx="2">
                  <c:v>0.26666666666666738</c:v>
                </c:pt>
                <c:pt idx="4">
                  <c:v>0.2</c:v>
                </c:pt>
              </c:numCache>
            </c:numRef>
          </c:val>
        </c:ser>
        <c:dLbls>
          <c:showVal val="1"/>
        </c:dLbls>
        <c:gapWidth val="75"/>
        <c:overlap val="-25"/>
        <c:axId val="154460928"/>
        <c:axId val="154462464"/>
      </c:barChart>
      <c:catAx>
        <c:axId val="154460928"/>
        <c:scaling>
          <c:orientation val="minMax"/>
        </c:scaling>
        <c:axPos val="b"/>
        <c:majorTickMark val="none"/>
        <c:tickLblPos val="nextTo"/>
        <c:txPr>
          <a:bodyPr/>
          <a:lstStyle/>
          <a:p>
            <a:pPr>
              <a:defRPr lang="en-ZA" sz="1000" b="0"/>
            </a:pPr>
            <a:endParaRPr lang="en-US"/>
          </a:p>
        </c:txPr>
        <c:crossAx val="154462464"/>
        <c:crosses val="autoZero"/>
        <c:auto val="1"/>
        <c:lblAlgn val="ctr"/>
        <c:lblOffset val="100"/>
      </c:catAx>
      <c:valAx>
        <c:axId val="154462464"/>
        <c:scaling>
          <c:orientation val="minMax"/>
        </c:scaling>
        <c:axPos val="l"/>
        <c:majorGridlines/>
        <c:numFmt formatCode="0%" sourceLinked="1"/>
        <c:majorTickMark val="none"/>
        <c:tickLblPos val="nextTo"/>
        <c:spPr>
          <a:ln w="9525">
            <a:noFill/>
          </a:ln>
        </c:spPr>
        <c:txPr>
          <a:bodyPr/>
          <a:lstStyle/>
          <a:p>
            <a:pPr>
              <a:defRPr lang="en-ZA" sz="1000" b="1"/>
            </a:pPr>
            <a:endParaRPr lang="en-US"/>
          </a:p>
        </c:txPr>
        <c:crossAx val="154460928"/>
        <c:crosses val="autoZero"/>
        <c:crossBetween val="between"/>
      </c:valAx>
    </c:plotArea>
    <c:plotVisOnly val="1"/>
  </c:chart>
  <c:spPr>
    <a:ln>
      <a:noFill/>
    </a:ln>
  </c:spPr>
  <c:txPr>
    <a:bodyPr/>
    <a:lstStyle/>
    <a:p>
      <a:pPr>
        <a:defRPr sz="1800"/>
      </a:pPr>
      <a:endParaRPr lang="en-US"/>
    </a:p>
  </c:txPr>
  <c:externalData r:id="rId2"/>
</c:chartSpace>
</file>

<file path=ppt/charts/chart9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dirty="0" smtClean="0"/>
              <a:t>Do You Contribute Skills Development Levies To The BANKSETA?</a:t>
            </a:r>
          </a:p>
        </c:rich>
      </c:tx>
      <c:layout>
        <c:manualLayout>
          <c:xMode val="edge"/>
          <c:yMode val="edge"/>
          <c:x val="0.23807098227765772"/>
          <c:y val="5.7692307692307723E-2"/>
        </c:manualLayout>
      </c:layout>
    </c:title>
    <c:plotArea>
      <c:layout>
        <c:manualLayout>
          <c:layoutTarget val="inner"/>
          <c:xMode val="edge"/>
          <c:yMode val="edge"/>
          <c:x val="8.0756393282701747E-2"/>
          <c:y val="0.17182692307692321"/>
          <c:w val="0.86053115071142428"/>
          <c:h val="0.52121391076113999"/>
        </c:manualLayout>
      </c:layout>
      <c:barChart>
        <c:barDir val="col"/>
        <c:grouping val="stacked"/>
        <c:ser>
          <c:idx val="0"/>
          <c:order val="0"/>
          <c:tx>
            <c:strRef>
              <c:f>Sheet1!$B$1</c:f>
              <c:strCache>
                <c:ptCount val="1"/>
                <c:pt idx="0">
                  <c:v>Yes</c:v>
                </c:pt>
              </c:strCache>
            </c:strRef>
          </c:tx>
          <c:spPr>
            <a:solidFill>
              <a:srgbClr val="00B0F0"/>
            </a:solidFill>
            <a:ln w="12700">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Sheet1!$A$2:$A$5</c:f>
              <c:strCache>
                <c:ptCount val="4"/>
                <c:pt idx="0">
                  <c:v>Total 2007 (n=95)</c:v>
                </c:pt>
                <c:pt idx="1">
                  <c:v>Total 2008 (n=95)</c:v>
                </c:pt>
                <c:pt idx="2">
                  <c:v>Total 2009 (n=94)</c:v>
                </c:pt>
                <c:pt idx="3">
                  <c:v>Total 2010 (n=83)</c:v>
                </c:pt>
              </c:strCache>
            </c:strRef>
          </c:cat>
          <c:val>
            <c:numRef>
              <c:f>Sheet1!$B$2:$B$5</c:f>
              <c:numCache>
                <c:formatCode>0</c:formatCode>
                <c:ptCount val="4"/>
                <c:pt idx="0">
                  <c:v>84</c:v>
                </c:pt>
                <c:pt idx="1">
                  <c:v>84</c:v>
                </c:pt>
                <c:pt idx="2">
                  <c:v>80.851063829787236</c:v>
                </c:pt>
                <c:pt idx="3">
                  <c:v>73</c:v>
                </c:pt>
              </c:numCache>
            </c:numRef>
          </c:val>
        </c:ser>
        <c:ser>
          <c:idx val="1"/>
          <c:order val="1"/>
          <c:tx>
            <c:strRef>
              <c:f>Sheet1!$C$1</c:f>
              <c:strCache>
                <c:ptCount val="1"/>
                <c:pt idx="0">
                  <c:v>No</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Sheet1!$A$2:$A$5</c:f>
              <c:strCache>
                <c:ptCount val="4"/>
                <c:pt idx="0">
                  <c:v>Total 2007 (n=95)</c:v>
                </c:pt>
                <c:pt idx="1">
                  <c:v>Total 2008 (n=95)</c:v>
                </c:pt>
                <c:pt idx="2">
                  <c:v>Total 2009 (n=94)</c:v>
                </c:pt>
                <c:pt idx="3">
                  <c:v>Total 2010 (n=83)</c:v>
                </c:pt>
              </c:strCache>
            </c:strRef>
          </c:cat>
          <c:val>
            <c:numRef>
              <c:f>Sheet1!$C$2:$C$5</c:f>
              <c:numCache>
                <c:formatCode>0</c:formatCode>
                <c:ptCount val="4"/>
                <c:pt idx="0">
                  <c:v>16</c:v>
                </c:pt>
                <c:pt idx="1">
                  <c:v>16</c:v>
                </c:pt>
                <c:pt idx="2">
                  <c:v>19.148936170212767</c:v>
                </c:pt>
                <c:pt idx="3">
                  <c:v>27</c:v>
                </c:pt>
              </c:numCache>
            </c:numRef>
          </c:val>
        </c:ser>
        <c:dLbls>
          <c:showVal val="1"/>
        </c:dLbls>
        <c:gapWidth val="75"/>
        <c:overlap val="100"/>
        <c:axId val="154535808"/>
        <c:axId val="154652672"/>
      </c:barChart>
      <c:catAx>
        <c:axId val="154535808"/>
        <c:scaling>
          <c:orientation val="minMax"/>
        </c:scaling>
        <c:axPos val="b"/>
        <c:majorTickMark val="none"/>
        <c:tickLblPos val="nextTo"/>
        <c:txPr>
          <a:bodyPr/>
          <a:lstStyle/>
          <a:p>
            <a:pPr>
              <a:defRPr lang="en-ZA" sz="1000" b="0"/>
            </a:pPr>
            <a:endParaRPr lang="en-US"/>
          </a:p>
        </c:txPr>
        <c:crossAx val="154652672"/>
        <c:crosses val="autoZero"/>
        <c:auto val="1"/>
        <c:lblAlgn val="ctr"/>
        <c:lblOffset val="100"/>
      </c:catAx>
      <c:valAx>
        <c:axId val="154652672"/>
        <c:scaling>
          <c:orientation val="minMax"/>
          <c:max val="100"/>
        </c:scaling>
        <c:axPos val="l"/>
        <c:majorGridlines/>
        <c:numFmt formatCode="0" sourceLinked="1"/>
        <c:majorTickMark val="none"/>
        <c:tickLblPos val="nextTo"/>
        <c:spPr>
          <a:ln w="9525">
            <a:noFill/>
          </a:ln>
        </c:spPr>
        <c:txPr>
          <a:bodyPr/>
          <a:lstStyle/>
          <a:p>
            <a:pPr>
              <a:defRPr lang="en-ZA" sz="1000" b="1"/>
            </a:pPr>
            <a:endParaRPr lang="en-US"/>
          </a:p>
        </c:txPr>
        <c:crossAx val="154535808"/>
        <c:crosses val="autoZero"/>
        <c:crossBetween val="between"/>
      </c:valAx>
    </c:plotArea>
    <c:legend>
      <c:legendPos val="b"/>
      <c:layout>
        <c:manualLayout>
          <c:xMode val="edge"/>
          <c:yMode val="edge"/>
          <c:x val="0.47039091352518991"/>
          <c:y val="0.82351529376135657"/>
          <c:w val="8.8716698023366763E-2"/>
          <c:h val="5.4689834443771512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92.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The Process Of Claiming Grants Is Clear To Follow</a:t>
            </a:r>
          </a:p>
        </c:rich>
      </c:tx>
      <c:layout>
        <c:manualLayout>
          <c:xMode val="edge"/>
          <c:yMode val="edge"/>
          <c:x val="0.30001788493253206"/>
          <c:y val="3.8461538461538464E-2"/>
        </c:manualLayout>
      </c:layout>
    </c:title>
    <c:plotArea>
      <c:layout>
        <c:manualLayout>
          <c:layoutTarget val="inner"/>
          <c:xMode val="edge"/>
          <c:yMode val="edge"/>
          <c:x val="8.0756393282701747E-2"/>
          <c:y val="0.17182692307692321"/>
          <c:w val="0.86053115071142428"/>
          <c:h val="0.52121391076113988"/>
        </c:manualLayout>
      </c:layout>
      <c:barChart>
        <c:barDir val="col"/>
        <c:grouping val="stacked"/>
        <c:ser>
          <c:idx val="0"/>
          <c:order val="0"/>
          <c:tx>
            <c:strRef>
              <c:f>Sheet1!$A$2</c:f>
              <c:strCache>
                <c:ptCount val="1"/>
                <c:pt idx="0">
                  <c:v>Strongly Agree</c:v>
                </c:pt>
              </c:strCache>
            </c:strRef>
          </c:tx>
          <c:spPr>
            <a:solidFill>
              <a:srgbClr val="0070C0"/>
            </a:solidFill>
            <a:ln w="12700">
              <a:solidFill>
                <a:schemeClr val="tx1"/>
              </a:solidFill>
            </a:ln>
            <a:effectLst/>
            <a:scene3d>
              <a:camera prst="orthographicFront"/>
              <a:lightRig rig="threePt" dir="t"/>
            </a:scene3d>
            <a:sp3d/>
          </c:spPr>
          <c:dLbls>
            <c:txPr>
              <a:bodyPr/>
              <a:lstStyle/>
              <a:p>
                <a:pPr>
                  <a:defRPr lang="en-ZA" sz="1000" b="1">
                    <a:solidFill>
                      <a:schemeClr val="bg1"/>
                    </a:solidFill>
                  </a:defRPr>
                </a:pPr>
                <a:endParaRPr lang="en-US"/>
              </a:p>
            </c:txPr>
            <c:showVal val="1"/>
          </c:dLbls>
          <c:cat>
            <c:strRef>
              <c:f>Sheet1!$B$1:$E$1</c:f>
              <c:strCache>
                <c:ptCount val="4"/>
                <c:pt idx="0">
                  <c:v>Total 2007 (n=80)</c:v>
                </c:pt>
                <c:pt idx="1">
                  <c:v>Total 2008 (n=75)</c:v>
                </c:pt>
                <c:pt idx="2">
                  <c:v>Total 2009 (n=76)</c:v>
                </c:pt>
                <c:pt idx="3">
                  <c:v>Total 2010 (n=61)</c:v>
                </c:pt>
              </c:strCache>
            </c:strRef>
          </c:cat>
          <c:val>
            <c:numRef>
              <c:f>Sheet1!$B$2:$E$2</c:f>
              <c:numCache>
                <c:formatCode>0</c:formatCode>
                <c:ptCount val="4"/>
                <c:pt idx="0">
                  <c:v>34</c:v>
                </c:pt>
                <c:pt idx="1">
                  <c:v>28</c:v>
                </c:pt>
                <c:pt idx="2">
                  <c:v>39.473684210526294</c:v>
                </c:pt>
                <c:pt idx="3">
                  <c:v>48</c:v>
                </c:pt>
              </c:numCache>
            </c:numRef>
          </c:val>
        </c:ser>
        <c:ser>
          <c:idx val="1"/>
          <c:order val="1"/>
          <c:tx>
            <c:strRef>
              <c:f>Sheet1!$A$3</c:f>
              <c:strCache>
                <c:ptCount val="1"/>
                <c:pt idx="0">
                  <c:v>Agree</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Sheet1!$B$1:$E$1</c:f>
              <c:strCache>
                <c:ptCount val="4"/>
                <c:pt idx="0">
                  <c:v>Total 2007 (n=80)</c:v>
                </c:pt>
                <c:pt idx="1">
                  <c:v>Total 2008 (n=75)</c:v>
                </c:pt>
                <c:pt idx="2">
                  <c:v>Total 2009 (n=76)</c:v>
                </c:pt>
                <c:pt idx="3">
                  <c:v>Total 2010 (n=61)</c:v>
                </c:pt>
              </c:strCache>
            </c:strRef>
          </c:cat>
          <c:val>
            <c:numRef>
              <c:f>Sheet1!$B$3:$E$3</c:f>
              <c:numCache>
                <c:formatCode>0</c:formatCode>
                <c:ptCount val="4"/>
                <c:pt idx="0">
                  <c:v>49</c:v>
                </c:pt>
                <c:pt idx="1">
                  <c:v>52</c:v>
                </c:pt>
                <c:pt idx="2">
                  <c:v>46.05263157894705</c:v>
                </c:pt>
                <c:pt idx="3">
                  <c:v>38</c:v>
                </c:pt>
              </c:numCache>
            </c:numRef>
          </c:val>
        </c:ser>
        <c:ser>
          <c:idx val="2"/>
          <c:order val="2"/>
          <c:tx>
            <c:strRef>
              <c:f>Sheet1!$A$4</c:f>
              <c:strCache>
                <c:ptCount val="1"/>
                <c:pt idx="0">
                  <c:v>Indifferent</c:v>
                </c:pt>
              </c:strCache>
            </c:strRef>
          </c:tx>
          <c:spPr>
            <a:solidFill>
              <a:srgbClr val="92D050"/>
            </a:solidFill>
            <a:ln>
              <a:solidFill>
                <a:schemeClr val="tx1"/>
              </a:solidFill>
            </a:ln>
          </c:spPr>
          <c:dLbls>
            <c:txPr>
              <a:bodyPr/>
              <a:lstStyle/>
              <a:p>
                <a:pPr>
                  <a:defRPr lang="en-ZA" sz="1000" b="1"/>
                </a:pPr>
                <a:endParaRPr lang="en-US"/>
              </a:p>
            </c:txPr>
            <c:showVal val="1"/>
          </c:dLbls>
          <c:cat>
            <c:strRef>
              <c:f>Sheet1!$B$1:$E$1</c:f>
              <c:strCache>
                <c:ptCount val="4"/>
                <c:pt idx="0">
                  <c:v>Total 2007 (n=80)</c:v>
                </c:pt>
                <c:pt idx="1">
                  <c:v>Total 2008 (n=75)</c:v>
                </c:pt>
                <c:pt idx="2">
                  <c:v>Total 2009 (n=76)</c:v>
                </c:pt>
                <c:pt idx="3">
                  <c:v>Total 2010 (n=61)</c:v>
                </c:pt>
              </c:strCache>
            </c:strRef>
          </c:cat>
          <c:val>
            <c:numRef>
              <c:f>Sheet1!$B$4:$E$4</c:f>
              <c:numCache>
                <c:formatCode>0</c:formatCode>
                <c:ptCount val="4"/>
                <c:pt idx="0">
                  <c:v>1</c:v>
                </c:pt>
                <c:pt idx="1">
                  <c:v>10.666666666666726</c:v>
                </c:pt>
                <c:pt idx="2">
                  <c:v>3.9473684210526314</c:v>
                </c:pt>
                <c:pt idx="3">
                  <c:v>5</c:v>
                </c:pt>
              </c:numCache>
            </c:numRef>
          </c:val>
        </c:ser>
        <c:ser>
          <c:idx val="3"/>
          <c:order val="3"/>
          <c:tx>
            <c:strRef>
              <c:f>Sheet1!$A$5</c:f>
              <c:strCache>
                <c:ptCount val="1"/>
                <c:pt idx="0">
                  <c:v>Disagree</c:v>
                </c:pt>
              </c:strCache>
            </c:strRef>
          </c:tx>
          <c:spPr>
            <a:solidFill>
              <a:srgbClr val="FFFF00"/>
            </a:solidFill>
            <a:ln>
              <a:solidFill>
                <a:schemeClr val="tx1"/>
              </a:solidFill>
            </a:ln>
          </c:spPr>
          <c:dLbls>
            <c:txPr>
              <a:bodyPr/>
              <a:lstStyle/>
              <a:p>
                <a:pPr>
                  <a:defRPr lang="en-ZA" sz="1000" b="1"/>
                </a:pPr>
                <a:endParaRPr lang="en-US"/>
              </a:p>
            </c:txPr>
            <c:showVal val="1"/>
          </c:dLbls>
          <c:cat>
            <c:strRef>
              <c:f>Sheet1!$B$1:$E$1</c:f>
              <c:strCache>
                <c:ptCount val="4"/>
                <c:pt idx="0">
                  <c:v>Total 2007 (n=80)</c:v>
                </c:pt>
                <c:pt idx="1">
                  <c:v>Total 2008 (n=75)</c:v>
                </c:pt>
                <c:pt idx="2">
                  <c:v>Total 2009 (n=76)</c:v>
                </c:pt>
                <c:pt idx="3">
                  <c:v>Total 2010 (n=61)</c:v>
                </c:pt>
              </c:strCache>
            </c:strRef>
          </c:cat>
          <c:val>
            <c:numRef>
              <c:f>Sheet1!$B$5:$E$5</c:f>
              <c:numCache>
                <c:formatCode>0</c:formatCode>
                <c:ptCount val="4"/>
                <c:pt idx="0">
                  <c:v>6</c:v>
                </c:pt>
                <c:pt idx="1">
                  <c:v>8</c:v>
                </c:pt>
                <c:pt idx="2">
                  <c:v>2.6315789473684208</c:v>
                </c:pt>
                <c:pt idx="3">
                  <c:v>3</c:v>
                </c:pt>
              </c:numCache>
            </c:numRef>
          </c:val>
        </c:ser>
        <c:ser>
          <c:idx val="4"/>
          <c:order val="4"/>
          <c:tx>
            <c:strRef>
              <c:f>Sheet1!$A$6</c:f>
              <c:strCache>
                <c:ptCount val="1"/>
                <c:pt idx="0">
                  <c:v>Strongly Disagree</c:v>
                </c:pt>
              </c:strCache>
            </c:strRef>
          </c:tx>
          <c:spPr>
            <a:solidFill>
              <a:srgbClr val="FFC000"/>
            </a:solidFill>
            <a:ln>
              <a:solidFill>
                <a:schemeClr val="tx1"/>
              </a:solidFill>
            </a:ln>
          </c:spPr>
          <c:dLbls>
            <c:txPr>
              <a:bodyPr/>
              <a:lstStyle/>
              <a:p>
                <a:pPr>
                  <a:defRPr lang="en-ZA" sz="1000" b="1"/>
                </a:pPr>
                <a:endParaRPr lang="en-US"/>
              </a:p>
            </c:txPr>
            <c:showVal val="1"/>
          </c:dLbls>
          <c:cat>
            <c:strRef>
              <c:f>Sheet1!$B$1:$E$1</c:f>
              <c:strCache>
                <c:ptCount val="4"/>
                <c:pt idx="0">
                  <c:v>Total 2007 (n=80)</c:v>
                </c:pt>
                <c:pt idx="1">
                  <c:v>Total 2008 (n=75)</c:v>
                </c:pt>
                <c:pt idx="2">
                  <c:v>Total 2009 (n=76)</c:v>
                </c:pt>
                <c:pt idx="3">
                  <c:v>Total 2010 (n=61)</c:v>
                </c:pt>
              </c:strCache>
            </c:strRef>
          </c:cat>
          <c:val>
            <c:numRef>
              <c:f>Sheet1!$B$6:$E$6</c:f>
              <c:numCache>
                <c:formatCode>General</c:formatCode>
                <c:ptCount val="4"/>
                <c:pt idx="0" formatCode="0">
                  <c:v>9</c:v>
                </c:pt>
                <c:pt idx="2" formatCode="0">
                  <c:v>2.6315789473684208</c:v>
                </c:pt>
                <c:pt idx="3" formatCode="0">
                  <c:v>7</c:v>
                </c:pt>
              </c:numCache>
            </c:numRef>
          </c:val>
        </c:ser>
        <c:ser>
          <c:idx val="5"/>
          <c:order val="5"/>
          <c:tx>
            <c:strRef>
              <c:f>Sheet1!$A$7</c:f>
              <c:strCache>
                <c:ptCount val="1"/>
                <c:pt idx="0">
                  <c:v>N/A or Don't Know</c:v>
                </c:pt>
              </c:strCache>
            </c:strRef>
          </c:tx>
          <c:spPr>
            <a:solidFill>
              <a:srgbClr val="FF0000"/>
            </a:solidFill>
            <a:ln>
              <a:solidFill>
                <a:schemeClr val="tx1"/>
              </a:solidFill>
            </a:ln>
          </c:spPr>
          <c:dLbls>
            <c:txPr>
              <a:bodyPr/>
              <a:lstStyle/>
              <a:p>
                <a:pPr>
                  <a:defRPr lang="en-ZA" sz="1000" b="1"/>
                </a:pPr>
                <a:endParaRPr lang="en-US"/>
              </a:p>
            </c:txPr>
            <c:showVal val="1"/>
          </c:dLbls>
          <c:cat>
            <c:strRef>
              <c:f>Sheet1!$B$1:$E$1</c:f>
              <c:strCache>
                <c:ptCount val="4"/>
                <c:pt idx="0">
                  <c:v>Total 2007 (n=80)</c:v>
                </c:pt>
                <c:pt idx="1">
                  <c:v>Total 2008 (n=75)</c:v>
                </c:pt>
                <c:pt idx="2">
                  <c:v>Total 2009 (n=76)</c:v>
                </c:pt>
                <c:pt idx="3">
                  <c:v>Total 2010 (n=61)</c:v>
                </c:pt>
              </c:strCache>
            </c:strRef>
          </c:cat>
          <c:val>
            <c:numRef>
              <c:f>Sheet1!$B$7:$E$7</c:f>
              <c:numCache>
                <c:formatCode>0</c:formatCode>
                <c:ptCount val="4"/>
                <c:pt idx="0">
                  <c:v>1</c:v>
                </c:pt>
                <c:pt idx="1">
                  <c:v>1.3333333333333333</c:v>
                </c:pt>
                <c:pt idx="2">
                  <c:v>5.2631578947368425</c:v>
                </c:pt>
              </c:numCache>
            </c:numRef>
          </c:val>
        </c:ser>
        <c:dLbls>
          <c:showVal val="1"/>
        </c:dLbls>
        <c:gapWidth val="75"/>
        <c:overlap val="100"/>
        <c:axId val="154798336"/>
        <c:axId val="154812416"/>
      </c:barChart>
      <c:catAx>
        <c:axId val="154798336"/>
        <c:scaling>
          <c:orientation val="minMax"/>
        </c:scaling>
        <c:axPos val="b"/>
        <c:majorTickMark val="none"/>
        <c:tickLblPos val="nextTo"/>
        <c:txPr>
          <a:bodyPr/>
          <a:lstStyle/>
          <a:p>
            <a:pPr>
              <a:defRPr lang="en-ZA" sz="1000" b="0"/>
            </a:pPr>
            <a:endParaRPr lang="en-US"/>
          </a:p>
        </c:txPr>
        <c:crossAx val="154812416"/>
        <c:crosses val="autoZero"/>
        <c:auto val="1"/>
        <c:lblAlgn val="ctr"/>
        <c:lblOffset val="100"/>
      </c:catAx>
      <c:valAx>
        <c:axId val="154812416"/>
        <c:scaling>
          <c:orientation val="minMax"/>
          <c:max val="100"/>
        </c:scaling>
        <c:axPos val="l"/>
        <c:majorGridlines/>
        <c:numFmt formatCode="0" sourceLinked="1"/>
        <c:majorTickMark val="none"/>
        <c:tickLblPos val="nextTo"/>
        <c:spPr>
          <a:ln w="9525">
            <a:noFill/>
          </a:ln>
        </c:spPr>
        <c:txPr>
          <a:bodyPr/>
          <a:lstStyle/>
          <a:p>
            <a:pPr>
              <a:defRPr lang="en-ZA" sz="1000" b="1"/>
            </a:pPr>
            <a:endParaRPr lang="en-US"/>
          </a:p>
        </c:txPr>
        <c:crossAx val="154798336"/>
        <c:crosses val="autoZero"/>
        <c:crossBetween val="between"/>
      </c:valAx>
    </c:plotArea>
    <c:legend>
      <c:legendPos val="b"/>
      <c:layout>
        <c:manualLayout>
          <c:xMode val="edge"/>
          <c:yMode val="edge"/>
          <c:x val="0.12683936078786678"/>
          <c:y val="0.87800247324853986"/>
          <c:w val="0.75222098343901911"/>
          <c:h val="5.4689834443771512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93.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baseline="0" dirty="0" smtClean="0"/>
              <a:t>I Receive The Grants Timeously</a:t>
            </a:r>
            <a:endParaRPr lang="en-US" sz="1100" b="1" i="0" baseline="0" dirty="0"/>
          </a:p>
        </c:rich>
      </c:tx>
      <c:layout>
        <c:manualLayout>
          <c:xMode val="edge"/>
          <c:yMode val="edge"/>
          <c:x val="0.39736301767589927"/>
          <c:y val="3.8461538461538464E-2"/>
        </c:manualLayout>
      </c:layout>
    </c:title>
    <c:plotArea>
      <c:layout>
        <c:manualLayout>
          <c:layoutTarget val="inner"/>
          <c:xMode val="edge"/>
          <c:yMode val="edge"/>
          <c:x val="7.9281467029010913E-2"/>
          <c:y val="0.15259615384615646"/>
          <c:w val="0.86053115071142428"/>
          <c:h val="0.52121391076113976"/>
        </c:manualLayout>
      </c:layout>
      <c:barChart>
        <c:barDir val="col"/>
        <c:grouping val="stacked"/>
        <c:ser>
          <c:idx val="0"/>
          <c:order val="0"/>
          <c:tx>
            <c:strRef>
              <c:f>Sheet1!$A$2</c:f>
              <c:strCache>
                <c:ptCount val="1"/>
                <c:pt idx="0">
                  <c:v>Strongly Agree</c:v>
                </c:pt>
              </c:strCache>
            </c:strRef>
          </c:tx>
          <c:spPr>
            <a:solidFill>
              <a:srgbClr val="0070C0"/>
            </a:solidFill>
            <a:ln w="12700">
              <a:solidFill>
                <a:schemeClr val="tx1"/>
              </a:solidFill>
            </a:ln>
            <a:effectLst/>
            <a:scene3d>
              <a:camera prst="orthographicFront"/>
              <a:lightRig rig="threePt" dir="t"/>
            </a:scene3d>
            <a:sp3d/>
          </c:spPr>
          <c:dLbls>
            <c:txPr>
              <a:bodyPr/>
              <a:lstStyle/>
              <a:p>
                <a:pPr>
                  <a:defRPr lang="en-ZA" sz="1000" b="1">
                    <a:solidFill>
                      <a:schemeClr val="bg1"/>
                    </a:solidFill>
                  </a:defRPr>
                </a:pPr>
                <a:endParaRPr lang="en-US"/>
              </a:p>
            </c:txPr>
            <c:showVal val="1"/>
          </c:dLbls>
          <c:cat>
            <c:strRef>
              <c:f>Sheet1!$B$1:$E$1</c:f>
              <c:strCache>
                <c:ptCount val="4"/>
                <c:pt idx="0">
                  <c:v>Total 2007 (n=80)</c:v>
                </c:pt>
                <c:pt idx="1">
                  <c:v>Total 2008 (n=74)</c:v>
                </c:pt>
                <c:pt idx="2">
                  <c:v>Total 2009 (n=76)</c:v>
                </c:pt>
                <c:pt idx="3">
                  <c:v>Total 2010 (n=61)</c:v>
                </c:pt>
              </c:strCache>
            </c:strRef>
          </c:cat>
          <c:val>
            <c:numRef>
              <c:f>Sheet1!$B$2:$E$2</c:f>
              <c:numCache>
                <c:formatCode>0</c:formatCode>
                <c:ptCount val="4"/>
                <c:pt idx="0">
                  <c:v>31</c:v>
                </c:pt>
                <c:pt idx="1">
                  <c:v>28.378378378378379</c:v>
                </c:pt>
                <c:pt idx="2">
                  <c:v>50</c:v>
                </c:pt>
                <c:pt idx="3">
                  <c:v>44</c:v>
                </c:pt>
              </c:numCache>
            </c:numRef>
          </c:val>
        </c:ser>
        <c:ser>
          <c:idx val="1"/>
          <c:order val="1"/>
          <c:tx>
            <c:strRef>
              <c:f>Sheet1!$A$3</c:f>
              <c:strCache>
                <c:ptCount val="1"/>
                <c:pt idx="0">
                  <c:v>Agree</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Sheet1!$B$1:$E$1</c:f>
              <c:strCache>
                <c:ptCount val="4"/>
                <c:pt idx="0">
                  <c:v>Total 2007 (n=80)</c:v>
                </c:pt>
                <c:pt idx="1">
                  <c:v>Total 2008 (n=74)</c:v>
                </c:pt>
                <c:pt idx="2">
                  <c:v>Total 2009 (n=76)</c:v>
                </c:pt>
                <c:pt idx="3">
                  <c:v>Total 2010 (n=61)</c:v>
                </c:pt>
              </c:strCache>
            </c:strRef>
          </c:cat>
          <c:val>
            <c:numRef>
              <c:f>Sheet1!$B$3:$E$3</c:f>
              <c:numCache>
                <c:formatCode>0</c:formatCode>
                <c:ptCount val="4"/>
                <c:pt idx="0">
                  <c:v>51</c:v>
                </c:pt>
                <c:pt idx="1">
                  <c:v>54.054054054053758</c:v>
                </c:pt>
                <c:pt idx="2">
                  <c:v>32.894736842105637</c:v>
                </c:pt>
                <c:pt idx="3">
                  <c:v>34</c:v>
                </c:pt>
              </c:numCache>
            </c:numRef>
          </c:val>
        </c:ser>
        <c:ser>
          <c:idx val="2"/>
          <c:order val="2"/>
          <c:tx>
            <c:strRef>
              <c:f>Sheet1!$A$4</c:f>
              <c:strCache>
                <c:ptCount val="1"/>
                <c:pt idx="0">
                  <c:v>Indifferent</c:v>
                </c:pt>
              </c:strCache>
            </c:strRef>
          </c:tx>
          <c:spPr>
            <a:solidFill>
              <a:srgbClr val="92D050"/>
            </a:solidFill>
            <a:ln>
              <a:solidFill>
                <a:schemeClr val="tx1"/>
              </a:solidFill>
            </a:ln>
          </c:spPr>
          <c:dLbls>
            <c:txPr>
              <a:bodyPr/>
              <a:lstStyle/>
              <a:p>
                <a:pPr>
                  <a:defRPr lang="en-ZA" sz="1000" b="1"/>
                </a:pPr>
                <a:endParaRPr lang="en-US"/>
              </a:p>
            </c:txPr>
            <c:showVal val="1"/>
          </c:dLbls>
          <c:cat>
            <c:strRef>
              <c:f>Sheet1!$B$1:$E$1</c:f>
              <c:strCache>
                <c:ptCount val="4"/>
                <c:pt idx="0">
                  <c:v>Total 2007 (n=80)</c:v>
                </c:pt>
                <c:pt idx="1">
                  <c:v>Total 2008 (n=74)</c:v>
                </c:pt>
                <c:pt idx="2">
                  <c:v>Total 2009 (n=76)</c:v>
                </c:pt>
                <c:pt idx="3">
                  <c:v>Total 2010 (n=61)</c:v>
                </c:pt>
              </c:strCache>
            </c:strRef>
          </c:cat>
          <c:val>
            <c:numRef>
              <c:f>Sheet1!$B$4:$E$4</c:f>
              <c:numCache>
                <c:formatCode>0</c:formatCode>
                <c:ptCount val="4"/>
                <c:pt idx="0">
                  <c:v>1</c:v>
                </c:pt>
                <c:pt idx="1">
                  <c:v>6.7567567567567455</c:v>
                </c:pt>
                <c:pt idx="2">
                  <c:v>5.2631578947368425</c:v>
                </c:pt>
                <c:pt idx="3">
                  <c:v>7</c:v>
                </c:pt>
              </c:numCache>
            </c:numRef>
          </c:val>
        </c:ser>
        <c:ser>
          <c:idx val="3"/>
          <c:order val="3"/>
          <c:tx>
            <c:strRef>
              <c:f>Sheet1!$A$5</c:f>
              <c:strCache>
                <c:ptCount val="1"/>
                <c:pt idx="0">
                  <c:v>Disagree</c:v>
                </c:pt>
              </c:strCache>
            </c:strRef>
          </c:tx>
          <c:spPr>
            <a:solidFill>
              <a:srgbClr val="FFFF00"/>
            </a:solidFill>
            <a:ln>
              <a:solidFill>
                <a:schemeClr val="tx1"/>
              </a:solidFill>
            </a:ln>
          </c:spPr>
          <c:dLbls>
            <c:txPr>
              <a:bodyPr/>
              <a:lstStyle/>
              <a:p>
                <a:pPr>
                  <a:defRPr lang="en-ZA" sz="1000" b="1"/>
                </a:pPr>
                <a:endParaRPr lang="en-US"/>
              </a:p>
            </c:txPr>
            <c:showVal val="1"/>
          </c:dLbls>
          <c:cat>
            <c:strRef>
              <c:f>Sheet1!$B$1:$E$1</c:f>
              <c:strCache>
                <c:ptCount val="4"/>
                <c:pt idx="0">
                  <c:v>Total 2007 (n=80)</c:v>
                </c:pt>
                <c:pt idx="1">
                  <c:v>Total 2008 (n=74)</c:v>
                </c:pt>
                <c:pt idx="2">
                  <c:v>Total 2009 (n=76)</c:v>
                </c:pt>
                <c:pt idx="3">
                  <c:v>Total 2010 (n=61)</c:v>
                </c:pt>
              </c:strCache>
            </c:strRef>
          </c:cat>
          <c:val>
            <c:numRef>
              <c:f>Sheet1!$B$5:$E$5</c:f>
              <c:numCache>
                <c:formatCode>0</c:formatCode>
                <c:ptCount val="4"/>
                <c:pt idx="0">
                  <c:v>4</c:v>
                </c:pt>
                <c:pt idx="1">
                  <c:v>6.7567567567567455</c:v>
                </c:pt>
                <c:pt idx="2">
                  <c:v>1.3157894736842106</c:v>
                </c:pt>
                <c:pt idx="3">
                  <c:v>5</c:v>
                </c:pt>
              </c:numCache>
            </c:numRef>
          </c:val>
        </c:ser>
        <c:ser>
          <c:idx val="4"/>
          <c:order val="4"/>
          <c:tx>
            <c:strRef>
              <c:f>Sheet1!$A$6</c:f>
              <c:strCache>
                <c:ptCount val="1"/>
                <c:pt idx="0">
                  <c:v>Strongly Disagree</c:v>
                </c:pt>
              </c:strCache>
            </c:strRef>
          </c:tx>
          <c:spPr>
            <a:solidFill>
              <a:srgbClr val="FFC000"/>
            </a:solidFill>
            <a:ln>
              <a:solidFill>
                <a:schemeClr val="tx1"/>
              </a:solidFill>
            </a:ln>
          </c:spPr>
          <c:dLbls>
            <c:txPr>
              <a:bodyPr/>
              <a:lstStyle/>
              <a:p>
                <a:pPr>
                  <a:defRPr lang="en-ZA" sz="1000" b="1"/>
                </a:pPr>
                <a:endParaRPr lang="en-US"/>
              </a:p>
            </c:txPr>
            <c:showVal val="1"/>
          </c:dLbls>
          <c:cat>
            <c:strRef>
              <c:f>Sheet1!$B$1:$E$1</c:f>
              <c:strCache>
                <c:ptCount val="4"/>
                <c:pt idx="0">
                  <c:v>Total 2007 (n=80)</c:v>
                </c:pt>
                <c:pt idx="1">
                  <c:v>Total 2008 (n=74)</c:v>
                </c:pt>
                <c:pt idx="2">
                  <c:v>Total 2009 (n=76)</c:v>
                </c:pt>
                <c:pt idx="3">
                  <c:v>Total 2010 (n=61)</c:v>
                </c:pt>
              </c:strCache>
            </c:strRef>
          </c:cat>
          <c:val>
            <c:numRef>
              <c:f>Sheet1!$B$6:$E$6</c:f>
              <c:numCache>
                <c:formatCode>0</c:formatCode>
                <c:ptCount val="4"/>
                <c:pt idx="0">
                  <c:v>9</c:v>
                </c:pt>
                <c:pt idx="1">
                  <c:v>0</c:v>
                </c:pt>
                <c:pt idx="2">
                  <c:v>2.6315789473684208</c:v>
                </c:pt>
                <c:pt idx="3">
                  <c:v>7</c:v>
                </c:pt>
              </c:numCache>
            </c:numRef>
          </c:val>
        </c:ser>
        <c:ser>
          <c:idx val="5"/>
          <c:order val="5"/>
          <c:tx>
            <c:strRef>
              <c:f>Sheet1!$A$7</c:f>
              <c:strCache>
                <c:ptCount val="1"/>
                <c:pt idx="0">
                  <c:v>N/A or Don't Know</c:v>
                </c:pt>
              </c:strCache>
            </c:strRef>
          </c:tx>
          <c:spPr>
            <a:solidFill>
              <a:srgbClr val="FF0000"/>
            </a:solidFill>
            <a:ln>
              <a:solidFill>
                <a:schemeClr val="tx1"/>
              </a:solidFill>
            </a:ln>
          </c:spPr>
          <c:dLbls>
            <c:txPr>
              <a:bodyPr/>
              <a:lstStyle/>
              <a:p>
                <a:pPr>
                  <a:defRPr lang="en-ZA" sz="1000" b="1"/>
                </a:pPr>
                <a:endParaRPr lang="en-US"/>
              </a:p>
            </c:txPr>
            <c:showVal val="1"/>
          </c:dLbls>
          <c:cat>
            <c:strRef>
              <c:f>Sheet1!$B$1:$E$1</c:f>
              <c:strCache>
                <c:ptCount val="4"/>
                <c:pt idx="0">
                  <c:v>Total 2007 (n=80)</c:v>
                </c:pt>
                <c:pt idx="1">
                  <c:v>Total 2008 (n=74)</c:v>
                </c:pt>
                <c:pt idx="2">
                  <c:v>Total 2009 (n=76)</c:v>
                </c:pt>
                <c:pt idx="3">
                  <c:v>Total 2010 (n=61)</c:v>
                </c:pt>
              </c:strCache>
            </c:strRef>
          </c:cat>
          <c:val>
            <c:numRef>
              <c:f>Sheet1!$B$7:$E$7</c:f>
              <c:numCache>
                <c:formatCode>0</c:formatCode>
                <c:ptCount val="4"/>
                <c:pt idx="0">
                  <c:v>4</c:v>
                </c:pt>
                <c:pt idx="1">
                  <c:v>4.0540540540540455</c:v>
                </c:pt>
                <c:pt idx="2">
                  <c:v>7.8947368421051847</c:v>
                </c:pt>
                <c:pt idx="3">
                  <c:v>3</c:v>
                </c:pt>
              </c:numCache>
            </c:numRef>
          </c:val>
        </c:ser>
        <c:dLbls>
          <c:showVal val="1"/>
        </c:dLbls>
        <c:gapWidth val="75"/>
        <c:overlap val="100"/>
        <c:axId val="154929408"/>
        <c:axId val="154943488"/>
      </c:barChart>
      <c:catAx>
        <c:axId val="154929408"/>
        <c:scaling>
          <c:orientation val="minMax"/>
        </c:scaling>
        <c:axPos val="b"/>
        <c:majorTickMark val="none"/>
        <c:tickLblPos val="nextTo"/>
        <c:txPr>
          <a:bodyPr/>
          <a:lstStyle/>
          <a:p>
            <a:pPr>
              <a:defRPr lang="en-ZA" sz="1000" b="0"/>
            </a:pPr>
            <a:endParaRPr lang="en-US"/>
          </a:p>
        </c:txPr>
        <c:crossAx val="154943488"/>
        <c:crosses val="autoZero"/>
        <c:auto val="1"/>
        <c:lblAlgn val="ctr"/>
        <c:lblOffset val="100"/>
      </c:catAx>
      <c:valAx>
        <c:axId val="154943488"/>
        <c:scaling>
          <c:orientation val="minMax"/>
          <c:max val="100"/>
        </c:scaling>
        <c:axPos val="l"/>
        <c:majorGridlines/>
        <c:numFmt formatCode="0" sourceLinked="1"/>
        <c:majorTickMark val="none"/>
        <c:tickLblPos val="nextTo"/>
        <c:spPr>
          <a:ln w="9525">
            <a:noFill/>
          </a:ln>
        </c:spPr>
        <c:txPr>
          <a:bodyPr/>
          <a:lstStyle/>
          <a:p>
            <a:pPr>
              <a:defRPr lang="en-ZA" sz="1000" b="1"/>
            </a:pPr>
            <a:endParaRPr lang="en-US"/>
          </a:p>
        </c:txPr>
        <c:crossAx val="154929408"/>
        <c:crosses val="autoZero"/>
        <c:crossBetween val="between"/>
      </c:valAx>
    </c:plotArea>
    <c:legend>
      <c:legendPos val="b"/>
      <c:layout>
        <c:manualLayout>
          <c:xMode val="edge"/>
          <c:yMode val="edge"/>
          <c:x val="0.15275381506515226"/>
          <c:y val="0.86197683222289989"/>
          <c:w val="0.70629177989919634"/>
          <c:h val="5.4689834443771512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94.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BANKSETA Has Effectively Communicated The Skills Development Act’s Requirements For Compliance</a:t>
            </a:r>
            <a:endParaRPr lang="en-US" sz="1100" b="1" i="0" baseline="0" dirty="0"/>
          </a:p>
        </c:rich>
      </c:tx>
      <c:layout>
        <c:manualLayout>
          <c:xMode val="edge"/>
          <c:yMode val="edge"/>
          <c:x val="0.11266229995586836"/>
          <c:y val="7.6923076923076927E-2"/>
        </c:manualLayout>
      </c:layout>
    </c:title>
    <c:plotArea>
      <c:layout>
        <c:manualLayout>
          <c:layoutTarget val="inner"/>
          <c:xMode val="edge"/>
          <c:yMode val="edge"/>
          <c:x val="7.9281467029010913E-2"/>
          <c:y val="0.2038782051282052"/>
          <c:w val="0.86053115071142428"/>
          <c:h val="0.52121391076113943"/>
        </c:manualLayout>
      </c:layout>
      <c:barChart>
        <c:barDir val="col"/>
        <c:grouping val="stacked"/>
        <c:ser>
          <c:idx val="0"/>
          <c:order val="0"/>
          <c:tx>
            <c:strRef>
              <c:f>Sheet1!$A$2</c:f>
              <c:strCache>
                <c:ptCount val="1"/>
                <c:pt idx="0">
                  <c:v>Strongly Agree</c:v>
                </c:pt>
              </c:strCache>
            </c:strRef>
          </c:tx>
          <c:spPr>
            <a:solidFill>
              <a:srgbClr val="0070C0"/>
            </a:solidFill>
            <a:ln w="12700">
              <a:solidFill>
                <a:schemeClr val="tx1"/>
              </a:solidFill>
            </a:ln>
            <a:effectLst/>
            <a:scene3d>
              <a:camera prst="orthographicFront"/>
              <a:lightRig rig="threePt" dir="t"/>
            </a:scene3d>
            <a:sp3d/>
          </c:spPr>
          <c:dLbls>
            <c:txPr>
              <a:bodyPr/>
              <a:lstStyle/>
              <a:p>
                <a:pPr>
                  <a:defRPr lang="en-ZA" sz="1000" b="1">
                    <a:solidFill>
                      <a:schemeClr val="bg1"/>
                    </a:solidFill>
                  </a:defRPr>
                </a:pPr>
                <a:endParaRPr lang="en-US"/>
              </a:p>
            </c:txPr>
            <c:showVal val="1"/>
          </c:dLbls>
          <c:cat>
            <c:strRef>
              <c:f>Sheet1!$B$1:$E$1</c:f>
              <c:strCache>
                <c:ptCount val="4"/>
                <c:pt idx="0">
                  <c:v>Total 2007 (n=80)</c:v>
                </c:pt>
                <c:pt idx="1">
                  <c:v>Total 2008 (n=75)</c:v>
                </c:pt>
                <c:pt idx="2">
                  <c:v>Total 2009 (n=76)</c:v>
                </c:pt>
                <c:pt idx="3">
                  <c:v>Total 2010 (n=61)</c:v>
                </c:pt>
              </c:strCache>
            </c:strRef>
          </c:cat>
          <c:val>
            <c:numRef>
              <c:f>Sheet1!$B$2:$E$2</c:f>
              <c:numCache>
                <c:formatCode>0</c:formatCode>
                <c:ptCount val="4"/>
                <c:pt idx="0">
                  <c:v>26</c:v>
                </c:pt>
                <c:pt idx="1">
                  <c:v>22.666666666666668</c:v>
                </c:pt>
                <c:pt idx="2">
                  <c:v>39.473684210526294</c:v>
                </c:pt>
                <c:pt idx="3">
                  <c:v>46</c:v>
                </c:pt>
              </c:numCache>
            </c:numRef>
          </c:val>
        </c:ser>
        <c:ser>
          <c:idx val="1"/>
          <c:order val="1"/>
          <c:tx>
            <c:strRef>
              <c:f>Sheet1!$A$3</c:f>
              <c:strCache>
                <c:ptCount val="1"/>
                <c:pt idx="0">
                  <c:v>Agree</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Sheet1!$B$1:$E$1</c:f>
              <c:strCache>
                <c:ptCount val="4"/>
                <c:pt idx="0">
                  <c:v>Total 2007 (n=80)</c:v>
                </c:pt>
                <c:pt idx="1">
                  <c:v>Total 2008 (n=75)</c:v>
                </c:pt>
                <c:pt idx="2">
                  <c:v>Total 2009 (n=76)</c:v>
                </c:pt>
                <c:pt idx="3">
                  <c:v>Total 2010 (n=61)</c:v>
                </c:pt>
              </c:strCache>
            </c:strRef>
          </c:cat>
          <c:val>
            <c:numRef>
              <c:f>Sheet1!$B$3:$E$3</c:f>
              <c:numCache>
                <c:formatCode>0</c:formatCode>
                <c:ptCount val="4"/>
                <c:pt idx="0">
                  <c:v>49</c:v>
                </c:pt>
                <c:pt idx="1">
                  <c:v>53.333333333333336</c:v>
                </c:pt>
                <c:pt idx="2">
                  <c:v>43.4210526315793</c:v>
                </c:pt>
                <c:pt idx="3">
                  <c:v>31</c:v>
                </c:pt>
              </c:numCache>
            </c:numRef>
          </c:val>
        </c:ser>
        <c:ser>
          <c:idx val="2"/>
          <c:order val="2"/>
          <c:tx>
            <c:strRef>
              <c:f>Sheet1!$A$4</c:f>
              <c:strCache>
                <c:ptCount val="1"/>
                <c:pt idx="0">
                  <c:v>Indifferent</c:v>
                </c:pt>
              </c:strCache>
            </c:strRef>
          </c:tx>
          <c:spPr>
            <a:solidFill>
              <a:srgbClr val="92D050"/>
            </a:solidFill>
            <a:ln>
              <a:solidFill>
                <a:schemeClr val="tx1"/>
              </a:solidFill>
            </a:ln>
          </c:spPr>
          <c:dLbls>
            <c:txPr>
              <a:bodyPr/>
              <a:lstStyle/>
              <a:p>
                <a:pPr>
                  <a:defRPr lang="en-ZA" sz="1000" b="1"/>
                </a:pPr>
                <a:endParaRPr lang="en-US"/>
              </a:p>
            </c:txPr>
            <c:showVal val="1"/>
          </c:dLbls>
          <c:cat>
            <c:strRef>
              <c:f>Sheet1!$B$1:$E$1</c:f>
              <c:strCache>
                <c:ptCount val="4"/>
                <c:pt idx="0">
                  <c:v>Total 2007 (n=80)</c:v>
                </c:pt>
                <c:pt idx="1">
                  <c:v>Total 2008 (n=75)</c:v>
                </c:pt>
                <c:pt idx="2">
                  <c:v>Total 2009 (n=76)</c:v>
                </c:pt>
                <c:pt idx="3">
                  <c:v>Total 2010 (n=61)</c:v>
                </c:pt>
              </c:strCache>
            </c:strRef>
          </c:cat>
          <c:val>
            <c:numRef>
              <c:f>Sheet1!$B$4:$E$4</c:f>
              <c:numCache>
                <c:formatCode>0</c:formatCode>
                <c:ptCount val="4"/>
                <c:pt idx="0">
                  <c:v>10</c:v>
                </c:pt>
                <c:pt idx="1">
                  <c:v>12</c:v>
                </c:pt>
                <c:pt idx="2">
                  <c:v>7.8947368421051847</c:v>
                </c:pt>
                <c:pt idx="3">
                  <c:v>13</c:v>
                </c:pt>
              </c:numCache>
            </c:numRef>
          </c:val>
        </c:ser>
        <c:ser>
          <c:idx val="3"/>
          <c:order val="3"/>
          <c:tx>
            <c:strRef>
              <c:f>Sheet1!$A$5</c:f>
              <c:strCache>
                <c:ptCount val="1"/>
                <c:pt idx="0">
                  <c:v>Disagree</c:v>
                </c:pt>
              </c:strCache>
            </c:strRef>
          </c:tx>
          <c:spPr>
            <a:solidFill>
              <a:srgbClr val="FFFF00"/>
            </a:solidFill>
            <a:ln>
              <a:solidFill>
                <a:schemeClr val="tx1"/>
              </a:solidFill>
            </a:ln>
          </c:spPr>
          <c:dLbls>
            <c:txPr>
              <a:bodyPr/>
              <a:lstStyle/>
              <a:p>
                <a:pPr>
                  <a:defRPr lang="en-ZA" sz="1000" b="1"/>
                </a:pPr>
                <a:endParaRPr lang="en-US"/>
              </a:p>
            </c:txPr>
            <c:showVal val="1"/>
          </c:dLbls>
          <c:cat>
            <c:strRef>
              <c:f>Sheet1!$B$1:$E$1</c:f>
              <c:strCache>
                <c:ptCount val="4"/>
                <c:pt idx="0">
                  <c:v>Total 2007 (n=80)</c:v>
                </c:pt>
                <c:pt idx="1">
                  <c:v>Total 2008 (n=75)</c:v>
                </c:pt>
                <c:pt idx="2">
                  <c:v>Total 2009 (n=76)</c:v>
                </c:pt>
                <c:pt idx="3">
                  <c:v>Total 2010 (n=61)</c:v>
                </c:pt>
              </c:strCache>
            </c:strRef>
          </c:cat>
          <c:val>
            <c:numRef>
              <c:f>Sheet1!$B$5:$E$5</c:f>
              <c:numCache>
                <c:formatCode>0</c:formatCode>
                <c:ptCount val="4"/>
                <c:pt idx="0">
                  <c:v>6</c:v>
                </c:pt>
                <c:pt idx="1">
                  <c:v>10.666666666666726</c:v>
                </c:pt>
                <c:pt idx="2">
                  <c:v>2.6315789473684208</c:v>
                </c:pt>
                <c:pt idx="3">
                  <c:v>3</c:v>
                </c:pt>
              </c:numCache>
            </c:numRef>
          </c:val>
        </c:ser>
        <c:ser>
          <c:idx val="4"/>
          <c:order val="4"/>
          <c:tx>
            <c:strRef>
              <c:f>Sheet1!$A$6</c:f>
              <c:strCache>
                <c:ptCount val="1"/>
                <c:pt idx="0">
                  <c:v>Strongly Disagree</c:v>
                </c:pt>
              </c:strCache>
            </c:strRef>
          </c:tx>
          <c:spPr>
            <a:solidFill>
              <a:srgbClr val="FFC000"/>
            </a:solidFill>
            <a:ln>
              <a:solidFill>
                <a:schemeClr val="tx1"/>
              </a:solidFill>
            </a:ln>
          </c:spPr>
          <c:dLbls>
            <c:txPr>
              <a:bodyPr/>
              <a:lstStyle/>
              <a:p>
                <a:pPr>
                  <a:defRPr lang="en-ZA" sz="1000" b="1"/>
                </a:pPr>
                <a:endParaRPr lang="en-US"/>
              </a:p>
            </c:txPr>
            <c:showVal val="1"/>
          </c:dLbls>
          <c:cat>
            <c:strRef>
              <c:f>Sheet1!$B$1:$E$1</c:f>
              <c:strCache>
                <c:ptCount val="4"/>
                <c:pt idx="0">
                  <c:v>Total 2007 (n=80)</c:v>
                </c:pt>
                <c:pt idx="1">
                  <c:v>Total 2008 (n=75)</c:v>
                </c:pt>
                <c:pt idx="2">
                  <c:v>Total 2009 (n=76)</c:v>
                </c:pt>
                <c:pt idx="3">
                  <c:v>Total 2010 (n=61)</c:v>
                </c:pt>
              </c:strCache>
            </c:strRef>
          </c:cat>
          <c:val>
            <c:numRef>
              <c:f>Sheet1!$B$6:$E$6</c:f>
              <c:numCache>
                <c:formatCode>0</c:formatCode>
                <c:ptCount val="4"/>
                <c:pt idx="0">
                  <c:v>8</c:v>
                </c:pt>
                <c:pt idx="1">
                  <c:v>1.3333333333333333</c:v>
                </c:pt>
                <c:pt idx="2">
                  <c:v>2.6315789473684208</c:v>
                </c:pt>
                <c:pt idx="3">
                  <c:v>7</c:v>
                </c:pt>
              </c:numCache>
            </c:numRef>
          </c:val>
        </c:ser>
        <c:ser>
          <c:idx val="5"/>
          <c:order val="5"/>
          <c:tx>
            <c:strRef>
              <c:f>Sheet1!$A$7</c:f>
              <c:strCache>
                <c:ptCount val="1"/>
                <c:pt idx="0">
                  <c:v>N/A or Don't Know</c:v>
                </c:pt>
              </c:strCache>
            </c:strRef>
          </c:tx>
          <c:spPr>
            <a:solidFill>
              <a:srgbClr val="FF0000"/>
            </a:solidFill>
            <a:ln>
              <a:solidFill>
                <a:schemeClr val="tx1"/>
              </a:solidFill>
            </a:ln>
          </c:spPr>
          <c:dLbls>
            <c:txPr>
              <a:bodyPr/>
              <a:lstStyle/>
              <a:p>
                <a:pPr>
                  <a:defRPr lang="en-ZA" sz="1000" b="1"/>
                </a:pPr>
                <a:endParaRPr lang="en-US"/>
              </a:p>
            </c:txPr>
            <c:showVal val="1"/>
          </c:dLbls>
          <c:cat>
            <c:strRef>
              <c:f>Sheet1!$B$1:$E$1</c:f>
              <c:strCache>
                <c:ptCount val="4"/>
                <c:pt idx="0">
                  <c:v>Total 2007 (n=80)</c:v>
                </c:pt>
                <c:pt idx="1">
                  <c:v>Total 2008 (n=75)</c:v>
                </c:pt>
                <c:pt idx="2">
                  <c:v>Total 2009 (n=76)</c:v>
                </c:pt>
                <c:pt idx="3">
                  <c:v>Total 2010 (n=61)</c:v>
                </c:pt>
              </c:strCache>
            </c:strRef>
          </c:cat>
          <c:val>
            <c:numRef>
              <c:f>Sheet1!$B$7:$E$7</c:f>
              <c:numCache>
                <c:formatCode>General</c:formatCode>
                <c:ptCount val="4"/>
                <c:pt idx="0" formatCode="0">
                  <c:v>1</c:v>
                </c:pt>
                <c:pt idx="2" formatCode="0">
                  <c:v>3.9473684210526314</c:v>
                </c:pt>
              </c:numCache>
            </c:numRef>
          </c:val>
        </c:ser>
        <c:dLbls>
          <c:showVal val="1"/>
        </c:dLbls>
        <c:gapWidth val="75"/>
        <c:overlap val="100"/>
        <c:axId val="155142400"/>
        <c:axId val="155172864"/>
      </c:barChart>
      <c:catAx>
        <c:axId val="155142400"/>
        <c:scaling>
          <c:orientation val="minMax"/>
        </c:scaling>
        <c:axPos val="b"/>
        <c:majorTickMark val="none"/>
        <c:tickLblPos val="nextTo"/>
        <c:txPr>
          <a:bodyPr/>
          <a:lstStyle/>
          <a:p>
            <a:pPr>
              <a:defRPr lang="en-ZA" sz="1000" b="0"/>
            </a:pPr>
            <a:endParaRPr lang="en-US"/>
          </a:p>
        </c:txPr>
        <c:crossAx val="155172864"/>
        <c:crosses val="autoZero"/>
        <c:auto val="1"/>
        <c:lblAlgn val="ctr"/>
        <c:lblOffset val="100"/>
      </c:catAx>
      <c:valAx>
        <c:axId val="155172864"/>
        <c:scaling>
          <c:orientation val="minMax"/>
          <c:max val="100"/>
        </c:scaling>
        <c:axPos val="l"/>
        <c:majorGridlines/>
        <c:numFmt formatCode="0" sourceLinked="1"/>
        <c:majorTickMark val="none"/>
        <c:tickLblPos val="nextTo"/>
        <c:spPr>
          <a:ln w="9525">
            <a:noFill/>
          </a:ln>
        </c:spPr>
        <c:txPr>
          <a:bodyPr/>
          <a:lstStyle/>
          <a:p>
            <a:pPr>
              <a:defRPr lang="en-ZA" sz="1000" b="1"/>
            </a:pPr>
            <a:endParaRPr lang="en-US"/>
          </a:p>
        </c:txPr>
        <c:crossAx val="155142400"/>
        <c:crosses val="autoZero"/>
        <c:crossBetween val="between"/>
      </c:valAx>
    </c:plotArea>
    <c:legend>
      <c:legendPos val="b"/>
      <c:layout>
        <c:manualLayout>
          <c:xMode val="edge"/>
          <c:yMode val="edge"/>
          <c:x val="0.12683936078786678"/>
          <c:y val="0.84274606299212595"/>
          <c:w val="0.75222098343901911"/>
          <c:h val="5.4689834443771512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95.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Average Rating of Attributes using a scale where 1 = Poor and 5 = Excellent</a:t>
            </a:r>
          </a:p>
        </c:rich>
      </c:tx>
      <c:layout>
        <c:manualLayout>
          <c:xMode val="edge"/>
          <c:yMode val="edge"/>
          <c:x val="0.20414767844284948"/>
          <c:y val="5.7692307692307723E-2"/>
        </c:manualLayout>
      </c:layout>
    </c:title>
    <c:plotArea>
      <c:layout>
        <c:manualLayout>
          <c:layoutTarget val="inner"/>
          <c:xMode val="edge"/>
          <c:yMode val="edge"/>
          <c:x val="8.0756393282701747E-2"/>
          <c:y val="0.17182692307692321"/>
          <c:w val="0.86053115071142428"/>
          <c:h val="0.40717870792468297"/>
        </c:manualLayout>
      </c:layout>
      <c:barChart>
        <c:barDir val="col"/>
        <c:grouping val="clustered"/>
        <c:ser>
          <c:idx val="0"/>
          <c:order val="0"/>
          <c:tx>
            <c:strRef>
              <c:f>Sheet1!$B$1</c:f>
              <c:strCache>
                <c:ptCount val="1"/>
                <c:pt idx="0">
                  <c:v>Skills Dev Dept’s Helpfulness</c:v>
                </c:pt>
              </c:strCache>
            </c:strRef>
          </c:tx>
          <c:spPr>
            <a:solidFill>
              <a:srgbClr val="0070C0"/>
            </a:solidFill>
            <a:ln w="12700">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Sheet1!$A$2:$A$5</c:f>
              <c:strCache>
                <c:ptCount val="4"/>
                <c:pt idx="0">
                  <c:v>Total 2007 (n=35)</c:v>
                </c:pt>
                <c:pt idx="1">
                  <c:v>Total 2008 (n=35)</c:v>
                </c:pt>
                <c:pt idx="2">
                  <c:v>Total 2009 (n=35)</c:v>
                </c:pt>
                <c:pt idx="3">
                  <c:v>Total 2010 (n=23)</c:v>
                </c:pt>
              </c:strCache>
            </c:strRef>
          </c:cat>
          <c:val>
            <c:numRef>
              <c:f>Sheet1!$B$2:$B$5</c:f>
              <c:numCache>
                <c:formatCode>0.0</c:formatCode>
                <c:ptCount val="4"/>
                <c:pt idx="0">
                  <c:v>4.2</c:v>
                </c:pt>
                <c:pt idx="1">
                  <c:v>4.4857142857142884</c:v>
                </c:pt>
                <c:pt idx="2">
                  <c:v>4.4375</c:v>
                </c:pt>
                <c:pt idx="3">
                  <c:v>4.5652173913043494</c:v>
                </c:pt>
              </c:numCache>
            </c:numRef>
          </c:val>
        </c:ser>
        <c:ser>
          <c:idx val="1"/>
          <c:order val="1"/>
          <c:tx>
            <c:strRef>
              <c:f>Sheet1!$C$1</c:f>
              <c:strCache>
                <c:ptCount val="1"/>
                <c:pt idx="0">
                  <c:v>Skills Dev Dept’s Effectiveness</c:v>
                </c:pt>
              </c:strCache>
            </c:strRef>
          </c:tx>
          <c:spPr>
            <a:solidFill>
              <a:srgbClr val="00B0F0"/>
            </a:solidFill>
            <a:ln w="9525">
              <a:solidFill>
                <a:schemeClr val="tx1"/>
              </a:solidFill>
            </a:ln>
            <a:effectLst/>
          </c:spPr>
          <c:dLbls>
            <c:txPr>
              <a:bodyPr/>
              <a:lstStyle/>
              <a:p>
                <a:pPr>
                  <a:defRPr lang="en-ZA" sz="1000" b="1"/>
                </a:pPr>
                <a:endParaRPr lang="en-US"/>
              </a:p>
            </c:txPr>
            <c:showVal val="1"/>
          </c:dLbls>
          <c:cat>
            <c:strRef>
              <c:f>Sheet1!$A$2:$A$5</c:f>
              <c:strCache>
                <c:ptCount val="4"/>
                <c:pt idx="0">
                  <c:v>Total 2007 (n=35)</c:v>
                </c:pt>
                <c:pt idx="1">
                  <c:v>Total 2008 (n=35)</c:v>
                </c:pt>
                <c:pt idx="2">
                  <c:v>Total 2009 (n=35)</c:v>
                </c:pt>
                <c:pt idx="3">
                  <c:v>Total 2010 (n=23)</c:v>
                </c:pt>
              </c:strCache>
            </c:strRef>
          </c:cat>
          <c:val>
            <c:numRef>
              <c:f>Sheet1!$C$2:$C$5</c:f>
              <c:numCache>
                <c:formatCode>0.0</c:formatCode>
                <c:ptCount val="4"/>
                <c:pt idx="0">
                  <c:v>3.9</c:v>
                </c:pt>
                <c:pt idx="1">
                  <c:v>4.2285714285714286</c:v>
                </c:pt>
                <c:pt idx="2">
                  <c:v>4.3124999999999956</c:v>
                </c:pt>
                <c:pt idx="3">
                  <c:v>4.304347826086925</c:v>
                </c:pt>
              </c:numCache>
            </c:numRef>
          </c:val>
        </c:ser>
        <c:ser>
          <c:idx val="2"/>
          <c:order val="2"/>
          <c:tx>
            <c:strRef>
              <c:f>Sheet1!$D$1</c:f>
              <c:strCache>
                <c:ptCount val="1"/>
                <c:pt idx="0">
                  <c:v>Skills Dev Dept’s Industry knowledge</c:v>
                </c:pt>
              </c:strCache>
            </c:strRef>
          </c:tx>
          <c:spPr>
            <a:solidFill>
              <a:srgbClr val="92D050"/>
            </a:solidFill>
            <a:ln>
              <a:solidFill>
                <a:schemeClr val="tx1"/>
              </a:solidFill>
            </a:ln>
          </c:spPr>
          <c:dLbls>
            <c:txPr>
              <a:bodyPr/>
              <a:lstStyle/>
              <a:p>
                <a:pPr>
                  <a:defRPr lang="en-ZA" sz="1000" b="1"/>
                </a:pPr>
                <a:endParaRPr lang="en-US"/>
              </a:p>
            </c:txPr>
            <c:showVal val="1"/>
          </c:dLbls>
          <c:cat>
            <c:strRef>
              <c:f>Sheet1!$A$2:$A$5</c:f>
              <c:strCache>
                <c:ptCount val="4"/>
                <c:pt idx="0">
                  <c:v>Total 2007 (n=35)</c:v>
                </c:pt>
                <c:pt idx="1">
                  <c:v>Total 2008 (n=35)</c:v>
                </c:pt>
                <c:pt idx="2">
                  <c:v>Total 2009 (n=35)</c:v>
                </c:pt>
                <c:pt idx="3">
                  <c:v>Total 2010 (n=23)</c:v>
                </c:pt>
              </c:strCache>
            </c:strRef>
          </c:cat>
          <c:val>
            <c:numRef>
              <c:f>Sheet1!$D$2:$D$5</c:f>
              <c:numCache>
                <c:formatCode>0.0</c:formatCode>
                <c:ptCount val="4"/>
                <c:pt idx="0">
                  <c:v>3.9</c:v>
                </c:pt>
                <c:pt idx="1">
                  <c:v>4.2352941176470589</c:v>
                </c:pt>
                <c:pt idx="2">
                  <c:v>4.1612903225806503</c:v>
                </c:pt>
                <c:pt idx="3">
                  <c:v>4.2727272727272725</c:v>
                </c:pt>
              </c:numCache>
            </c:numRef>
          </c:val>
        </c:ser>
        <c:ser>
          <c:idx val="3"/>
          <c:order val="3"/>
          <c:tx>
            <c:strRef>
              <c:f>Sheet1!$E$1</c:f>
              <c:strCache>
                <c:ptCount val="1"/>
                <c:pt idx="0">
                  <c:v>Overall service received from the Skills Dev Dept</c:v>
                </c:pt>
              </c:strCache>
            </c:strRef>
          </c:tx>
          <c:spPr>
            <a:solidFill>
              <a:srgbClr val="FFFF00"/>
            </a:solidFill>
            <a:ln>
              <a:solidFill>
                <a:schemeClr val="tx1"/>
              </a:solidFill>
            </a:ln>
          </c:spPr>
          <c:dLbls>
            <c:txPr>
              <a:bodyPr/>
              <a:lstStyle/>
              <a:p>
                <a:pPr>
                  <a:defRPr lang="en-ZA" sz="1000" b="1"/>
                </a:pPr>
                <a:endParaRPr lang="en-US"/>
              </a:p>
            </c:txPr>
            <c:showVal val="1"/>
          </c:dLbls>
          <c:cat>
            <c:strRef>
              <c:f>Sheet1!$A$2:$A$5</c:f>
              <c:strCache>
                <c:ptCount val="4"/>
                <c:pt idx="0">
                  <c:v>Total 2007 (n=35)</c:v>
                </c:pt>
                <c:pt idx="1">
                  <c:v>Total 2008 (n=35)</c:v>
                </c:pt>
                <c:pt idx="2">
                  <c:v>Total 2009 (n=35)</c:v>
                </c:pt>
                <c:pt idx="3">
                  <c:v>Total 2010 (n=23)</c:v>
                </c:pt>
              </c:strCache>
            </c:strRef>
          </c:cat>
          <c:val>
            <c:numRef>
              <c:f>Sheet1!$E$2:$E$5</c:f>
              <c:numCache>
                <c:formatCode>0.0</c:formatCode>
                <c:ptCount val="4"/>
                <c:pt idx="0">
                  <c:v>4.0999999999999996</c:v>
                </c:pt>
                <c:pt idx="1">
                  <c:v>4.3142857142856945</c:v>
                </c:pt>
                <c:pt idx="2">
                  <c:v>4.3548387096773915</c:v>
                </c:pt>
                <c:pt idx="3">
                  <c:v>4.2608695652173916</c:v>
                </c:pt>
              </c:numCache>
            </c:numRef>
          </c:val>
        </c:ser>
        <c:ser>
          <c:idx val="4"/>
          <c:order val="4"/>
          <c:tx>
            <c:strRef>
              <c:f>Sheet1!$F$1</c:f>
              <c:strCache>
                <c:ptCount val="1"/>
                <c:pt idx="0">
                  <c:v>Skills Dev Dept’s Reliability</c:v>
                </c:pt>
              </c:strCache>
            </c:strRef>
          </c:tx>
          <c:spPr>
            <a:solidFill>
              <a:srgbClr val="FFC000"/>
            </a:solidFill>
            <a:ln>
              <a:solidFill>
                <a:schemeClr val="tx1"/>
              </a:solidFill>
            </a:ln>
          </c:spPr>
          <c:dLbls>
            <c:txPr>
              <a:bodyPr/>
              <a:lstStyle/>
              <a:p>
                <a:pPr>
                  <a:defRPr lang="en-ZA" sz="1000" b="1"/>
                </a:pPr>
                <a:endParaRPr lang="en-US"/>
              </a:p>
            </c:txPr>
            <c:showVal val="1"/>
          </c:dLbls>
          <c:cat>
            <c:strRef>
              <c:f>Sheet1!$A$2:$A$5</c:f>
              <c:strCache>
                <c:ptCount val="4"/>
                <c:pt idx="0">
                  <c:v>Total 2007 (n=35)</c:v>
                </c:pt>
                <c:pt idx="1">
                  <c:v>Total 2008 (n=35)</c:v>
                </c:pt>
                <c:pt idx="2">
                  <c:v>Total 2009 (n=35)</c:v>
                </c:pt>
                <c:pt idx="3">
                  <c:v>Total 2010 (n=23)</c:v>
                </c:pt>
              </c:strCache>
            </c:strRef>
          </c:cat>
          <c:val>
            <c:numRef>
              <c:f>Sheet1!$F$2:$F$5</c:f>
              <c:numCache>
                <c:formatCode>0.0</c:formatCode>
                <c:ptCount val="4"/>
                <c:pt idx="0">
                  <c:v>4</c:v>
                </c:pt>
                <c:pt idx="1">
                  <c:v>4.3428571428571425</c:v>
                </c:pt>
                <c:pt idx="2">
                  <c:v>4.34375</c:v>
                </c:pt>
                <c:pt idx="3">
                  <c:v>4.2608695652173916</c:v>
                </c:pt>
              </c:numCache>
            </c:numRef>
          </c:val>
        </c:ser>
        <c:ser>
          <c:idx val="5"/>
          <c:order val="5"/>
          <c:tx>
            <c:strRef>
              <c:f>Sheet1!$G$1</c:f>
              <c:strCache>
                <c:ptCount val="1"/>
                <c:pt idx="0">
                  <c:v>Skills Dev Dept’s timeliness</c:v>
                </c:pt>
              </c:strCache>
            </c:strRef>
          </c:tx>
          <c:spPr>
            <a:solidFill>
              <a:srgbClr val="FF0000"/>
            </a:solidFill>
            <a:ln>
              <a:solidFill>
                <a:schemeClr val="tx1"/>
              </a:solidFill>
            </a:ln>
          </c:spPr>
          <c:dLbls>
            <c:txPr>
              <a:bodyPr/>
              <a:lstStyle/>
              <a:p>
                <a:pPr>
                  <a:defRPr lang="en-ZA" sz="1000" b="1"/>
                </a:pPr>
                <a:endParaRPr lang="en-US"/>
              </a:p>
            </c:txPr>
            <c:showVal val="1"/>
          </c:dLbls>
          <c:cat>
            <c:strRef>
              <c:f>Sheet1!$A$2:$A$5</c:f>
              <c:strCache>
                <c:ptCount val="4"/>
                <c:pt idx="0">
                  <c:v>Total 2007 (n=35)</c:v>
                </c:pt>
                <c:pt idx="1">
                  <c:v>Total 2008 (n=35)</c:v>
                </c:pt>
                <c:pt idx="2">
                  <c:v>Total 2009 (n=35)</c:v>
                </c:pt>
                <c:pt idx="3">
                  <c:v>Total 2010 (n=23)</c:v>
                </c:pt>
              </c:strCache>
            </c:strRef>
          </c:cat>
          <c:val>
            <c:numRef>
              <c:f>Sheet1!$G$2:$G$5</c:f>
              <c:numCache>
                <c:formatCode>0.0</c:formatCode>
                <c:ptCount val="4"/>
                <c:pt idx="0">
                  <c:v>3.9</c:v>
                </c:pt>
                <c:pt idx="1">
                  <c:v>4.3428571428571425</c:v>
                </c:pt>
                <c:pt idx="2">
                  <c:v>4.15625</c:v>
                </c:pt>
                <c:pt idx="3">
                  <c:v>4.2608695652173916</c:v>
                </c:pt>
              </c:numCache>
            </c:numRef>
          </c:val>
        </c:ser>
        <c:ser>
          <c:idx val="6"/>
          <c:order val="6"/>
          <c:tx>
            <c:strRef>
              <c:f>Sheet1!$H$1</c:f>
              <c:strCache>
                <c:ptCount val="1"/>
                <c:pt idx="0">
                  <c:v>Skills Dev Dept’s Speed of response</c:v>
                </c:pt>
              </c:strCache>
            </c:strRef>
          </c:tx>
          <c:spPr>
            <a:solidFill>
              <a:srgbClr val="C00000"/>
            </a:solidFill>
            <a:ln>
              <a:solidFill>
                <a:schemeClr val="tx1"/>
              </a:solidFill>
            </a:ln>
          </c:spPr>
          <c:dLbls>
            <c:txPr>
              <a:bodyPr/>
              <a:lstStyle/>
              <a:p>
                <a:pPr>
                  <a:defRPr lang="en-ZA" sz="1000" b="1"/>
                </a:pPr>
                <a:endParaRPr lang="en-US"/>
              </a:p>
            </c:txPr>
            <c:showVal val="1"/>
          </c:dLbls>
          <c:cat>
            <c:strRef>
              <c:f>Sheet1!$A$2:$A$5</c:f>
              <c:strCache>
                <c:ptCount val="4"/>
                <c:pt idx="0">
                  <c:v>Total 2007 (n=35)</c:v>
                </c:pt>
                <c:pt idx="1">
                  <c:v>Total 2008 (n=35)</c:v>
                </c:pt>
                <c:pt idx="2">
                  <c:v>Total 2009 (n=35)</c:v>
                </c:pt>
                <c:pt idx="3">
                  <c:v>Total 2010 (n=23)</c:v>
                </c:pt>
              </c:strCache>
            </c:strRef>
          </c:cat>
          <c:val>
            <c:numRef>
              <c:f>Sheet1!$H$2:$H$5</c:f>
              <c:numCache>
                <c:formatCode>0.0</c:formatCode>
                <c:ptCount val="4"/>
                <c:pt idx="0">
                  <c:v>4</c:v>
                </c:pt>
                <c:pt idx="1">
                  <c:v>4.2857142857142874</c:v>
                </c:pt>
                <c:pt idx="2">
                  <c:v>4.3124999999999956</c:v>
                </c:pt>
                <c:pt idx="3">
                  <c:v>4.1739130434782608</c:v>
                </c:pt>
              </c:numCache>
            </c:numRef>
          </c:val>
        </c:ser>
        <c:ser>
          <c:idx val="7"/>
          <c:order val="7"/>
          <c:tx>
            <c:strRef>
              <c:f>Sheet1!$I$1</c:f>
              <c:strCache>
                <c:ptCount val="1"/>
                <c:pt idx="0">
                  <c:v>Skills Dev Dept’s Understanding of your business / organisation</c:v>
                </c:pt>
              </c:strCache>
            </c:strRef>
          </c:tx>
          <c:spPr>
            <a:solidFill>
              <a:srgbClr val="800080"/>
            </a:solidFill>
            <a:ln>
              <a:solidFill>
                <a:schemeClr val="tx1"/>
              </a:solidFill>
            </a:ln>
          </c:spPr>
          <c:dLbls>
            <c:txPr>
              <a:bodyPr/>
              <a:lstStyle/>
              <a:p>
                <a:pPr>
                  <a:defRPr lang="en-ZA" sz="1000" b="1"/>
                </a:pPr>
                <a:endParaRPr lang="en-US"/>
              </a:p>
            </c:txPr>
            <c:showVal val="1"/>
          </c:dLbls>
          <c:cat>
            <c:strRef>
              <c:f>Sheet1!$A$2:$A$5</c:f>
              <c:strCache>
                <c:ptCount val="4"/>
                <c:pt idx="0">
                  <c:v>Total 2007 (n=35)</c:v>
                </c:pt>
                <c:pt idx="1">
                  <c:v>Total 2008 (n=35)</c:v>
                </c:pt>
                <c:pt idx="2">
                  <c:v>Total 2009 (n=35)</c:v>
                </c:pt>
                <c:pt idx="3">
                  <c:v>Total 2010 (n=23)</c:v>
                </c:pt>
              </c:strCache>
            </c:strRef>
          </c:cat>
          <c:val>
            <c:numRef>
              <c:f>Sheet1!$I$2:$I$5</c:f>
              <c:numCache>
                <c:formatCode>0.0</c:formatCode>
                <c:ptCount val="4"/>
                <c:pt idx="0">
                  <c:v>3.6</c:v>
                </c:pt>
                <c:pt idx="1">
                  <c:v>3.7941176470588251</c:v>
                </c:pt>
                <c:pt idx="2">
                  <c:v>3.7931034482758652</c:v>
                </c:pt>
                <c:pt idx="3">
                  <c:v>4.0909090909090908</c:v>
                </c:pt>
              </c:numCache>
            </c:numRef>
          </c:val>
        </c:ser>
        <c:ser>
          <c:idx val="8"/>
          <c:order val="8"/>
          <c:tx>
            <c:strRef>
              <c:f>Sheet1!$J$1</c:f>
              <c:strCache>
                <c:ptCount val="1"/>
                <c:pt idx="0">
                  <c:v>Skills Dev Dept’s Ability to contribute to your business</c:v>
                </c:pt>
              </c:strCache>
            </c:strRef>
          </c:tx>
          <c:spPr>
            <a:ln>
              <a:solidFill>
                <a:schemeClr val="tx1"/>
              </a:solidFill>
            </a:ln>
          </c:spPr>
          <c:dLbls>
            <c:txPr>
              <a:bodyPr/>
              <a:lstStyle/>
              <a:p>
                <a:pPr>
                  <a:defRPr lang="en-ZA" sz="1000" b="1"/>
                </a:pPr>
                <a:endParaRPr lang="en-US"/>
              </a:p>
            </c:txPr>
            <c:showVal val="1"/>
          </c:dLbls>
          <c:cat>
            <c:strRef>
              <c:f>Sheet1!$A$2:$A$5</c:f>
              <c:strCache>
                <c:ptCount val="4"/>
                <c:pt idx="0">
                  <c:v>Total 2007 (n=35)</c:v>
                </c:pt>
                <c:pt idx="1">
                  <c:v>Total 2008 (n=35)</c:v>
                </c:pt>
                <c:pt idx="2">
                  <c:v>Total 2009 (n=35)</c:v>
                </c:pt>
                <c:pt idx="3">
                  <c:v>Total 2010 (n=23)</c:v>
                </c:pt>
              </c:strCache>
            </c:strRef>
          </c:cat>
          <c:val>
            <c:numRef>
              <c:f>Sheet1!$J$2:$J$5</c:f>
              <c:numCache>
                <c:formatCode>0.0</c:formatCode>
                <c:ptCount val="4"/>
                <c:pt idx="0">
                  <c:v>3.6</c:v>
                </c:pt>
                <c:pt idx="1">
                  <c:v>3.9117647058823612</c:v>
                </c:pt>
                <c:pt idx="2">
                  <c:v>3.8333333333333335</c:v>
                </c:pt>
                <c:pt idx="3">
                  <c:v>4.0869565217391308</c:v>
                </c:pt>
              </c:numCache>
            </c:numRef>
          </c:val>
        </c:ser>
        <c:dLbls>
          <c:showVal val="1"/>
        </c:dLbls>
        <c:gapWidth val="90"/>
        <c:overlap val="-1"/>
        <c:axId val="155117440"/>
        <c:axId val="155118976"/>
      </c:barChart>
      <c:catAx>
        <c:axId val="155117440"/>
        <c:scaling>
          <c:orientation val="minMax"/>
        </c:scaling>
        <c:axPos val="b"/>
        <c:majorTickMark val="none"/>
        <c:tickLblPos val="nextTo"/>
        <c:txPr>
          <a:bodyPr/>
          <a:lstStyle/>
          <a:p>
            <a:pPr>
              <a:defRPr lang="en-ZA" sz="1000" b="0"/>
            </a:pPr>
            <a:endParaRPr lang="en-US"/>
          </a:p>
        </c:txPr>
        <c:crossAx val="155118976"/>
        <c:crosses val="autoZero"/>
        <c:auto val="1"/>
        <c:lblAlgn val="ctr"/>
        <c:lblOffset val="100"/>
      </c:catAx>
      <c:valAx>
        <c:axId val="155118976"/>
        <c:scaling>
          <c:orientation val="minMax"/>
          <c:max val="5"/>
        </c:scaling>
        <c:axPos val="l"/>
        <c:majorGridlines/>
        <c:numFmt formatCode="0.0" sourceLinked="1"/>
        <c:majorTickMark val="none"/>
        <c:tickLblPos val="nextTo"/>
        <c:spPr>
          <a:ln w="9525">
            <a:noFill/>
          </a:ln>
        </c:spPr>
        <c:txPr>
          <a:bodyPr/>
          <a:lstStyle/>
          <a:p>
            <a:pPr>
              <a:defRPr lang="en-ZA" sz="1000" b="1"/>
            </a:pPr>
            <a:endParaRPr lang="en-US"/>
          </a:p>
        </c:txPr>
        <c:crossAx val="155117440"/>
        <c:crosses val="autoZero"/>
        <c:crossBetween val="between"/>
        <c:majorUnit val="1"/>
      </c:valAx>
    </c:plotArea>
    <c:legend>
      <c:legendPos val="b"/>
      <c:layout>
        <c:manualLayout>
          <c:xMode val="edge"/>
          <c:yMode val="edge"/>
          <c:x val="2.5949527326783281E-2"/>
          <c:y val="0.67161969885344031"/>
          <c:w val="0.96480454323740505"/>
          <c:h val="0.29407975318875385"/>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96.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a:pPr>
            <a:r>
              <a:rPr lang="en-ZA" dirty="0" smtClean="0"/>
              <a:t>What Do You Believe Is The Most Important Skill To Be Developed In The Banking Sector</a:t>
            </a:r>
            <a:r>
              <a:rPr lang="en-US" dirty="0" smtClean="0"/>
              <a:t>? </a:t>
            </a:r>
            <a:endParaRPr lang="en-US" dirty="0"/>
          </a:p>
        </c:rich>
      </c:tx>
      <c:layout>
        <c:manualLayout>
          <c:xMode val="edge"/>
          <c:yMode val="edge"/>
          <c:x val="0.12968129803759179"/>
          <c:y val="5.8789764100285163E-2"/>
        </c:manualLayout>
      </c:layout>
    </c:title>
    <c:plotArea>
      <c:layout>
        <c:manualLayout>
          <c:layoutTarget val="inner"/>
          <c:xMode val="edge"/>
          <c:yMode val="edge"/>
          <c:x val="8.3732658417697794E-2"/>
          <c:y val="0.22474712405692526"/>
          <c:w val="0.60399405677708395"/>
          <c:h val="0.62331647493712816"/>
        </c:manualLayout>
      </c:layout>
      <c:barChart>
        <c:barDir val="col"/>
        <c:grouping val="clustered"/>
        <c:ser>
          <c:idx val="0"/>
          <c:order val="0"/>
          <c:tx>
            <c:strRef>
              <c:f>Sheet1!$A$2</c:f>
              <c:strCache>
                <c:ptCount val="1"/>
                <c:pt idx="0">
                  <c:v>Sales &amp; Customer Services</c:v>
                </c:pt>
              </c:strCache>
            </c:strRef>
          </c:tx>
          <c:spPr>
            <a:solidFill>
              <a:srgbClr val="00B0F0"/>
            </a:solidFill>
            <a:ln w="9525">
              <a:solidFill>
                <a:srgbClr val="000000"/>
              </a:solidFill>
            </a:ln>
            <a:effectLst>
              <a:outerShdw blurRad="40000" dist="23000" dir="5400000" rotWithShape="0">
                <a:srgbClr val="000000">
                  <a:alpha val="35000"/>
                </a:srgbClr>
              </a:outerShdw>
            </a:effectLst>
            <a:scene3d>
              <a:camera prst="orthographicFront"/>
              <a:lightRig rig="threePt" dir="t"/>
            </a:scene3d>
            <a:sp3d/>
          </c:spPr>
          <c:cat>
            <c:strRef>
              <c:f>Sheet1!$B$1</c:f>
              <c:strCache>
                <c:ptCount val="1"/>
                <c:pt idx="0">
                  <c:v>Total 2010 (n=83)</c:v>
                </c:pt>
              </c:strCache>
            </c:strRef>
          </c:cat>
          <c:val>
            <c:numRef>
              <c:f>Sheet1!$B$2</c:f>
              <c:numCache>
                <c:formatCode>0</c:formatCode>
                <c:ptCount val="1"/>
                <c:pt idx="0">
                  <c:v>31</c:v>
                </c:pt>
              </c:numCache>
            </c:numRef>
          </c:val>
        </c:ser>
        <c:ser>
          <c:idx val="1"/>
          <c:order val="1"/>
          <c:tx>
            <c:strRef>
              <c:f>Sheet1!$A$3</c:f>
              <c:strCache>
                <c:ptCount val="1"/>
                <c:pt idx="0">
                  <c:v>Management &amp; Leadership</c:v>
                </c:pt>
              </c:strCache>
            </c:strRef>
          </c:tx>
          <c:spPr>
            <a:solidFill>
              <a:srgbClr val="0070C0"/>
            </a:solidFill>
            <a:ln>
              <a:solidFill>
                <a:srgbClr val="000000"/>
              </a:solidFill>
            </a:ln>
          </c:spPr>
          <c:cat>
            <c:strRef>
              <c:f>Sheet1!$B$1</c:f>
              <c:strCache>
                <c:ptCount val="1"/>
                <c:pt idx="0">
                  <c:v>Total 2010 (n=83)</c:v>
                </c:pt>
              </c:strCache>
            </c:strRef>
          </c:cat>
          <c:val>
            <c:numRef>
              <c:f>Sheet1!$B$3</c:f>
              <c:numCache>
                <c:formatCode>0</c:formatCode>
                <c:ptCount val="1"/>
                <c:pt idx="0">
                  <c:v>24</c:v>
                </c:pt>
              </c:numCache>
            </c:numRef>
          </c:val>
        </c:ser>
        <c:ser>
          <c:idx val="2"/>
          <c:order val="2"/>
          <c:tx>
            <c:strRef>
              <c:f>Sheet1!$A$4</c:f>
              <c:strCache>
                <c:ptCount val="1"/>
                <c:pt idx="0">
                  <c:v>Financial Management Skills</c:v>
                </c:pt>
              </c:strCache>
            </c:strRef>
          </c:tx>
          <c:spPr>
            <a:solidFill>
              <a:srgbClr val="92D050"/>
            </a:solidFill>
            <a:ln>
              <a:solidFill>
                <a:srgbClr val="000000"/>
              </a:solidFill>
            </a:ln>
          </c:spPr>
          <c:cat>
            <c:strRef>
              <c:f>Sheet1!$B$1</c:f>
              <c:strCache>
                <c:ptCount val="1"/>
                <c:pt idx="0">
                  <c:v>Total 2010 (n=83)</c:v>
                </c:pt>
              </c:strCache>
            </c:strRef>
          </c:cat>
          <c:val>
            <c:numRef>
              <c:f>Sheet1!$B$4</c:f>
              <c:numCache>
                <c:formatCode>0</c:formatCode>
                <c:ptCount val="1"/>
                <c:pt idx="0">
                  <c:v>14</c:v>
                </c:pt>
              </c:numCache>
            </c:numRef>
          </c:val>
        </c:ser>
        <c:ser>
          <c:idx val="3"/>
          <c:order val="3"/>
          <c:tx>
            <c:strRef>
              <c:f>Sheet1!$A$5</c:f>
              <c:strCache>
                <c:ptCount val="1"/>
                <c:pt idx="0">
                  <c:v>Compliance Skills</c:v>
                </c:pt>
              </c:strCache>
            </c:strRef>
          </c:tx>
          <c:spPr>
            <a:solidFill>
              <a:srgbClr val="00B050"/>
            </a:solidFill>
            <a:ln>
              <a:solidFill>
                <a:srgbClr val="000000"/>
              </a:solidFill>
            </a:ln>
          </c:spPr>
          <c:cat>
            <c:strRef>
              <c:f>Sheet1!$B$1</c:f>
              <c:strCache>
                <c:ptCount val="1"/>
                <c:pt idx="0">
                  <c:v>Total 2010 (n=83)</c:v>
                </c:pt>
              </c:strCache>
            </c:strRef>
          </c:cat>
          <c:val>
            <c:numRef>
              <c:f>Sheet1!$B$5</c:f>
              <c:numCache>
                <c:formatCode>0</c:formatCode>
                <c:ptCount val="1"/>
                <c:pt idx="0">
                  <c:v>14</c:v>
                </c:pt>
              </c:numCache>
            </c:numRef>
          </c:val>
        </c:ser>
        <c:ser>
          <c:idx val="4"/>
          <c:order val="4"/>
          <c:tx>
            <c:strRef>
              <c:f>Sheet1!$A$6</c:f>
              <c:strCache>
                <c:ptCount val="1"/>
                <c:pt idx="0">
                  <c:v>IT</c:v>
                </c:pt>
              </c:strCache>
            </c:strRef>
          </c:tx>
          <c:spPr>
            <a:solidFill>
              <a:srgbClr val="FFC000"/>
            </a:solidFill>
            <a:ln>
              <a:solidFill>
                <a:srgbClr val="000000"/>
              </a:solidFill>
            </a:ln>
          </c:spPr>
          <c:cat>
            <c:strRef>
              <c:f>Sheet1!$B$1</c:f>
              <c:strCache>
                <c:ptCount val="1"/>
                <c:pt idx="0">
                  <c:v>Total 2010 (n=83)</c:v>
                </c:pt>
              </c:strCache>
            </c:strRef>
          </c:cat>
          <c:val>
            <c:numRef>
              <c:f>Sheet1!$B$6</c:f>
              <c:numCache>
                <c:formatCode>0</c:formatCode>
                <c:ptCount val="1"/>
                <c:pt idx="0">
                  <c:v>8</c:v>
                </c:pt>
              </c:numCache>
            </c:numRef>
          </c:val>
        </c:ser>
        <c:ser>
          <c:idx val="5"/>
          <c:order val="5"/>
          <c:tx>
            <c:strRef>
              <c:f>Sheet1!$A$7</c:f>
              <c:strCache>
                <c:ptCount val="1"/>
                <c:pt idx="0">
                  <c:v>Other*</c:v>
                </c:pt>
              </c:strCache>
            </c:strRef>
          </c:tx>
          <c:spPr>
            <a:solidFill>
              <a:srgbClr val="FFFF00"/>
            </a:solidFill>
            <a:ln>
              <a:solidFill>
                <a:srgbClr val="000000"/>
              </a:solidFill>
            </a:ln>
          </c:spPr>
          <c:cat>
            <c:strRef>
              <c:f>Sheet1!$B$1</c:f>
              <c:strCache>
                <c:ptCount val="1"/>
                <c:pt idx="0">
                  <c:v>Total 2010 (n=83)</c:v>
                </c:pt>
              </c:strCache>
            </c:strRef>
          </c:cat>
          <c:val>
            <c:numRef>
              <c:f>Sheet1!$B$7</c:f>
              <c:numCache>
                <c:formatCode>0</c:formatCode>
                <c:ptCount val="1"/>
                <c:pt idx="0">
                  <c:v>7</c:v>
                </c:pt>
              </c:numCache>
            </c:numRef>
          </c:val>
        </c:ser>
        <c:dLbls>
          <c:showVal val="1"/>
        </c:dLbls>
        <c:gapWidth val="75"/>
        <c:axId val="155250048"/>
        <c:axId val="156648576"/>
      </c:barChart>
      <c:catAx>
        <c:axId val="155250048"/>
        <c:scaling>
          <c:orientation val="minMax"/>
        </c:scaling>
        <c:axPos val="b"/>
        <c:tickLblPos val="nextTo"/>
        <c:crossAx val="156648576"/>
        <c:crosses val="autoZero"/>
        <c:auto val="1"/>
        <c:lblAlgn val="ctr"/>
        <c:lblOffset val="100"/>
      </c:catAx>
      <c:valAx>
        <c:axId val="156648576"/>
        <c:scaling>
          <c:orientation val="minMax"/>
        </c:scaling>
        <c:axPos val="l"/>
        <c:majorGridlines/>
        <c:numFmt formatCode="0" sourceLinked="1"/>
        <c:majorTickMark val="none"/>
        <c:tickLblPos val="nextTo"/>
        <c:spPr>
          <a:ln w="9525">
            <a:noFill/>
          </a:ln>
        </c:spPr>
        <c:crossAx val="155250048"/>
        <c:crosses val="autoZero"/>
        <c:crossBetween val="between"/>
      </c:valAx>
    </c:plotArea>
    <c:legend>
      <c:legendPos val="b"/>
      <c:layout>
        <c:manualLayout>
          <c:xMode val="edge"/>
          <c:yMode val="edge"/>
          <c:x val="0.69526926862222937"/>
          <c:y val="0.28983858695835274"/>
          <c:w val="0.27469801335205307"/>
          <c:h val="0.42138815384149397"/>
        </c:manualLayout>
      </c:layout>
      <c:spPr>
        <a:ln>
          <a:solidFill>
            <a:schemeClr val="tx1"/>
          </a:solidFill>
        </a:ln>
      </c:spPr>
    </c:legend>
    <c:plotVisOnly val="1"/>
  </c:chart>
  <c:spPr>
    <a:ln>
      <a:noFill/>
    </a:ln>
  </c:spPr>
  <c:txPr>
    <a:bodyPr/>
    <a:lstStyle/>
    <a:p>
      <a:pPr>
        <a:defRPr sz="1000"/>
      </a:pPr>
      <a:endParaRPr lang="en-US"/>
    </a:p>
  </c:txPr>
  <c:externalData r:id="rId2"/>
</c:chartSpace>
</file>

<file path=ppt/charts/chart97.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algn="ctr" rtl="0">
              <a:defRPr/>
            </a:pPr>
            <a:r>
              <a:rPr lang="en-US" dirty="0" smtClean="0"/>
              <a:t>Based On Your Experience With The BANKSETA, Which Skill Would You Say Requires More Development  Within The Banking Sector? </a:t>
            </a:r>
            <a:endParaRPr lang="en-US" dirty="0"/>
          </a:p>
        </c:rich>
      </c:tx>
      <c:layout>
        <c:manualLayout>
          <c:xMode val="edge"/>
          <c:yMode val="edge"/>
          <c:x val="0.12352696678926522"/>
          <c:y val="7.4823336127635975E-2"/>
        </c:manualLayout>
      </c:layout>
    </c:title>
    <c:plotArea>
      <c:layout>
        <c:manualLayout>
          <c:layoutTarget val="inner"/>
          <c:xMode val="edge"/>
          <c:yMode val="edge"/>
          <c:x val="8.3732658417697794E-2"/>
          <c:y val="0.22474712405692529"/>
          <c:w val="0.54801708192266796"/>
          <c:h val="0.56185444883228453"/>
        </c:manualLayout>
      </c:layout>
      <c:barChart>
        <c:barDir val="col"/>
        <c:grouping val="clustered"/>
        <c:ser>
          <c:idx val="0"/>
          <c:order val="0"/>
          <c:tx>
            <c:strRef>
              <c:f>Sheet1!$A$2</c:f>
              <c:strCache>
                <c:ptCount val="1"/>
                <c:pt idx="0">
                  <c:v>IT</c:v>
                </c:pt>
              </c:strCache>
            </c:strRef>
          </c:tx>
          <c:spPr>
            <a:solidFill>
              <a:srgbClr val="00B0F0"/>
            </a:solidFill>
            <a:ln w="9525">
              <a:solidFill>
                <a:srgbClr val="000000"/>
              </a:solidFill>
            </a:ln>
            <a:effectLst/>
            <a:scene3d>
              <a:camera prst="orthographicFront"/>
              <a:lightRig rig="threePt" dir="t"/>
            </a:scene3d>
            <a:sp3d/>
          </c:spPr>
          <c:cat>
            <c:strRef>
              <c:f>Sheet1!$B$1:$C$1</c:f>
              <c:strCache>
                <c:ptCount val="2"/>
                <c:pt idx="0">
                  <c:v>Total 2009 (n=10)</c:v>
                </c:pt>
                <c:pt idx="1">
                  <c:v>Total 2010 (n=15)</c:v>
                </c:pt>
              </c:strCache>
            </c:strRef>
          </c:cat>
          <c:val>
            <c:numRef>
              <c:f>Sheet1!$B$2:$C$2</c:f>
              <c:numCache>
                <c:formatCode>0</c:formatCode>
                <c:ptCount val="2"/>
                <c:pt idx="0">
                  <c:v>10</c:v>
                </c:pt>
                <c:pt idx="1">
                  <c:v>40</c:v>
                </c:pt>
              </c:numCache>
            </c:numRef>
          </c:val>
        </c:ser>
        <c:ser>
          <c:idx val="1"/>
          <c:order val="1"/>
          <c:tx>
            <c:strRef>
              <c:f>Sheet1!$A$3</c:f>
              <c:strCache>
                <c:ptCount val="1"/>
                <c:pt idx="0">
                  <c:v>Compliance Skills</c:v>
                </c:pt>
              </c:strCache>
            </c:strRef>
          </c:tx>
          <c:spPr>
            <a:solidFill>
              <a:srgbClr val="0070C0"/>
            </a:solidFill>
            <a:ln>
              <a:solidFill>
                <a:srgbClr val="000000"/>
              </a:solidFill>
            </a:ln>
          </c:spPr>
          <c:cat>
            <c:strRef>
              <c:f>Sheet1!$B$1:$C$1</c:f>
              <c:strCache>
                <c:ptCount val="2"/>
                <c:pt idx="0">
                  <c:v>Total 2009 (n=10)</c:v>
                </c:pt>
                <c:pt idx="1">
                  <c:v>Total 2010 (n=15)</c:v>
                </c:pt>
              </c:strCache>
            </c:strRef>
          </c:cat>
          <c:val>
            <c:numRef>
              <c:f>Sheet1!$B$3:$C$3</c:f>
              <c:numCache>
                <c:formatCode>0</c:formatCode>
                <c:ptCount val="2"/>
                <c:pt idx="1">
                  <c:v>40</c:v>
                </c:pt>
              </c:numCache>
            </c:numRef>
          </c:val>
        </c:ser>
        <c:ser>
          <c:idx val="2"/>
          <c:order val="2"/>
          <c:tx>
            <c:strRef>
              <c:f>Sheet1!$A$4</c:f>
              <c:strCache>
                <c:ptCount val="1"/>
                <c:pt idx="0">
                  <c:v>Management &amp; Leadership</c:v>
                </c:pt>
              </c:strCache>
            </c:strRef>
          </c:tx>
          <c:spPr>
            <a:solidFill>
              <a:srgbClr val="92D050"/>
            </a:solidFill>
            <a:ln>
              <a:solidFill>
                <a:srgbClr val="000000"/>
              </a:solidFill>
            </a:ln>
          </c:spPr>
          <c:cat>
            <c:strRef>
              <c:f>Sheet1!$B$1:$C$1</c:f>
              <c:strCache>
                <c:ptCount val="2"/>
                <c:pt idx="0">
                  <c:v>Total 2009 (n=10)</c:v>
                </c:pt>
                <c:pt idx="1">
                  <c:v>Total 2010 (n=15)</c:v>
                </c:pt>
              </c:strCache>
            </c:strRef>
          </c:cat>
          <c:val>
            <c:numRef>
              <c:f>Sheet1!$B$4:$C$4</c:f>
              <c:numCache>
                <c:formatCode>0</c:formatCode>
                <c:ptCount val="2"/>
                <c:pt idx="0">
                  <c:v>50</c:v>
                </c:pt>
                <c:pt idx="1">
                  <c:v>33</c:v>
                </c:pt>
              </c:numCache>
            </c:numRef>
          </c:val>
        </c:ser>
        <c:ser>
          <c:idx val="3"/>
          <c:order val="3"/>
          <c:tx>
            <c:strRef>
              <c:f>Sheet1!$A$5</c:f>
              <c:strCache>
                <c:ptCount val="1"/>
                <c:pt idx="0">
                  <c:v>Sales &amp; Customer Services</c:v>
                </c:pt>
              </c:strCache>
            </c:strRef>
          </c:tx>
          <c:spPr>
            <a:solidFill>
              <a:srgbClr val="00B050"/>
            </a:solidFill>
            <a:ln>
              <a:solidFill>
                <a:sysClr val="windowText" lastClr="000000"/>
              </a:solidFill>
            </a:ln>
          </c:spPr>
          <c:cat>
            <c:strRef>
              <c:f>Sheet1!$B$1:$C$1</c:f>
              <c:strCache>
                <c:ptCount val="2"/>
                <c:pt idx="0">
                  <c:v>Total 2009 (n=10)</c:v>
                </c:pt>
                <c:pt idx="1">
                  <c:v>Total 2010 (n=15)</c:v>
                </c:pt>
              </c:strCache>
            </c:strRef>
          </c:cat>
          <c:val>
            <c:numRef>
              <c:f>Sheet1!$B$5:$C$5</c:f>
              <c:numCache>
                <c:formatCode>0</c:formatCode>
                <c:ptCount val="2"/>
                <c:pt idx="0">
                  <c:v>20</c:v>
                </c:pt>
                <c:pt idx="1">
                  <c:v>27</c:v>
                </c:pt>
              </c:numCache>
            </c:numRef>
          </c:val>
        </c:ser>
        <c:ser>
          <c:idx val="4"/>
          <c:order val="4"/>
          <c:tx>
            <c:strRef>
              <c:f>Sheet1!$A$6</c:f>
              <c:strCache>
                <c:ptCount val="1"/>
                <c:pt idx="0">
                  <c:v>Financial Management Skills</c:v>
                </c:pt>
              </c:strCache>
            </c:strRef>
          </c:tx>
          <c:spPr>
            <a:solidFill>
              <a:srgbClr val="FFC000"/>
            </a:solidFill>
            <a:ln>
              <a:solidFill>
                <a:srgbClr val="000000"/>
              </a:solidFill>
            </a:ln>
          </c:spPr>
          <c:cat>
            <c:strRef>
              <c:f>Sheet1!$B$1:$C$1</c:f>
              <c:strCache>
                <c:ptCount val="2"/>
                <c:pt idx="0">
                  <c:v>Total 2009 (n=10)</c:v>
                </c:pt>
                <c:pt idx="1">
                  <c:v>Total 2010 (n=15)</c:v>
                </c:pt>
              </c:strCache>
            </c:strRef>
          </c:cat>
          <c:val>
            <c:numRef>
              <c:f>Sheet1!$B$6:$C$6</c:f>
              <c:numCache>
                <c:formatCode>0</c:formatCode>
                <c:ptCount val="2"/>
                <c:pt idx="1">
                  <c:v>27</c:v>
                </c:pt>
              </c:numCache>
            </c:numRef>
          </c:val>
        </c:ser>
        <c:ser>
          <c:idx val="5"/>
          <c:order val="5"/>
          <c:tx>
            <c:strRef>
              <c:f>Sheet1!$A$7</c:f>
              <c:strCache>
                <c:ptCount val="1"/>
                <c:pt idx="0">
                  <c:v>Other*</c:v>
                </c:pt>
              </c:strCache>
            </c:strRef>
          </c:tx>
          <c:spPr>
            <a:solidFill>
              <a:srgbClr val="FFFF00"/>
            </a:solidFill>
            <a:ln>
              <a:solidFill>
                <a:srgbClr val="000000"/>
              </a:solidFill>
            </a:ln>
          </c:spPr>
          <c:cat>
            <c:strRef>
              <c:f>Sheet1!$B$1:$C$1</c:f>
              <c:strCache>
                <c:ptCount val="2"/>
                <c:pt idx="0">
                  <c:v>Total 2009 (n=10)</c:v>
                </c:pt>
                <c:pt idx="1">
                  <c:v>Total 2010 (n=15)</c:v>
                </c:pt>
              </c:strCache>
            </c:strRef>
          </c:cat>
          <c:val>
            <c:numRef>
              <c:f>Sheet1!$B$7:$C$7</c:f>
              <c:numCache>
                <c:formatCode>0</c:formatCode>
                <c:ptCount val="2"/>
                <c:pt idx="0">
                  <c:v>20</c:v>
                </c:pt>
                <c:pt idx="1">
                  <c:v>7</c:v>
                </c:pt>
              </c:numCache>
            </c:numRef>
          </c:val>
        </c:ser>
        <c:dLbls>
          <c:showVal val="1"/>
        </c:dLbls>
        <c:gapWidth val="75"/>
        <c:axId val="156830720"/>
        <c:axId val="156762880"/>
      </c:barChart>
      <c:catAx>
        <c:axId val="156830720"/>
        <c:scaling>
          <c:orientation val="minMax"/>
        </c:scaling>
        <c:axPos val="b"/>
        <c:tickLblPos val="nextTo"/>
        <c:crossAx val="156762880"/>
        <c:crosses val="autoZero"/>
        <c:auto val="1"/>
        <c:lblAlgn val="ctr"/>
        <c:lblOffset val="100"/>
      </c:catAx>
      <c:valAx>
        <c:axId val="156762880"/>
        <c:scaling>
          <c:orientation val="minMax"/>
        </c:scaling>
        <c:axPos val="l"/>
        <c:majorGridlines/>
        <c:numFmt formatCode="0" sourceLinked="1"/>
        <c:majorTickMark val="none"/>
        <c:tickLblPos val="nextTo"/>
        <c:spPr>
          <a:ln w="9525">
            <a:noFill/>
          </a:ln>
        </c:spPr>
        <c:crossAx val="156830720"/>
        <c:crosses val="autoZero"/>
        <c:crossBetween val="between"/>
      </c:valAx>
    </c:plotArea>
    <c:legend>
      <c:legendPos val="b"/>
      <c:layout>
        <c:manualLayout>
          <c:xMode val="edge"/>
          <c:yMode val="edge"/>
          <c:x val="0.69278450055257268"/>
          <c:y val="0.24441013288085947"/>
          <c:w val="0.26256037340880367"/>
          <c:h val="0.54431220605117969"/>
        </c:manualLayout>
      </c:layout>
      <c:spPr>
        <a:ln>
          <a:solidFill>
            <a:schemeClr val="tx1"/>
          </a:solidFill>
        </a:ln>
      </c:spPr>
    </c:legend>
    <c:plotVisOnly val="1"/>
  </c:chart>
  <c:spPr>
    <a:ln>
      <a:noFill/>
    </a:ln>
  </c:spPr>
  <c:txPr>
    <a:bodyPr/>
    <a:lstStyle/>
    <a:p>
      <a:pPr>
        <a:defRPr sz="1000"/>
      </a:pPr>
      <a:endParaRPr lang="en-US"/>
    </a:p>
  </c:txPr>
  <c:externalData r:id="rId2"/>
</c:chartSpace>
</file>

<file path=ppt/charts/chart9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u="none" strike="noStrike" baseline="0" dirty="0" smtClean="0"/>
              <a:t>Are you aware of the range of learnerships registered with the Department of Labour</a:t>
            </a:r>
            <a:endParaRPr lang="en-US" sz="1100" b="1" i="0" kern="1200" baseline="0" dirty="0" smtClean="0">
              <a:solidFill>
                <a:srgbClr val="000000"/>
              </a:solidFill>
            </a:endParaRPr>
          </a:p>
        </c:rich>
      </c:tx>
      <c:layout>
        <c:manualLayout>
          <c:xMode val="edge"/>
          <c:yMode val="edge"/>
          <c:x val="0.15400014856634181"/>
          <c:y val="1.9230769230769756E-2"/>
        </c:manualLayout>
      </c:layout>
    </c:title>
    <c:plotArea>
      <c:layout>
        <c:manualLayout>
          <c:layoutTarget val="inner"/>
          <c:xMode val="edge"/>
          <c:yMode val="edge"/>
          <c:x val="8.0756393282701747E-2"/>
          <c:y val="0.15259615384615946"/>
          <c:w val="0.86053115071142428"/>
          <c:h val="0.53856879668888791"/>
        </c:manualLayout>
      </c:layout>
      <c:barChart>
        <c:barDir val="col"/>
        <c:grouping val="stacked"/>
        <c:ser>
          <c:idx val="0"/>
          <c:order val="0"/>
          <c:tx>
            <c:strRef>
              <c:f>Sheet1!$B$1</c:f>
              <c:strCache>
                <c:ptCount val="1"/>
                <c:pt idx="0">
                  <c:v>Yes</c:v>
                </c:pt>
              </c:strCache>
            </c:strRef>
          </c:tx>
          <c:spPr>
            <a:solidFill>
              <a:srgbClr val="00B0F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Sheet1!$A$2:$A$5</c:f>
              <c:strCache>
                <c:ptCount val="4"/>
                <c:pt idx="0">
                  <c:v>Total 2007 (n=52)</c:v>
                </c:pt>
                <c:pt idx="1">
                  <c:v>Total 2008 (n=49)</c:v>
                </c:pt>
                <c:pt idx="2">
                  <c:v>Total 2009 (n=44)</c:v>
                </c:pt>
                <c:pt idx="3">
                  <c:v>Total 2010 (n=23)</c:v>
                </c:pt>
              </c:strCache>
            </c:strRef>
          </c:cat>
          <c:val>
            <c:numRef>
              <c:f>Sheet1!$B$2:$B$5</c:f>
              <c:numCache>
                <c:formatCode>0</c:formatCode>
                <c:ptCount val="4"/>
                <c:pt idx="0">
                  <c:v>79</c:v>
                </c:pt>
                <c:pt idx="1">
                  <c:v>71.428571428571388</c:v>
                </c:pt>
                <c:pt idx="2">
                  <c:v>63.636363636363626</c:v>
                </c:pt>
                <c:pt idx="3" formatCode="_ * #,##0_ ;_ * \-#,##0_ ;_ * &quot;-&quot;??_ ;_ @_ ">
                  <c:v>69.565217391304344</c:v>
                </c:pt>
              </c:numCache>
            </c:numRef>
          </c:val>
        </c:ser>
        <c:ser>
          <c:idx val="1"/>
          <c:order val="1"/>
          <c:tx>
            <c:strRef>
              <c:f>Sheet1!$C$1</c:f>
              <c:strCache>
                <c:ptCount val="1"/>
                <c:pt idx="0">
                  <c:v>No</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Sheet1!$A$2:$A$5</c:f>
              <c:strCache>
                <c:ptCount val="4"/>
                <c:pt idx="0">
                  <c:v>Total 2007 (n=52)</c:v>
                </c:pt>
                <c:pt idx="1">
                  <c:v>Total 2008 (n=49)</c:v>
                </c:pt>
                <c:pt idx="2">
                  <c:v>Total 2009 (n=44)</c:v>
                </c:pt>
                <c:pt idx="3">
                  <c:v>Total 2010 (n=23)</c:v>
                </c:pt>
              </c:strCache>
            </c:strRef>
          </c:cat>
          <c:val>
            <c:numRef>
              <c:f>Sheet1!$C$2:$C$5</c:f>
              <c:numCache>
                <c:formatCode>0</c:formatCode>
                <c:ptCount val="4"/>
                <c:pt idx="0">
                  <c:v>21</c:v>
                </c:pt>
                <c:pt idx="1">
                  <c:v>28.571428571428573</c:v>
                </c:pt>
                <c:pt idx="2">
                  <c:v>36.363636363636324</c:v>
                </c:pt>
                <c:pt idx="3" formatCode="_ * #,##0_ ;_ * \-#,##0_ ;_ * &quot;-&quot;??_ ;_ @_ ">
                  <c:v>30.434782608695656</c:v>
                </c:pt>
              </c:numCache>
            </c:numRef>
          </c:val>
        </c:ser>
        <c:dLbls>
          <c:showVal val="1"/>
        </c:dLbls>
        <c:gapWidth val="75"/>
        <c:overlap val="100"/>
        <c:axId val="156845184"/>
        <c:axId val="156846720"/>
      </c:barChart>
      <c:catAx>
        <c:axId val="156845184"/>
        <c:scaling>
          <c:orientation val="minMax"/>
        </c:scaling>
        <c:axPos val="b"/>
        <c:majorTickMark val="none"/>
        <c:tickLblPos val="nextTo"/>
        <c:txPr>
          <a:bodyPr/>
          <a:lstStyle/>
          <a:p>
            <a:pPr>
              <a:defRPr lang="en-ZA" sz="900" b="0"/>
            </a:pPr>
            <a:endParaRPr lang="en-US"/>
          </a:p>
        </c:txPr>
        <c:crossAx val="156846720"/>
        <c:crosses val="autoZero"/>
        <c:auto val="1"/>
        <c:lblAlgn val="ctr"/>
        <c:lblOffset val="100"/>
      </c:catAx>
      <c:valAx>
        <c:axId val="156846720"/>
        <c:scaling>
          <c:orientation val="minMax"/>
          <c:max val="100"/>
        </c:scaling>
        <c:axPos val="l"/>
        <c:majorGridlines/>
        <c:numFmt formatCode="0" sourceLinked="1"/>
        <c:majorTickMark val="none"/>
        <c:tickLblPos val="nextTo"/>
        <c:spPr>
          <a:ln w="9525">
            <a:noFill/>
          </a:ln>
        </c:spPr>
        <c:txPr>
          <a:bodyPr/>
          <a:lstStyle/>
          <a:p>
            <a:pPr>
              <a:defRPr lang="en-ZA" sz="1000" b="1"/>
            </a:pPr>
            <a:endParaRPr lang="en-US"/>
          </a:p>
        </c:txPr>
        <c:crossAx val="156845184"/>
        <c:crosses val="autoZero"/>
        <c:crossBetween val="between"/>
      </c:valAx>
    </c:plotArea>
    <c:legend>
      <c:legendPos val="b"/>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charts/chart99.xml><?xml version="1.0" encoding="utf-8"?>
<c:chartSpace xmlns:c="http://schemas.openxmlformats.org/drawingml/2006/chart" xmlns:a="http://schemas.openxmlformats.org/drawingml/2006/main" xmlns:r="http://schemas.openxmlformats.org/officeDocument/2006/relationships">
  <c:date1904 val="1"/>
  <c:lang val="en-ZA"/>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ZA" sz="1100" b="1" i="0" u="none" strike="noStrike" kern="1200" baseline="0">
                <a:solidFill>
                  <a:srgbClr val="000000"/>
                </a:solidFill>
                <a:latin typeface="+mn-lt"/>
                <a:ea typeface="+mn-ea"/>
                <a:cs typeface="+mn-cs"/>
              </a:defRPr>
            </a:pPr>
            <a:r>
              <a:rPr lang="en-US" sz="1100" b="1" i="0" kern="1200" baseline="0" dirty="0" smtClean="0">
                <a:solidFill>
                  <a:srgbClr val="000000"/>
                </a:solidFill>
              </a:rPr>
              <a:t>Has your organisation participated in any of the learnerships available to you?</a:t>
            </a:r>
          </a:p>
        </c:rich>
      </c:tx>
      <c:layout>
        <c:manualLayout>
          <c:xMode val="edge"/>
          <c:yMode val="edge"/>
          <c:x val="0.16972341900658638"/>
          <c:y val="1.9230769230769672E-2"/>
        </c:manualLayout>
      </c:layout>
    </c:title>
    <c:plotArea>
      <c:layout>
        <c:manualLayout>
          <c:layoutTarget val="inner"/>
          <c:xMode val="edge"/>
          <c:yMode val="edge"/>
          <c:x val="8.0756393282701747E-2"/>
          <c:y val="0.15259615384615949"/>
          <c:w val="0.86053115071142428"/>
          <c:h val="0.55978725015142361"/>
        </c:manualLayout>
      </c:layout>
      <c:barChart>
        <c:barDir val="col"/>
        <c:grouping val="stacked"/>
        <c:ser>
          <c:idx val="0"/>
          <c:order val="0"/>
          <c:tx>
            <c:strRef>
              <c:f>Sheet1!$B$1</c:f>
              <c:strCache>
                <c:ptCount val="1"/>
                <c:pt idx="0">
                  <c:v>Yes</c:v>
                </c:pt>
              </c:strCache>
            </c:strRef>
          </c:tx>
          <c:spPr>
            <a:solidFill>
              <a:srgbClr val="00B0F0"/>
            </a:solidFill>
            <a:ln w="9525">
              <a:solidFill>
                <a:schemeClr val="tx1"/>
              </a:solidFill>
            </a:ln>
            <a:effectLst/>
            <a:scene3d>
              <a:camera prst="orthographicFront"/>
              <a:lightRig rig="threePt" dir="t"/>
            </a:scene3d>
            <a:sp3d/>
          </c:spPr>
          <c:dLbls>
            <c:txPr>
              <a:bodyPr/>
              <a:lstStyle/>
              <a:p>
                <a:pPr>
                  <a:defRPr lang="en-ZA" sz="1000" b="1"/>
                </a:pPr>
                <a:endParaRPr lang="en-US"/>
              </a:p>
            </c:txPr>
            <c:showVal val="1"/>
          </c:dLbls>
          <c:cat>
            <c:strRef>
              <c:f>Sheet1!$A$2:$A$7</c:f>
              <c:strCache>
                <c:ptCount val="6"/>
                <c:pt idx="0">
                  <c:v>Total 2007 (n=41)</c:v>
                </c:pt>
                <c:pt idx="1">
                  <c:v>Total 2008 (n=35)</c:v>
                </c:pt>
                <c:pt idx="2">
                  <c:v>Total 2009 (n=42)</c:v>
                </c:pt>
                <c:pt idx="3">
                  <c:v>Total 2010 (n=21)</c:v>
                </c:pt>
                <c:pt idx="4">
                  <c:v>SDF's (n=16)</c:v>
                </c:pt>
                <c:pt idx="5">
                  <c:v>Project Steering Committees (n=5)</c:v>
                </c:pt>
              </c:strCache>
            </c:strRef>
          </c:cat>
          <c:val>
            <c:numRef>
              <c:f>Sheet1!$B$2:$B$7</c:f>
              <c:numCache>
                <c:formatCode>0</c:formatCode>
                <c:ptCount val="6"/>
                <c:pt idx="0">
                  <c:v>61</c:v>
                </c:pt>
                <c:pt idx="1">
                  <c:v>74.285714285714292</c:v>
                </c:pt>
                <c:pt idx="2">
                  <c:v>57.142857142857153</c:v>
                </c:pt>
                <c:pt idx="3">
                  <c:v>76.190476190476105</c:v>
                </c:pt>
                <c:pt idx="4">
                  <c:v>68.75</c:v>
                </c:pt>
                <c:pt idx="5">
                  <c:v>100</c:v>
                </c:pt>
              </c:numCache>
            </c:numRef>
          </c:val>
        </c:ser>
        <c:ser>
          <c:idx val="1"/>
          <c:order val="1"/>
          <c:tx>
            <c:strRef>
              <c:f>Sheet1!$C$1</c:f>
              <c:strCache>
                <c:ptCount val="1"/>
                <c:pt idx="0">
                  <c:v>No</c:v>
                </c:pt>
              </c:strCache>
            </c:strRef>
          </c:tx>
          <c:spPr>
            <a:solidFill>
              <a:srgbClr val="92D050"/>
            </a:solidFill>
            <a:ln w="9525">
              <a:solidFill>
                <a:schemeClr val="tx1"/>
              </a:solidFill>
            </a:ln>
            <a:effectLst/>
          </c:spPr>
          <c:dLbls>
            <c:txPr>
              <a:bodyPr/>
              <a:lstStyle/>
              <a:p>
                <a:pPr>
                  <a:defRPr lang="en-ZA" sz="1000" b="1"/>
                </a:pPr>
                <a:endParaRPr lang="en-US"/>
              </a:p>
            </c:txPr>
            <c:showVal val="1"/>
          </c:dLbls>
          <c:cat>
            <c:strRef>
              <c:f>Sheet1!$A$2:$A$7</c:f>
              <c:strCache>
                <c:ptCount val="6"/>
                <c:pt idx="0">
                  <c:v>Total 2007 (n=41)</c:v>
                </c:pt>
                <c:pt idx="1">
                  <c:v>Total 2008 (n=35)</c:v>
                </c:pt>
                <c:pt idx="2">
                  <c:v>Total 2009 (n=42)</c:v>
                </c:pt>
                <c:pt idx="3">
                  <c:v>Total 2010 (n=21)</c:v>
                </c:pt>
                <c:pt idx="4">
                  <c:v>SDF's (n=16)</c:v>
                </c:pt>
                <c:pt idx="5">
                  <c:v>Project Steering Committees (n=5)</c:v>
                </c:pt>
              </c:strCache>
            </c:strRef>
          </c:cat>
          <c:val>
            <c:numRef>
              <c:f>Sheet1!$C$2:$C$7</c:f>
              <c:numCache>
                <c:formatCode>0</c:formatCode>
                <c:ptCount val="6"/>
                <c:pt idx="0">
                  <c:v>39</c:v>
                </c:pt>
                <c:pt idx="1">
                  <c:v>22.857142857142847</c:v>
                </c:pt>
                <c:pt idx="2">
                  <c:v>42.857142857142833</c:v>
                </c:pt>
                <c:pt idx="3">
                  <c:v>23.809523809523785</c:v>
                </c:pt>
                <c:pt idx="4">
                  <c:v>31.25</c:v>
                </c:pt>
              </c:numCache>
            </c:numRef>
          </c:val>
        </c:ser>
        <c:ser>
          <c:idx val="2"/>
          <c:order val="2"/>
          <c:tx>
            <c:strRef>
              <c:f>Sheet1!$D$1</c:f>
              <c:strCache>
                <c:ptCount val="1"/>
                <c:pt idx="0">
                  <c:v>Don’t Know</c:v>
                </c:pt>
              </c:strCache>
            </c:strRef>
          </c:tx>
          <c:spPr>
            <a:solidFill>
              <a:srgbClr val="FFFF00"/>
            </a:solidFill>
            <a:ln>
              <a:solidFill>
                <a:schemeClr val="tx1"/>
              </a:solidFill>
            </a:ln>
          </c:spPr>
          <c:dLbls>
            <c:txPr>
              <a:bodyPr/>
              <a:lstStyle/>
              <a:p>
                <a:pPr>
                  <a:defRPr lang="en-ZA" sz="1000" b="1"/>
                </a:pPr>
                <a:endParaRPr lang="en-US"/>
              </a:p>
            </c:txPr>
            <c:showVal val="1"/>
          </c:dLbls>
          <c:cat>
            <c:strRef>
              <c:f>Sheet1!$A$2:$A$7</c:f>
              <c:strCache>
                <c:ptCount val="6"/>
                <c:pt idx="0">
                  <c:v>Total 2007 (n=41)</c:v>
                </c:pt>
                <c:pt idx="1">
                  <c:v>Total 2008 (n=35)</c:v>
                </c:pt>
                <c:pt idx="2">
                  <c:v>Total 2009 (n=42)</c:v>
                </c:pt>
                <c:pt idx="3">
                  <c:v>Total 2010 (n=21)</c:v>
                </c:pt>
                <c:pt idx="4">
                  <c:v>SDF's (n=16)</c:v>
                </c:pt>
                <c:pt idx="5">
                  <c:v>Project Steering Committees (n=5)</c:v>
                </c:pt>
              </c:strCache>
            </c:strRef>
          </c:cat>
          <c:val>
            <c:numRef>
              <c:f>Sheet1!$D$2:$D$7</c:f>
              <c:numCache>
                <c:formatCode>0</c:formatCode>
                <c:ptCount val="6"/>
                <c:pt idx="1">
                  <c:v>2.8571428571428572</c:v>
                </c:pt>
              </c:numCache>
            </c:numRef>
          </c:val>
        </c:ser>
        <c:dLbls>
          <c:showVal val="1"/>
        </c:dLbls>
        <c:gapWidth val="75"/>
        <c:overlap val="100"/>
        <c:axId val="156965120"/>
        <c:axId val="156995584"/>
      </c:barChart>
      <c:catAx>
        <c:axId val="156965120"/>
        <c:scaling>
          <c:orientation val="minMax"/>
        </c:scaling>
        <c:axPos val="b"/>
        <c:majorTickMark val="none"/>
        <c:tickLblPos val="nextTo"/>
        <c:txPr>
          <a:bodyPr/>
          <a:lstStyle/>
          <a:p>
            <a:pPr>
              <a:defRPr lang="en-ZA" sz="900" b="0"/>
            </a:pPr>
            <a:endParaRPr lang="en-US"/>
          </a:p>
        </c:txPr>
        <c:crossAx val="156995584"/>
        <c:crosses val="autoZero"/>
        <c:auto val="1"/>
        <c:lblAlgn val="ctr"/>
        <c:lblOffset val="100"/>
      </c:catAx>
      <c:valAx>
        <c:axId val="156995584"/>
        <c:scaling>
          <c:orientation val="minMax"/>
          <c:max val="100"/>
        </c:scaling>
        <c:axPos val="l"/>
        <c:majorGridlines/>
        <c:numFmt formatCode="0" sourceLinked="1"/>
        <c:majorTickMark val="none"/>
        <c:tickLblPos val="nextTo"/>
        <c:spPr>
          <a:ln w="9525">
            <a:noFill/>
          </a:ln>
        </c:spPr>
        <c:txPr>
          <a:bodyPr/>
          <a:lstStyle/>
          <a:p>
            <a:pPr>
              <a:defRPr lang="en-ZA" sz="1000" b="1"/>
            </a:pPr>
            <a:endParaRPr lang="en-US"/>
          </a:p>
        </c:txPr>
        <c:crossAx val="156965120"/>
        <c:crosses val="autoZero"/>
        <c:crossBetween val="between"/>
      </c:valAx>
    </c:plotArea>
    <c:legend>
      <c:legendPos val="b"/>
      <c:layout>
        <c:manualLayout>
          <c:xMode val="edge"/>
          <c:yMode val="edge"/>
          <c:x val="0.31464542168078047"/>
          <c:y val="0.91901620438503051"/>
          <c:w val="0.44091467340168039"/>
          <c:h val="5.4689834443771512E-2"/>
        </c:manualLayout>
      </c:layout>
      <c:spPr>
        <a:ln>
          <a:solidFill>
            <a:schemeClr val="tx1"/>
          </a:solidFill>
        </a:ln>
      </c:spPr>
      <c:txPr>
        <a:bodyPr/>
        <a:lstStyle/>
        <a:p>
          <a:pPr>
            <a:defRPr lang="en-ZA" sz="1000" b="0"/>
          </a:pPr>
          <a:endParaRPr lang="en-US"/>
        </a:p>
      </c:txPr>
    </c:legend>
    <c:plotVisOnly val="1"/>
  </c:chart>
  <c:spPr>
    <a:ln>
      <a:noFill/>
    </a:ln>
  </c:spPr>
  <c:txPr>
    <a:bodyPr/>
    <a:lstStyle/>
    <a:p>
      <a:pPr>
        <a:defRPr sz="1800"/>
      </a:pPr>
      <a:endParaRPr lang="en-US"/>
    </a:p>
  </c:txPr>
  <c:externalData r:id="rId2"/>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5EF5A3-BE25-43CA-8DC7-27649D22A28B}"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3DA52C80-D638-48C6-8E4D-1C0E6AA0E651}">
      <dgm:prSet phldrT="[Text]" custT="1"/>
      <dgm:spPr>
        <a:xfrm>
          <a:off x="4016" y="250368"/>
          <a:ext cx="1287214" cy="4223662"/>
        </a:xfrm>
      </dgm:spPr>
      <dgm:t>
        <a:bodyPr/>
        <a:lstStyle/>
        <a:p>
          <a:r>
            <a:rPr lang="en-US" sz="1100" b="1" dirty="0" smtClean="0">
              <a:latin typeface="+mn-lt"/>
              <a:ea typeface="+mn-ea"/>
              <a:cs typeface="+mn-cs"/>
            </a:rPr>
            <a:t>Since TMS’s involvement in 2007, an online survey methodology has been adopted as the preferred approach to the stakeholder satisfaction assessment</a:t>
          </a:r>
          <a:endParaRPr lang="en-US" sz="1100" b="1" dirty="0">
            <a:latin typeface="+mn-lt"/>
            <a:ea typeface="+mn-ea"/>
            <a:cs typeface="+mn-cs"/>
          </a:endParaRPr>
        </a:p>
      </dgm:t>
    </dgm:pt>
    <dgm:pt modelId="{3C2369F6-3D2E-449C-B7CA-85676A7045B0}" type="parTrans" cxnId="{ECAFA269-8E29-4E08-B0F5-232344CB984B}">
      <dgm:prSet/>
      <dgm:spPr/>
      <dgm:t>
        <a:bodyPr/>
        <a:lstStyle/>
        <a:p>
          <a:endParaRPr lang="en-US" sz="1100" b="0">
            <a:solidFill>
              <a:schemeClr val="tx1"/>
            </a:solidFill>
            <a:latin typeface="+mn-lt"/>
          </a:endParaRPr>
        </a:p>
      </dgm:t>
    </dgm:pt>
    <dgm:pt modelId="{8E54128D-1F81-4AE9-9712-0258CC78D5D4}" type="sibTrans" cxnId="{ECAFA269-8E29-4E08-B0F5-232344CB984B}">
      <dgm:prSet custT="1"/>
      <dgm:spPr/>
      <dgm:t>
        <a:bodyPr/>
        <a:lstStyle/>
        <a:p>
          <a:endParaRPr lang="en-US" sz="1100" b="0" dirty="0">
            <a:solidFill>
              <a:schemeClr val="tx1"/>
            </a:solidFill>
            <a:latin typeface="+mn-lt"/>
          </a:endParaRPr>
        </a:p>
      </dgm:t>
    </dgm:pt>
    <dgm:pt modelId="{BF9B4D8E-480A-48F8-88B6-2D85AA057BDF}">
      <dgm:prSet phldrT="[Text]" custT="1"/>
      <dgm:spPr>
        <a:xfrm>
          <a:off x="7341138" y="250368"/>
          <a:ext cx="1287214" cy="4223662"/>
        </a:xfrm>
      </dgm:spPr>
      <dgm:t>
        <a:bodyPr/>
        <a:lstStyle/>
        <a:p>
          <a:r>
            <a:rPr lang="en-US" sz="1100" b="1" dirty="0" smtClean="0">
              <a:latin typeface="+mn-lt"/>
              <a:ea typeface="+mn-ea"/>
              <a:cs typeface="+mn-cs"/>
            </a:rPr>
            <a:t>The BANKSETA is also responsible for supplying TMS with the names and contact details of respondents within each category.</a:t>
          </a:r>
          <a:endParaRPr lang="en-US" sz="1100" b="1" dirty="0">
            <a:latin typeface="+mn-lt"/>
            <a:ea typeface="+mn-ea"/>
            <a:cs typeface="+mn-cs"/>
          </a:endParaRPr>
        </a:p>
      </dgm:t>
    </dgm:pt>
    <dgm:pt modelId="{9F8E7D3D-B0FA-4429-B05F-E8F8A87B28E2}" type="parTrans" cxnId="{B217DDD4-74ED-4A4F-9F01-E35F8233250A}">
      <dgm:prSet/>
      <dgm:spPr/>
      <dgm:t>
        <a:bodyPr/>
        <a:lstStyle/>
        <a:p>
          <a:endParaRPr lang="en-US" sz="1100" b="0">
            <a:solidFill>
              <a:schemeClr val="tx1"/>
            </a:solidFill>
            <a:latin typeface="+mn-lt"/>
          </a:endParaRPr>
        </a:p>
      </dgm:t>
    </dgm:pt>
    <dgm:pt modelId="{A00EDFD6-88E4-4F22-B91B-DA28198C6DB3}" type="sibTrans" cxnId="{B217DDD4-74ED-4A4F-9F01-E35F8233250A}">
      <dgm:prSet/>
      <dgm:spPr/>
      <dgm:t>
        <a:bodyPr/>
        <a:lstStyle/>
        <a:p>
          <a:endParaRPr lang="en-US" sz="1100" b="0">
            <a:solidFill>
              <a:schemeClr val="tx1"/>
            </a:solidFill>
            <a:latin typeface="+mn-lt"/>
          </a:endParaRPr>
        </a:p>
      </dgm:t>
    </dgm:pt>
    <dgm:pt modelId="{1BA49763-53A8-430C-87E8-5DFA4DC601E1}">
      <dgm:prSet phldrT="[Text]" custT="1"/>
      <dgm:spPr>
        <a:xfrm>
          <a:off x="5873713" y="250368"/>
          <a:ext cx="1287214" cy="4223662"/>
        </a:xfrm>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1" dirty="0" smtClean="0">
              <a:latin typeface="+mn-lt"/>
              <a:ea typeface="+mn-ea"/>
              <a:cs typeface="+mn-cs"/>
            </a:rPr>
            <a:t>At the outset of each survey the MINIMUM required sample for each category is agreed upon with the BANKSETA, </a:t>
          </a:r>
        </a:p>
      </dgm:t>
    </dgm:pt>
    <dgm:pt modelId="{8514887C-A6B3-4CA7-ABB9-E01451ADD4DF}" type="parTrans" cxnId="{C1E68845-1FC1-4E09-8D49-A758907A0676}">
      <dgm:prSet/>
      <dgm:spPr/>
      <dgm:t>
        <a:bodyPr/>
        <a:lstStyle/>
        <a:p>
          <a:endParaRPr lang="en-US" sz="1100" b="0">
            <a:solidFill>
              <a:schemeClr val="tx1"/>
            </a:solidFill>
            <a:latin typeface="+mn-lt"/>
          </a:endParaRPr>
        </a:p>
      </dgm:t>
    </dgm:pt>
    <dgm:pt modelId="{B226163B-0340-42C6-9667-53202EFE3AB6}" type="sibTrans" cxnId="{C1E68845-1FC1-4E09-8D49-A758907A0676}">
      <dgm:prSet custT="1"/>
      <dgm:spPr/>
      <dgm:t>
        <a:bodyPr/>
        <a:lstStyle/>
        <a:p>
          <a:endParaRPr lang="en-US" sz="1100" b="0" dirty="0">
            <a:solidFill>
              <a:schemeClr val="tx1"/>
            </a:solidFill>
            <a:latin typeface="+mn-lt"/>
          </a:endParaRPr>
        </a:p>
      </dgm:t>
    </dgm:pt>
    <dgm:pt modelId="{80A337B8-3A3A-4B8F-A7D2-1D6913670455}">
      <dgm:prSet phldrT="[Text]" custT="1"/>
      <dgm:spPr>
        <a:xfrm>
          <a:off x="7341138" y="250368"/>
          <a:ext cx="1287214" cy="4223662"/>
        </a:xfrm>
      </dgm:spPr>
      <dgm:t>
        <a:bodyPr/>
        <a:lstStyle/>
        <a:p>
          <a:r>
            <a:rPr lang="en-US" sz="1100" b="1" dirty="0" smtClean="0">
              <a:latin typeface="+mn-lt"/>
              <a:ea typeface="+mn-ea"/>
              <a:cs typeface="+mn-cs"/>
            </a:rPr>
            <a:t>TMS sends out the survey link to all contacts names received.  </a:t>
          </a:r>
          <a:r>
            <a:rPr lang="en-US" sz="1100" b="1" i="1" dirty="0" smtClean="0">
              <a:latin typeface="+mn-lt"/>
              <a:ea typeface="+mn-ea"/>
              <a:cs typeface="+mn-cs"/>
            </a:rPr>
            <a:t>(This is excluding the unemployed learners who are traditionally contacted telephonically due to limited access to online facilities)</a:t>
          </a:r>
          <a:endParaRPr lang="en-US" sz="1100" b="1" i="1" dirty="0">
            <a:latin typeface="+mn-lt"/>
            <a:ea typeface="+mn-ea"/>
            <a:cs typeface="+mn-cs"/>
          </a:endParaRPr>
        </a:p>
      </dgm:t>
    </dgm:pt>
    <dgm:pt modelId="{D18C72DC-1AD8-45BA-BFE7-A0BD3DD86405}" type="parTrans" cxnId="{397C1838-5F37-42D2-B009-A8E6F73255FE}">
      <dgm:prSet/>
      <dgm:spPr/>
      <dgm:t>
        <a:bodyPr/>
        <a:lstStyle/>
        <a:p>
          <a:endParaRPr lang="en-US" sz="1100">
            <a:solidFill>
              <a:schemeClr val="tx1"/>
            </a:solidFill>
          </a:endParaRPr>
        </a:p>
      </dgm:t>
    </dgm:pt>
    <dgm:pt modelId="{3C3A9DC0-D0E1-4502-9827-8237F589D6CD}" type="sibTrans" cxnId="{397C1838-5F37-42D2-B009-A8E6F73255FE}">
      <dgm:prSet/>
      <dgm:spPr/>
      <dgm:t>
        <a:bodyPr/>
        <a:lstStyle/>
        <a:p>
          <a:endParaRPr lang="en-US" sz="1100">
            <a:solidFill>
              <a:schemeClr val="tx1"/>
            </a:solidFill>
          </a:endParaRPr>
        </a:p>
      </dgm:t>
    </dgm:pt>
    <dgm:pt modelId="{6719A212-7817-4362-8DFC-D47846B59E95}">
      <dgm:prSet phldrT="[Text]" custT="1"/>
      <dgm:spPr>
        <a:xfrm>
          <a:off x="7341138" y="250368"/>
          <a:ext cx="1287214" cy="4223662"/>
        </a:xfrm>
      </dgm:spPr>
      <dgm:t>
        <a:bodyPr/>
        <a:lstStyle/>
        <a:p>
          <a:r>
            <a:rPr lang="en-US" sz="1100" b="1" dirty="0" smtClean="0">
              <a:latin typeface="+mn-lt"/>
              <a:ea typeface="+mn-ea"/>
              <a:cs typeface="+mn-cs"/>
            </a:rPr>
            <a:t>Once the online survey has been running for a number of weeks, TMS undertakes to TOP-UP any categories where the MINIMUM sample has not been met with telephonic interviews.</a:t>
          </a:r>
          <a:endParaRPr lang="en-US" sz="1100" b="1" dirty="0">
            <a:latin typeface="+mn-lt"/>
            <a:ea typeface="+mn-ea"/>
            <a:cs typeface="+mn-cs"/>
          </a:endParaRPr>
        </a:p>
      </dgm:t>
    </dgm:pt>
    <dgm:pt modelId="{411B289A-3521-4A91-AE5A-1C4B791369D7}" type="parTrans" cxnId="{58BCF313-D958-44A1-9573-D70D6BBFCCF1}">
      <dgm:prSet/>
      <dgm:spPr/>
      <dgm:t>
        <a:bodyPr/>
        <a:lstStyle/>
        <a:p>
          <a:endParaRPr lang="en-US" sz="1100">
            <a:solidFill>
              <a:schemeClr val="tx1"/>
            </a:solidFill>
          </a:endParaRPr>
        </a:p>
      </dgm:t>
    </dgm:pt>
    <dgm:pt modelId="{B924D0F2-E5BF-47AF-A13F-38A01300B37B}" type="sibTrans" cxnId="{58BCF313-D958-44A1-9573-D70D6BBFCCF1}">
      <dgm:prSet/>
      <dgm:spPr/>
      <dgm:t>
        <a:bodyPr/>
        <a:lstStyle/>
        <a:p>
          <a:endParaRPr lang="en-US" sz="1100">
            <a:solidFill>
              <a:schemeClr val="tx1"/>
            </a:solidFill>
          </a:endParaRPr>
        </a:p>
      </dgm:t>
    </dgm:pt>
    <dgm:pt modelId="{BF182444-3288-4C49-8B75-E8F4414785C6}">
      <dgm:prSet phldrT="[Text]" custT="1"/>
      <dgm:spPr>
        <a:xfrm>
          <a:off x="7341138" y="250368"/>
          <a:ext cx="1287214" cy="4223662"/>
        </a:xfrm>
      </dgm:spPr>
      <dgm:t>
        <a:bodyPr/>
        <a:lstStyle/>
        <a:p>
          <a:r>
            <a:rPr lang="en-US" sz="1100" b="1" dirty="0" smtClean="0">
              <a:latin typeface="+mn-lt"/>
              <a:ea typeface="+mn-ea"/>
              <a:cs typeface="+mn-cs"/>
            </a:rPr>
            <a:t>For these interviews, our researchers randomly select names from the remaining list of contacts who have not yet participated in the survey.</a:t>
          </a:r>
          <a:endParaRPr lang="en-US" sz="1100" b="1" dirty="0">
            <a:latin typeface="+mn-lt"/>
            <a:ea typeface="+mn-ea"/>
            <a:cs typeface="+mn-cs"/>
          </a:endParaRPr>
        </a:p>
      </dgm:t>
    </dgm:pt>
    <dgm:pt modelId="{61418897-B380-4CC9-AA9F-74D77A6BB5E3}" type="parTrans" cxnId="{4B309796-E47C-4F8A-9240-C5850CB188BC}">
      <dgm:prSet/>
      <dgm:spPr/>
      <dgm:t>
        <a:bodyPr/>
        <a:lstStyle/>
        <a:p>
          <a:endParaRPr lang="en-US" sz="1100">
            <a:solidFill>
              <a:schemeClr val="tx1"/>
            </a:solidFill>
          </a:endParaRPr>
        </a:p>
      </dgm:t>
    </dgm:pt>
    <dgm:pt modelId="{BDCBA979-6368-4844-A6AF-D28F0F625CF5}" type="sibTrans" cxnId="{4B309796-E47C-4F8A-9240-C5850CB188BC}">
      <dgm:prSet/>
      <dgm:spPr/>
      <dgm:t>
        <a:bodyPr/>
        <a:lstStyle/>
        <a:p>
          <a:endParaRPr lang="en-US" sz="1100">
            <a:solidFill>
              <a:schemeClr val="tx1"/>
            </a:solidFill>
          </a:endParaRPr>
        </a:p>
      </dgm:t>
    </dgm:pt>
    <dgm:pt modelId="{F46B69EB-5886-4EF3-A116-70C13D561690}" type="pres">
      <dgm:prSet presAssocID="{F45EF5A3-BE25-43CA-8DC7-27649D22A28B}" presName="linear" presStyleCnt="0">
        <dgm:presLayoutVars>
          <dgm:animLvl val="lvl"/>
          <dgm:resizeHandles val="exact"/>
        </dgm:presLayoutVars>
      </dgm:prSet>
      <dgm:spPr/>
      <dgm:t>
        <a:bodyPr/>
        <a:lstStyle/>
        <a:p>
          <a:endParaRPr lang="en-US"/>
        </a:p>
      </dgm:t>
    </dgm:pt>
    <dgm:pt modelId="{43C5361D-DDA1-46FB-B825-06D4F68DA6CC}" type="pres">
      <dgm:prSet presAssocID="{3DA52C80-D638-48C6-8E4D-1C0E6AA0E651}" presName="parentText" presStyleLbl="node1" presStyleIdx="0" presStyleCnt="6">
        <dgm:presLayoutVars>
          <dgm:chMax val="0"/>
          <dgm:bulletEnabled val="1"/>
        </dgm:presLayoutVars>
      </dgm:prSet>
      <dgm:spPr/>
      <dgm:t>
        <a:bodyPr/>
        <a:lstStyle/>
        <a:p>
          <a:endParaRPr lang="en-US"/>
        </a:p>
      </dgm:t>
    </dgm:pt>
    <dgm:pt modelId="{9E6E0997-C70E-433A-AC11-392130C3B3B7}" type="pres">
      <dgm:prSet presAssocID="{8E54128D-1F81-4AE9-9712-0258CC78D5D4}" presName="spacer" presStyleCnt="0"/>
      <dgm:spPr/>
      <dgm:t>
        <a:bodyPr/>
        <a:lstStyle/>
        <a:p>
          <a:endParaRPr lang="en-US"/>
        </a:p>
      </dgm:t>
    </dgm:pt>
    <dgm:pt modelId="{CA5980EA-EE88-49B0-AB33-938EE6A4A7FC}" type="pres">
      <dgm:prSet presAssocID="{1BA49763-53A8-430C-87E8-5DFA4DC601E1}" presName="parentText" presStyleLbl="node1" presStyleIdx="1" presStyleCnt="6">
        <dgm:presLayoutVars>
          <dgm:chMax val="0"/>
          <dgm:bulletEnabled val="1"/>
        </dgm:presLayoutVars>
      </dgm:prSet>
      <dgm:spPr/>
      <dgm:t>
        <a:bodyPr/>
        <a:lstStyle/>
        <a:p>
          <a:endParaRPr lang="en-US"/>
        </a:p>
      </dgm:t>
    </dgm:pt>
    <dgm:pt modelId="{BD8B02BF-A980-4A49-82F3-37A796BC8F6E}" type="pres">
      <dgm:prSet presAssocID="{B226163B-0340-42C6-9667-53202EFE3AB6}" presName="spacer" presStyleCnt="0"/>
      <dgm:spPr/>
      <dgm:t>
        <a:bodyPr/>
        <a:lstStyle/>
        <a:p>
          <a:endParaRPr lang="en-US"/>
        </a:p>
      </dgm:t>
    </dgm:pt>
    <dgm:pt modelId="{04F9DAD7-2019-45AE-8632-EC4429CA2150}" type="pres">
      <dgm:prSet presAssocID="{BF9B4D8E-480A-48F8-88B6-2D85AA057BDF}" presName="parentText" presStyleLbl="node1" presStyleIdx="2" presStyleCnt="6">
        <dgm:presLayoutVars>
          <dgm:chMax val="0"/>
          <dgm:bulletEnabled val="1"/>
        </dgm:presLayoutVars>
      </dgm:prSet>
      <dgm:spPr/>
      <dgm:t>
        <a:bodyPr/>
        <a:lstStyle/>
        <a:p>
          <a:endParaRPr lang="en-US"/>
        </a:p>
      </dgm:t>
    </dgm:pt>
    <dgm:pt modelId="{6A628BE9-1D1B-4512-B264-B8CC7FB90054}" type="pres">
      <dgm:prSet presAssocID="{A00EDFD6-88E4-4F22-B91B-DA28198C6DB3}" presName="spacer" presStyleCnt="0"/>
      <dgm:spPr/>
      <dgm:t>
        <a:bodyPr/>
        <a:lstStyle/>
        <a:p>
          <a:endParaRPr lang="en-US"/>
        </a:p>
      </dgm:t>
    </dgm:pt>
    <dgm:pt modelId="{BF121D00-21F1-44ED-9167-6C1516F782FE}" type="pres">
      <dgm:prSet presAssocID="{80A337B8-3A3A-4B8F-A7D2-1D6913670455}" presName="parentText" presStyleLbl="node1" presStyleIdx="3" presStyleCnt="6">
        <dgm:presLayoutVars>
          <dgm:chMax val="0"/>
          <dgm:bulletEnabled val="1"/>
        </dgm:presLayoutVars>
      </dgm:prSet>
      <dgm:spPr/>
      <dgm:t>
        <a:bodyPr/>
        <a:lstStyle/>
        <a:p>
          <a:endParaRPr lang="en-US"/>
        </a:p>
      </dgm:t>
    </dgm:pt>
    <dgm:pt modelId="{09CBA055-5EF1-48E4-85B1-705428D52616}" type="pres">
      <dgm:prSet presAssocID="{3C3A9DC0-D0E1-4502-9827-8237F589D6CD}" presName="spacer" presStyleCnt="0"/>
      <dgm:spPr/>
      <dgm:t>
        <a:bodyPr/>
        <a:lstStyle/>
        <a:p>
          <a:endParaRPr lang="en-US"/>
        </a:p>
      </dgm:t>
    </dgm:pt>
    <dgm:pt modelId="{82B4EE9C-D5F2-4CAC-AAA8-740E2EF06262}" type="pres">
      <dgm:prSet presAssocID="{6719A212-7817-4362-8DFC-D47846B59E95}" presName="parentText" presStyleLbl="node1" presStyleIdx="4" presStyleCnt="6">
        <dgm:presLayoutVars>
          <dgm:chMax val="0"/>
          <dgm:bulletEnabled val="1"/>
        </dgm:presLayoutVars>
      </dgm:prSet>
      <dgm:spPr/>
      <dgm:t>
        <a:bodyPr/>
        <a:lstStyle/>
        <a:p>
          <a:endParaRPr lang="en-US"/>
        </a:p>
      </dgm:t>
    </dgm:pt>
    <dgm:pt modelId="{6FED6A03-857F-4C23-A273-4E900FBB9DFF}" type="pres">
      <dgm:prSet presAssocID="{B924D0F2-E5BF-47AF-A13F-38A01300B37B}" presName="spacer" presStyleCnt="0"/>
      <dgm:spPr/>
      <dgm:t>
        <a:bodyPr/>
        <a:lstStyle/>
        <a:p>
          <a:endParaRPr lang="en-US"/>
        </a:p>
      </dgm:t>
    </dgm:pt>
    <dgm:pt modelId="{527EA841-D900-4231-9FF5-36ED6B416315}" type="pres">
      <dgm:prSet presAssocID="{BF182444-3288-4C49-8B75-E8F4414785C6}" presName="parentText" presStyleLbl="node1" presStyleIdx="5" presStyleCnt="6">
        <dgm:presLayoutVars>
          <dgm:chMax val="0"/>
          <dgm:bulletEnabled val="1"/>
        </dgm:presLayoutVars>
      </dgm:prSet>
      <dgm:spPr/>
      <dgm:t>
        <a:bodyPr/>
        <a:lstStyle/>
        <a:p>
          <a:endParaRPr lang="en-US"/>
        </a:p>
      </dgm:t>
    </dgm:pt>
  </dgm:ptLst>
  <dgm:cxnLst>
    <dgm:cxn modelId="{397C1838-5F37-42D2-B009-A8E6F73255FE}" srcId="{F45EF5A3-BE25-43CA-8DC7-27649D22A28B}" destId="{80A337B8-3A3A-4B8F-A7D2-1D6913670455}" srcOrd="3" destOrd="0" parTransId="{D18C72DC-1AD8-45BA-BFE7-A0BD3DD86405}" sibTransId="{3C3A9DC0-D0E1-4502-9827-8237F589D6CD}"/>
    <dgm:cxn modelId="{B217DDD4-74ED-4A4F-9F01-E35F8233250A}" srcId="{F45EF5A3-BE25-43CA-8DC7-27649D22A28B}" destId="{BF9B4D8E-480A-48F8-88B6-2D85AA057BDF}" srcOrd="2" destOrd="0" parTransId="{9F8E7D3D-B0FA-4429-B05F-E8F8A87B28E2}" sibTransId="{A00EDFD6-88E4-4F22-B91B-DA28198C6DB3}"/>
    <dgm:cxn modelId="{4B309796-E47C-4F8A-9240-C5850CB188BC}" srcId="{F45EF5A3-BE25-43CA-8DC7-27649D22A28B}" destId="{BF182444-3288-4C49-8B75-E8F4414785C6}" srcOrd="5" destOrd="0" parTransId="{61418897-B380-4CC9-AA9F-74D77A6BB5E3}" sibTransId="{BDCBA979-6368-4844-A6AF-D28F0F625CF5}"/>
    <dgm:cxn modelId="{ECAFA269-8E29-4E08-B0F5-232344CB984B}" srcId="{F45EF5A3-BE25-43CA-8DC7-27649D22A28B}" destId="{3DA52C80-D638-48C6-8E4D-1C0E6AA0E651}" srcOrd="0" destOrd="0" parTransId="{3C2369F6-3D2E-449C-B7CA-85676A7045B0}" sibTransId="{8E54128D-1F81-4AE9-9712-0258CC78D5D4}"/>
    <dgm:cxn modelId="{C1E68845-1FC1-4E09-8D49-A758907A0676}" srcId="{F45EF5A3-BE25-43CA-8DC7-27649D22A28B}" destId="{1BA49763-53A8-430C-87E8-5DFA4DC601E1}" srcOrd="1" destOrd="0" parTransId="{8514887C-A6B3-4CA7-ABB9-E01451ADD4DF}" sibTransId="{B226163B-0340-42C6-9667-53202EFE3AB6}"/>
    <dgm:cxn modelId="{58BCF313-D958-44A1-9573-D70D6BBFCCF1}" srcId="{F45EF5A3-BE25-43CA-8DC7-27649D22A28B}" destId="{6719A212-7817-4362-8DFC-D47846B59E95}" srcOrd="4" destOrd="0" parTransId="{411B289A-3521-4A91-AE5A-1C4B791369D7}" sibTransId="{B924D0F2-E5BF-47AF-A13F-38A01300B37B}"/>
    <dgm:cxn modelId="{1DCB56E0-1AC5-4E38-8B31-454E8F9942CD}" type="presOf" srcId="{6719A212-7817-4362-8DFC-D47846B59E95}" destId="{82B4EE9C-D5F2-4CAC-AAA8-740E2EF06262}" srcOrd="0" destOrd="0" presId="urn:microsoft.com/office/officeart/2005/8/layout/vList2"/>
    <dgm:cxn modelId="{7786B345-AE09-4379-A0F6-1B89C4F5FF60}" type="presOf" srcId="{BF182444-3288-4C49-8B75-E8F4414785C6}" destId="{527EA841-D900-4231-9FF5-36ED6B416315}" srcOrd="0" destOrd="0" presId="urn:microsoft.com/office/officeart/2005/8/layout/vList2"/>
    <dgm:cxn modelId="{5FE922C1-1611-4D97-94DD-6D2284321406}" type="presOf" srcId="{F45EF5A3-BE25-43CA-8DC7-27649D22A28B}" destId="{F46B69EB-5886-4EF3-A116-70C13D561690}" srcOrd="0" destOrd="0" presId="urn:microsoft.com/office/officeart/2005/8/layout/vList2"/>
    <dgm:cxn modelId="{09DE3CAA-3805-4ADD-8212-6E801B092351}" type="presOf" srcId="{1BA49763-53A8-430C-87E8-5DFA4DC601E1}" destId="{CA5980EA-EE88-49B0-AB33-938EE6A4A7FC}" srcOrd="0" destOrd="0" presId="urn:microsoft.com/office/officeart/2005/8/layout/vList2"/>
    <dgm:cxn modelId="{A39051D9-CAB4-4594-B39E-B034A5928D41}" type="presOf" srcId="{80A337B8-3A3A-4B8F-A7D2-1D6913670455}" destId="{BF121D00-21F1-44ED-9167-6C1516F782FE}" srcOrd="0" destOrd="0" presId="urn:microsoft.com/office/officeart/2005/8/layout/vList2"/>
    <dgm:cxn modelId="{6A535206-5643-4FA4-A40B-2BC083597FDA}" type="presOf" srcId="{BF9B4D8E-480A-48F8-88B6-2D85AA057BDF}" destId="{04F9DAD7-2019-45AE-8632-EC4429CA2150}" srcOrd="0" destOrd="0" presId="urn:microsoft.com/office/officeart/2005/8/layout/vList2"/>
    <dgm:cxn modelId="{6BFCA41D-4B4D-42D8-AB83-9DA4FED4EB63}" type="presOf" srcId="{3DA52C80-D638-48C6-8E4D-1C0E6AA0E651}" destId="{43C5361D-DDA1-46FB-B825-06D4F68DA6CC}" srcOrd="0" destOrd="0" presId="urn:microsoft.com/office/officeart/2005/8/layout/vList2"/>
    <dgm:cxn modelId="{C90B3352-786D-437B-9F69-21C089E4EEC6}" type="presParOf" srcId="{F46B69EB-5886-4EF3-A116-70C13D561690}" destId="{43C5361D-DDA1-46FB-B825-06D4F68DA6CC}" srcOrd="0" destOrd="0" presId="urn:microsoft.com/office/officeart/2005/8/layout/vList2"/>
    <dgm:cxn modelId="{2DA4C5FD-67D0-4056-BAC9-DC37EFC5F4DB}" type="presParOf" srcId="{F46B69EB-5886-4EF3-A116-70C13D561690}" destId="{9E6E0997-C70E-433A-AC11-392130C3B3B7}" srcOrd="1" destOrd="0" presId="urn:microsoft.com/office/officeart/2005/8/layout/vList2"/>
    <dgm:cxn modelId="{419B6676-2D34-4938-AF11-198A4DB4F0D3}" type="presParOf" srcId="{F46B69EB-5886-4EF3-A116-70C13D561690}" destId="{CA5980EA-EE88-49B0-AB33-938EE6A4A7FC}" srcOrd="2" destOrd="0" presId="urn:microsoft.com/office/officeart/2005/8/layout/vList2"/>
    <dgm:cxn modelId="{6B874B33-4922-4BC9-A5A8-6961A1D3BD08}" type="presParOf" srcId="{F46B69EB-5886-4EF3-A116-70C13D561690}" destId="{BD8B02BF-A980-4A49-82F3-37A796BC8F6E}" srcOrd="3" destOrd="0" presId="urn:microsoft.com/office/officeart/2005/8/layout/vList2"/>
    <dgm:cxn modelId="{B3A15F80-F36E-4F7B-9162-B2A54937A222}" type="presParOf" srcId="{F46B69EB-5886-4EF3-A116-70C13D561690}" destId="{04F9DAD7-2019-45AE-8632-EC4429CA2150}" srcOrd="4" destOrd="0" presId="urn:microsoft.com/office/officeart/2005/8/layout/vList2"/>
    <dgm:cxn modelId="{787754EA-83E5-40E2-BD21-525EC2B7C7A0}" type="presParOf" srcId="{F46B69EB-5886-4EF3-A116-70C13D561690}" destId="{6A628BE9-1D1B-4512-B264-B8CC7FB90054}" srcOrd="5" destOrd="0" presId="urn:microsoft.com/office/officeart/2005/8/layout/vList2"/>
    <dgm:cxn modelId="{4CC9D57D-CB98-4388-8761-FB1658D4A123}" type="presParOf" srcId="{F46B69EB-5886-4EF3-A116-70C13D561690}" destId="{BF121D00-21F1-44ED-9167-6C1516F782FE}" srcOrd="6" destOrd="0" presId="urn:microsoft.com/office/officeart/2005/8/layout/vList2"/>
    <dgm:cxn modelId="{86BFC7B0-F898-4B3B-A987-229F6CB41D93}" type="presParOf" srcId="{F46B69EB-5886-4EF3-A116-70C13D561690}" destId="{09CBA055-5EF1-48E4-85B1-705428D52616}" srcOrd="7" destOrd="0" presId="urn:microsoft.com/office/officeart/2005/8/layout/vList2"/>
    <dgm:cxn modelId="{01650DDC-99C3-48FB-B939-4F6F802129D7}" type="presParOf" srcId="{F46B69EB-5886-4EF3-A116-70C13D561690}" destId="{82B4EE9C-D5F2-4CAC-AAA8-740E2EF06262}" srcOrd="8" destOrd="0" presId="urn:microsoft.com/office/officeart/2005/8/layout/vList2"/>
    <dgm:cxn modelId="{056D52AA-2206-4CDA-86D1-5AB46705C76A}" type="presParOf" srcId="{F46B69EB-5886-4EF3-A116-70C13D561690}" destId="{6FED6A03-857F-4C23-A273-4E900FBB9DFF}" srcOrd="9" destOrd="0" presId="urn:microsoft.com/office/officeart/2005/8/layout/vList2"/>
    <dgm:cxn modelId="{7BC7B600-6DAE-470E-8FF1-71380E7C5C8C}" type="presParOf" srcId="{F46B69EB-5886-4EF3-A116-70C13D561690}" destId="{527EA841-D900-4231-9FF5-36ED6B416315}"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DC2F23-8795-4F9C-945A-BAC2D8314F2E}" type="doc">
      <dgm:prSet loTypeId="urn:microsoft.com/office/officeart/2005/8/layout/list1" loCatId="list" qsTypeId="urn:microsoft.com/office/officeart/2005/8/quickstyle/3d3" qsCatId="3D" csTypeId="urn:microsoft.com/office/officeart/2005/8/colors/colorful4" csCatId="colorful" phldr="1"/>
      <dgm:spPr/>
      <dgm:t>
        <a:bodyPr/>
        <a:lstStyle/>
        <a:p>
          <a:endParaRPr lang="en-US"/>
        </a:p>
      </dgm:t>
    </dgm:pt>
    <dgm:pt modelId="{3E68A9AB-5954-4520-AEE7-F5A092FA8299}">
      <dgm:prSet custT="1"/>
      <dgm:spPr/>
      <dgm:t>
        <a:bodyPr/>
        <a:lstStyle/>
        <a:p>
          <a:pPr rtl="0"/>
          <a:r>
            <a:rPr lang="en-US" sz="1200" b="1" dirty="0" smtClean="0">
              <a:solidFill>
                <a:schemeClr val="tx1"/>
              </a:solidFill>
            </a:rPr>
            <a:t>In order get the most value out of this analysis, please take note of the following points:</a:t>
          </a:r>
          <a:endParaRPr lang="en-US" sz="1200" b="1" dirty="0">
            <a:solidFill>
              <a:schemeClr val="tx1"/>
            </a:solidFill>
          </a:endParaRPr>
        </a:p>
      </dgm:t>
    </dgm:pt>
    <dgm:pt modelId="{145C7FFF-625C-4F63-BFE7-FC4E2ED186F4}" type="parTrans" cxnId="{3DB04F44-F82A-42A3-A006-61FA25232446}">
      <dgm:prSet/>
      <dgm:spPr/>
      <dgm:t>
        <a:bodyPr/>
        <a:lstStyle/>
        <a:p>
          <a:endParaRPr lang="en-US" sz="1200">
            <a:solidFill>
              <a:schemeClr val="tx1"/>
            </a:solidFill>
          </a:endParaRPr>
        </a:p>
      </dgm:t>
    </dgm:pt>
    <dgm:pt modelId="{DBB6B02D-CD34-4045-85FE-9C38450AD7F7}" type="sibTrans" cxnId="{3DB04F44-F82A-42A3-A006-61FA25232446}">
      <dgm:prSet/>
      <dgm:spPr/>
      <dgm:t>
        <a:bodyPr/>
        <a:lstStyle/>
        <a:p>
          <a:endParaRPr lang="en-US" sz="1200">
            <a:solidFill>
              <a:schemeClr val="tx1"/>
            </a:solidFill>
          </a:endParaRPr>
        </a:p>
      </dgm:t>
    </dgm:pt>
    <dgm:pt modelId="{B1728E7F-23BE-4790-A99D-7C56E0C1D687}">
      <dgm:prSet custT="1"/>
      <dgm:spPr/>
      <dgm:t>
        <a:bodyPr/>
        <a:lstStyle/>
        <a:p>
          <a:pPr rtl="0"/>
          <a:r>
            <a:rPr lang="en-US" sz="1200" dirty="0" smtClean="0">
              <a:solidFill>
                <a:schemeClr val="tx1"/>
              </a:solidFill>
            </a:rPr>
            <a:t>The graphs are to be read as follows:  All year totals are shown on the left-hand side, with a break-down on the </a:t>
          </a:r>
          <a:r>
            <a:rPr lang="en-US" sz="1200" b="1" i="1" dirty="0" smtClean="0">
              <a:solidFill>
                <a:schemeClr val="tx1"/>
              </a:solidFill>
            </a:rPr>
            <a:t>2010</a:t>
          </a:r>
          <a:r>
            <a:rPr lang="en-US" sz="1200" dirty="0" smtClean="0">
              <a:solidFill>
                <a:schemeClr val="tx1"/>
              </a:solidFill>
            </a:rPr>
            <a:t> totals into the respective respondent categories on the right.</a:t>
          </a:r>
          <a:endParaRPr lang="en-US" sz="1200" dirty="0">
            <a:solidFill>
              <a:schemeClr val="tx1"/>
            </a:solidFill>
          </a:endParaRPr>
        </a:p>
      </dgm:t>
    </dgm:pt>
    <dgm:pt modelId="{431DF7EC-7BDD-4FFC-9683-B7B28EC46D91}" type="parTrans" cxnId="{A4032BAA-0DCE-4810-BC17-D9420F44F595}">
      <dgm:prSet/>
      <dgm:spPr/>
      <dgm:t>
        <a:bodyPr/>
        <a:lstStyle/>
        <a:p>
          <a:endParaRPr lang="en-US" sz="1200">
            <a:solidFill>
              <a:schemeClr val="tx1"/>
            </a:solidFill>
          </a:endParaRPr>
        </a:p>
      </dgm:t>
    </dgm:pt>
    <dgm:pt modelId="{A23E7063-CD29-4C31-9F3B-F8C38C244A41}" type="sibTrans" cxnId="{A4032BAA-0DCE-4810-BC17-D9420F44F595}">
      <dgm:prSet/>
      <dgm:spPr/>
      <dgm:t>
        <a:bodyPr/>
        <a:lstStyle/>
        <a:p>
          <a:endParaRPr lang="en-US" sz="1200">
            <a:solidFill>
              <a:schemeClr val="tx1"/>
            </a:solidFill>
          </a:endParaRPr>
        </a:p>
      </dgm:t>
    </dgm:pt>
    <dgm:pt modelId="{788A6784-1479-485F-925E-A91E7DAFA68B}">
      <dgm:prSet custT="1"/>
      <dgm:spPr/>
      <dgm:t>
        <a:bodyPr/>
        <a:lstStyle/>
        <a:p>
          <a:pPr rtl="0"/>
          <a:r>
            <a:rPr lang="en-US" sz="1200" dirty="0" smtClean="0">
              <a:solidFill>
                <a:schemeClr val="tx1"/>
              </a:solidFill>
            </a:rPr>
            <a:t>Please note that some sample sizes are very small and thus these findings should be regarded with caution.</a:t>
          </a:r>
          <a:endParaRPr lang="en-US" sz="1200" dirty="0">
            <a:solidFill>
              <a:schemeClr val="tx1"/>
            </a:solidFill>
          </a:endParaRPr>
        </a:p>
      </dgm:t>
    </dgm:pt>
    <dgm:pt modelId="{98D53012-034F-4065-9F47-13436AA9DEA4}" type="parTrans" cxnId="{5F6B43E2-954E-416E-AB22-EFE9323896B5}">
      <dgm:prSet/>
      <dgm:spPr/>
      <dgm:t>
        <a:bodyPr/>
        <a:lstStyle/>
        <a:p>
          <a:endParaRPr lang="en-US" sz="1200">
            <a:solidFill>
              <a:schemeClr val="tx1"/>
            </a:solidFill>
          </a:endParaRPr>
        </a:p>
      </dgm:t>
    </dgm:pt>
    <dgm:pt modelId="{615EDBAF-23AF-466A-84CF-C569F86671F0}" type="sibTrans" cxnId="{5F6B43E2-954E-416E-AB22-EFE9323896B5}">
      <dgm:prSet/>
      <dgm:spPr/>
      <dgm:t>
        <a:bodyPr/>
        <a:lstStyle/>
        <a:p>
          <a:endParaRPr lang="en-US" sz="1200">
            <a:solidFill>
              <a:schemeClr val="tx1"/>
            </a:solidFill>
          </a:endParaRPr>
        </a:p>
      </dgm:t>
    </dgm:pt>
    <dgm:pt modelId="{B9E6FA4E-090D-484B-98ED-5C9B7C1B6DBC}">
      <dgm:prSet custT="1"/>
      <dgm:spPr/>
      <dgm:t>
        <a:bodyPr/>
        <a:lstStyle/>
        <a:p>
          <a:pPr rtl="0"/>
          <a:r>
            <a:rPr lang="en-US" sz="1200" b="1" u="none" dirty="0" smtClean="0">
              <a:solidFill>
                <a:schemeClr val="tx1"/>
              </a:solidFill>
            </a:rPr>
            <a:t>Notes to the Sample:</a:t>
          </a:r>
          <a:endParaRPr lang="en-US" sz="1200" u="none" dirty="0">
            <a:solidFill>
              <a:schemeClr val="tx1"/>
            </a:solidFill>
          </a:endParaRPr>
        </a:p>
      </dgm:t>
    </dgm:pt>
    <dgm:pt modelId="{33A9EFA9-18F8-49F4-9BF1-8725615782E2}" type="parTrans" cxnId="{DBD0148E-D66F-4352-A430-A7822EA2E8FF}">
      <dgm:prSet/>
      <dgm:spPr/>
      <dgm:t>
        <a:bodyPr/>
        <a:lstStyle/>
        <a:p>
          <a:endParaRPr lang="en-US" sz="1200">
            <a:solidFill>
              <a:schemeClr val="tx1"/>
            </a:solidFill>
          </a:endParaRPr>
        </a:p>
      </dgm:t>
    </dgm:pt>
    <dgm:pt modelId="{0C147ED7-0F14-4595-9E18-5B0F7B38818A}" type="sibTrans" cxnId="{DBD0148E-D66F-4352-A430-A7822EA2E8FF}">
      <dgm:prSet/>
      <dgm:spPr/>
      <dgm:t>
        <a:bodyPr/>
        <a:lstStyle/>
        <a:p>
          <a:endParaRPr lang="en-US" sz="1200">
            <a:solidFill>
              <a:schemeClr val="tx1"/>
            </a:solidFill>
          </a:endParaRPr>
        </a:p>
      </dgm:t>
    </dgm:pt>
    <dgm:pt modelId="{C234AA41-912E-4F69-B6D8-25423B861678}">
      <dgm:prSet custT="1"/>
      <dgm:spPr/>
      <dgm:t>
        <a:bodyPr/>
        <a:lstStyle/>
        <a:p>
          <a:pPr rtl="0"/>
          <a:r>
            <a:rPr lang="en-US" sz="1200" dirty="0" smtClean="0">
              <a:solidFill>
                <a:schemeClr val="tx1"/>
              </a:solidFill>
            </a:rPr>
            <a:t>While each year we pursue a total of around 300 respondents, there has been a drop in the overall sample included in the Service Delivery section as will be evidenced over the next few slides.  This decrease can be attributed to the following factors:</a:t>
          </a:r>
          <a:endParaRPr lang="en-US" sz="1200" dirty="0">
            <a:solidFill>
              <a:schemeClr val="tx1"/>
            </a:solidFill>
          </a:endParaRPr>
        </a:p>
      </dgm:t>
    </dgm:pt>
    <dgm:pt modelId="{B05665DC-3DFF-4714-85C3-F97A201F14BF}" type="parTrans" cxnId="{91705924-B694-468D-A3B2-3B1EF9376292}">
      <dgm:prSet/>
      <dgm:spPr/>
      <dgm:t>
        <a:bodyPr/>
        <a:lstStyle/>
        <a:p>
          <a:endParaRPr lang="en-US" sz="1200">
            <a:solidFill>
              <a:schemeClr val="tx1"/>
            </a:solidFill>
          </a:endParaRPr>
        </a:p>
      </dgm:t>
    </dgm:pt>
    <dgm:pt modelId="{9D50C49B-EE95-47FE-AC76-5C2A4171E8A1}" type="sibTrans" cxnId="{91705924-B694-468D-A3B2-3B1EF9376292}">
      <dgm:prSet/>
      <dgm:spPr/>
      <dgm:t>
        <a:bodyPr/>
        <a:lstStyle/>
        <a:p>
          <a:endParaRPr lang="en-US" sz="1200">
            <a:solidFill>
              <a:schemeClr val="tx1"/>
            </a:solidFill>
          </a:endParaRPr>
        </a:p>
      </dgm:t>
    </dgm:pt>
    <dgm:pt modelId="{EBA51994-E589-4ADD-8D9E-CCC57BD1BC39}">
      <dgm:prSet custT="1"/>
      <dgm:spPr/>
      <dgm:t>
        <a:bodyPr/>
        <a:lstStyle/>
        <a:p>
          <a:pPr rtl="0"/>
          <a:r>
            <a:rPr lang="en-US" sz="1200" dirty="0" smtClean="0">
              <a:solidFill>
                <a:schemeClr val="tx1"/>
              </a:solidFill>
            </a:rPr>
            <a:t>In previous years (particularly in 2009), there was an enormously positive response from the Junior and Middle Management participants who completed the online survey.  This boosted the sample size by up to 155.  This year, these participants were not explicitly included in the study hence, bringing the total achieved sample back down to around the 300 mark.</a:t>
          </a:r>
          <a:endParaRPr lang="en-US" sz="1200" dirty="0">
            <a:solidFill>
              <a:schemeClr val="tx1"/>
            </a:solidFill>
          </a:endParaRPr>
        </a:p>
      </dgm:t>
    </dgm:pt>
    <dgm:pt modelId="{BE76015B-5BF6-4020-8B05-0A9298C30072}" type="parTrans" cxnId="{B03023C5-5AF9-45B6-8A24-3AF46C23E560}">
      <dgm:prSet/>
      <dgm:spPr/>
      <dgm:t>
        <a:bodyPr/>
        <a:lstStyle/>
        <a:p>
          <a:endParaRPr lang="en-US" sz="1200">
            <a:solidFill>
              <a:schemeClr val="tx1"/>
            </a:solidFill>
          </a:endParaRPr>
        </a:p>
      </dgm:t>
    </dgm:pt>
    <dgm:pt modelId="{7027D617-7969-47ED-8CA1-182FF30F5C49}" type="sibTrans" cxnId="{B03023C5-5AF9-45B6-8A24-3AF46C23E560}">
      <dgm:prSet/>
      <dgm:spPr/>
      <dgm:t>
        <a:bodyPr/>
        <a:lstStyle/>
        <a:p>
          <a:endParaRPr lang="en-US" sz="1200">
            <a:solidFill>
              <a:schemeClr val="tx1"/>
            </a:solidFill>
          </a:endParaRPr>
        </a:p>
      </dgm:t>
    </dgm:pt>
    <dgm:pt modelId="{C05A96DD-E5D8-413D-A79E-39AC79B3D992}">
      <dgm:prSet custT="1"/>
      <dgm:spPr/>
      <dgm:t>
        <a:bodyPr/>
        <a:lstStyle/>
        <a:p>
          <a:pPr rtl="0"/>
          <a:r>
            <a:rPr lang="en-US" sz="1200" dirty="0" smtClean="0">
              <a:solidFill>
                <a:schemeClr val="tx1"/>
              </a:solidFill>
            </a:rPr>
            <a:t>Staff members are excluded (unless explicitly stated otherwise)</a:t>
          </a:r>
          <a:endParaRPr lang="en-US" sz="1200" dirty="0">
            <a:solidFill>
              <a:schemeClr val="tx1"/>
            </a:solidFill>
          </a:endParaRPr>
        </a:p>
      </dgm:t>
    </dgm:pt>
    <dgm:pt modelId="{57EB31B9-2349-4676-8716-36191CBF8D74}" type="parTrans" cxnId="{EE577041-DD88-4A33-8789-1E24235BBF9B}">
      <dgm:prSet/>
      <dgm:spPr/>
      <dgm:t>
        <a:bodyPr/>
        <a:lstStyle/>
        <a:p>
          <a:endParaRPr lang="en-US" sz="1200">
            <a:solidFill>
              <a:schemeClr val="tx1"/>
            </a:solidFill>
          </a:endParaRPr>
        </a:p>
      </dgm:t>
    </dgm:pt>
    <dgm:pt modelId="{6693DA17-EA3E-49D5-82F3-C604E7F85643}" type="sibTrans" cxnId="{EE577041-DD88-4A33-8789-1E24235BBF9B}">
      <dgm:prSet/>
      <dgm:spPr/>
      <dgm:t>
        <a:bodyPr/>
        <a:lstStyle/>
        <a:p>
          <a:endParaRPr lang="en-US" sz="1200">
            <a:solidFill>
              <a:schemeClr val="tx1"/>
            </a:solidFill>
          </a:endParaRPr>
        </a:p>
      </dgm:t>
    </dgm:pt>
    <dgm:pt modelId="{17F65D84-C27E-44F1-971B-EE5465C12F51}">
      <dgm:prSet custT="1"/>
      <dgm:spPr/>
      <dgm:t>
        <a:bodyPr/>
        <a:lstStyle/>
        <a:p>
          <a:pPr rtl="0"/>
          <a:r>
            <a:rPr lang="en-US" sz="1200" dirty="0" smtClean="0">
              <a:solidFill>
                <a:schemeClr val="tx1"/>
              </a:solidFill>
            </a:rPr>
            <a:t>Only employed learners who have had direct dealings with the BANKSETA are asked to rate the organisation on service delivery.  In 2010, 77% of unemployed learners had not dealt directly with the BANKSETA</a:t>
          </a:r>
          <a:endParaRPr lang="en-US" sz="1200" dirty="0">
            <a:solidFill>
              <a:schemeClr val="tx1"/>
            </a:solidFill>
          </a:endParaRPr>
        </a:p>
      </dgm:t>
    </dgm:pt>
    <dgm:pt modelId="{0E00A105-6AEF-4110-8E2C-597C129B8A5A}" type="parTrans" cxnId="{DC654D73-3F8B-4431-A8ED-39C3A931E91E}">
      <dgm:prSet/>
      <dgm:spPr/>
      <dgm:t>
        <a:bodyPr/>
        <a:lstStyle/>
        <a:p>
          <a:endParaRPr lang="en-US" sz="1200">
            <a:solidFill>
              <a:schemeClr val="tx1"/>
            </a:solidFill>
          </a:endParaRPr>
        </a:p>
      </dgm:t>
    </dgm:pt>
    <dgm:pt modelId="{CAB8201C-701F-41C6-9A83-833E4952AB51}" type="sibTrans" cxnId="{DC654D73-3F8B-4431-A8ED-39C3A931E91E}">
      <dgm:prSet/>
      <dgm:spPr/>
      <dgm:t>
        <a:bodyPr/>
        <a:lstStyle/>
        <a:p>
          <a:endParaRPr lang="en-US" sz="1200">
            <a:solidFill>
              <a:schemeClr val="tx1"/>
            </a:solidFill>
          </a:endParaRPr>
        </a:p>
      </dgm:t>
    </dgm:pt>
    <dgm:pt modelId="{E638747C-479B-440F-93D6-099B595D2E93}">
      <dgm:prSet custT="1"/>
      <dgm:spPr/>
      <dgm:t>
        <a:bodyPr/>
        <a:lstStyle/>
        <a:p>
          <a:pPr rtl="0"/>
          <a:endParaRPr lang="en-US" sz="1200" dirty="0">
            <a:solidFill>
              <a:schemeClr val="tx1"/>
            </a:solidFill>
          </a:endParaRPr>
        </a:p>
      </dgm:t>
    </dgm:pt>
    <dgm:pt modelId="{7D8A45E0-0DD0-4E65-B6B8-24CBEE5099A4}" type="parTrans" cxnId="{A1BBBC70-D236-4909-B0F7-13C84F3B9ABA}">
      <dgm:prSet/>
      <dgm:spPr/>
      <dgm:t>
        <a:bodyPr/>
        <a:lstStyle/>
        <a:p>
          <a:endParaRPr lang="en-US" sz="1200">
            <a:solidFill>
              <a:schemeClr val="tx1"/>
            </a:solidFill>
          </a:endParaRPr>
        </a:p>
      </dgm:t>
    </dgm:pt>
    <dgm:pt modelId="{61572C33-2751-4C60-803B-A3E288CF95A1}" type="sibTrans" cxnId="{A1BBBC70-D236-4909-B0F7-13C84F3B9ABA}">
      <dgm:prSet/>
      <dgm:spPr/>
      <dgm:t>
        <a:bodyPr/>
        <a:lstStyle/>
        <a:p>
          <a:endParaRPr lang="en-US" sz="1200">
            <a:solidFill>
              <a:schemeClr val="tx1"/>
            </a:solidFill>
          </a:endParaRPr>
        </a:p>
      </dgm:t>
    </dgm:pt>
    <dgm:pt modelId="{1B7EBAC8-A156-4AEF-B32A-4D9B9B3D341B}">
      <dgm:prSet custT="1"/>
      <dgm:spPr/>
      <dgm:t>
        <a:bodyPr/>
        <a:lstStyle/>
        <a:p>
          <a:pPr rtl="0"/>
          <a:endParaRPr lang="en-US" sz="1200" dirty="0">
            <a:solidFill>
              <a:schemeClr val="tx1"/>
            </a:solidFill>
          </a:endParaRPr>
        </a:p>
      </dgm:t>
    </dgm:pt>
    <dgm:pt modelId="{044691DB-DA1E-493F-B11F-438BC3944566}" type="parTrans" cxnId="{008FDBC0-2966-437D-BB4B-08028B64C877}">
      <dgm:prSet/>
      <dgm:spPr/>
      <dgm:t>
        <a:bodyPr/>
        <a:lstStyle/>
        <a:p>
          <a:endParaRPr lang="en-US" sz="1200">
            <a:solidFill>
              <a:schemeClr val="tx1"/>
            </a:solidFill>
          </a:endParaRPr>
        </a:p>
      </dgm:t>
    </dgm:pt>
    <dgm:pt modelId="{4FF24C4A-9E5A-4570-BE8A-2A6E9EA6013D}" type="sibTrans" cxnId="{008FDBC0-2966-437D-BB4B-08028B64C877}">
      <dgm:prSet/>
      <dgm:spPr/>
      <dgm:t>
        <a:bodyPr/>
        <a:lstStyle/>
        <a:p>
          <a:endParaRPr lang="en-US" sz="1200">
            <a:solidFill>
              <a:schemeClr val="tx1"/>
            </a:solidFill>
          </a:endParaRPr>
        </a:p>
      </dgm:t>
    </dgm:pt>
    <dgm:pt modelId="{17E490D6-CD18-4B5E-8DF2-471C183CF405}">
      <dgm:prSet custT="1"/>
      <dgm:spPr/>
      <dgm:t>
        <a:bodyPr/>
        <a:lstStyle/>
        <a:p>
          <a:pPr rtl="0"/>
          <a:endParaRPr lang="en-US" sz="1200" dirty="0">
            <a:solidFill>
              <a:schemeClr val="tx1"/>
            </a:solidFill>
          </a:endParaRPr>
        </a:p>
      </dgm:t>
    </dgm:pt>
    <dgm:pt modelId="{F77DA2C6-3D0F-409C-90A4-DA2B7C8A9541}" type="parTrans" cxnId="{E7D47866-1223-4B9E-AC34-95E7E921C195}">
      <dgm:prSet/>
      <dgm:spPr/>
      <dgm:t>
        <a:bodyPr/>
        <a:lstStyle/>
        <a:p>
          <a:endParaRPr lang="en-US" sz="1200">
            <a:solidFill>
              <a:schemeClr val="tx1"/>
            </a:solidFill>
          </a:endParaRPr>
        </a:p>
      </dgm:t>
    </dgm:pt>
    <dgm:pt modelId="{912D7090-645C-4636-AD9D-9ABD95287770}" type="sibTrans" cxnId="{E7D47866-1223-4B9E-AC34-95E7E921C195}">
      <dgm:prSet/>
      <dgm:spPr/>
      <dgm:t>
        <a:bodyPr/>
        <a:lstStyle/>
        <a:p>
          <a:endParaRPr lang="en-US" sz="1200">
            <a:solidFill>
              <a:schemeClr val="tx1"/>
            </a:solidFill>
          </a:endParaRPr>
        </a:p>
      </dgm:t>
    </dgm:pt>
    <dgm:pt modelId="{BFA262E7-2D05-4C05-8EEA-857ABB547323}" type="pres">
      <dgm:prSet presAssocID="{44DC2F23-8795-4F9C-945A-BAC2D8314F2E}" presName="linear" presStyleCnt="0">
        <dgm:presLayoutVars>
          <dgm:dir/>
          <dgm:animLvl val="lvl"/>
          <dgm:resizeHandles val="exact"/>
        </dgm:presLayoutVars>
      </dgm:prSet>
      <dgm:spPr/>
      <dgm:t>
        <a:bodyPr/>
        <a:lstStyle/>
        <a:p>
          <a:endParaRPr lang="en-US"/>
        </a:p>
      </dgm:t>
    </dgm:pt>
    <dgm:pt modelId="{5068A016-9133-4FC2-A36D-0F6989923895}" type="pres">
      <dgm:prSet presAssocID="{3E68A9AB-5954-4520-AEE7-F5A092FA8299}" presName="parentLin" presStyleCnt="0"/>
      <dgm:spPr/>
    </dgm:pt>
    <dgm:pt modelId="{7C8BB1E6-11AB-4999-941C-FF5EBA949651}" type="pres">
      <dgm:prSet presAssocID="{3E68A9AB-5954-4520-AEE7-F5A092FA8299}" presName="parentLeftMargin" presStyleLbl="node1" presStyleIdx="0" presStyleCnt="2"/>
      <dgm:spPr/>
      <dgm:t>
        <a:bodyPr/>
        <a:lstStyle/>
        <a:p>
          <a:endParaRPr lang="en-US"/>
        </a:p>
      </dgm:t>
    </dgm:pt>
    <dgm:pt modelId="{5E634C99-DEF8-417D-AF4B-27E089BFD2E5}" type="pres">
      <dgm:prSet presAssocID="{3E68A9AB-5954-4520-AEE7-F5A092FA8299}" presName="parentText" presStyleLbl="node1" presStyleIdx="0" presStyleCnt="2">
        <dgm:presLayoutVars>
          <dgm:chMax val="0"/>
          <dgm:bulletEnabled val="1"/>
        </dgm:presLayoutVars>
      </dgm:prSet>
      <dgm:spPr/>
      <dgm:t>
        <a:bodyPr/>
        <a:lstStyle/>
        <a:p>
          <a:endParaRPr lang="en-US"/>
        </a:p>
      </dgm:t>
    </dgm:pt>
    <dgm:pt modelId="{834B1E3F-B44D-47D4-97CD-010C552CEDD0}" type="pres">
      <dgm:prSet presAssocID="{3E68A9AB-5954-4520-AEE7-F5A092FA8299}" presName="negativeSpace" presStyleCnt="0"/>
      <dgm:spPr/>
    </dgm:pt>
    <dgm:pt modelId="{8A60AC57-A773-49E8-9AA1-EDD951372113}" type="pres">
      <dgm:prSet presAssocID="{3E68A9AB-5954-4520-AEE7-F5A092FA8299}" presName="childText" presStyleLbl="conFgAcc1" presStyleIdx="0" presStyleCnt="2">
        <dgm:presLayoutVars>
          <dgm:bulletEnabled val="1"/>
        </dgm:presLayoutVars>
      </dgm:prSet>
      <dgm:spPr/>
      <dgm:t>
        <a:bodyPr/>
        <a:lstStyle/>
        <a:p>
          <a:endParaRPr lang="en-US"/>
        </a:p>
      </dgm:t>
    </dgm:pt>
    <dgm:pt modelId="{BC374D8A-67C6-40D7-911C-14636EED8A68}" type="pres">
      <dgm:prSet presAssocID="{DBB6B02D-CD34-4045-85FE-9C38450AD7F7}" presName="spaceBetweenRectangles" presStyleCnt="0"/>
      <dgm:spPr/>
    </dgm:pt>
    <dgm:pt modelId="{040E8CED-F652-44AD-9C50-F2D7FFE8429D}" type="pres">
      <dgm:prSet presAssocID="{B9E6FA4E-090D-484B-98ED-5C9B7C1B6DBC}" presName="parentLin" presStyleCnt="0"/>
      <dgm:spPr/>
    </dgm:pt>
    <dgm:pt modelId="{7F1E1298-C5D0-4018-A878-2EE504CF6082}" type="pres">
      <dgm:prSet presAssocID="{B9E6FA4E-090D-484B-98ED-5C9B7C1B6DBC}" presName="parentLeftMargin" presStyleLbl="node1" presStyleIdx="0" presStyleCnt="2"/>
      <dgm:spPr/>
      <dgm:t>
        <a:bodyPr/>
        <a:lstStyle/>
        <a:p>
          <a:endParaRPr lang="en-US"/>
        </a:p>
      </dgm:t>
    </dgm:pt>
    <dgm:pt modelId="{17EE601F-3AE1-4725-BECF-31A85AAFFD77}" type="pres">
      <dgm:prSet presAssocID="{B9E6FA4E-090D-484B-98ED-5C9B7C1B6DBC}" presName="parentText" presStyleLbl="node1" presStyleIdx="1" presStyleCnt="2">
        <dgm:presLayoutVars>
          <dgm:chMax val="0"/>
          <dgm:bulletEnabled val="1"/>
        </dgm:presLayoutVars>
      </dgm:prSet>
      <dgm:spPr/>
      <dgm:t>
        <a:bodyPr/>
        <a:lstStyle/>
        <a:p>
          <a:endParaRPr lang="en-US"/>
        </a:p>
      </dgm:t>
    </dgm:pt>
    <dgm:pt modelId="{AD3BC1BF-9DEF-4D41-94E9-39AA3B45C5DF}" type="pres">
      <dgm:prSet presAssocID="{B9E6FA4E-090D-484B-98ED-5C9B7C1B6DBC}" presName="negativeSpace" presStyleCnt="0"/>
      <dgm:spPr/>
    </dgm:pt>
    <dgm:pt modelId="{A494D1AF-2869-448D-B39C-98E5988FF2D1}" type="pres">
      <dgm:prSet presAssocID="{B9E6FA4E-090D-484B-98ED-5C9B7C1B6DBC}" presName="childText" presStyleLbl="conFgAcc1" presStyleIdx="1" presStyleCnt="2">
        <dgm:presLayoutVars>
          <dgm:bulletEnabled val="1"/>
        </dgm:presLayoutVars>
      </dgm:prSet>
      <dgm:spPr/>
      <dgm:t>
        <a:bodyPr/>
        <a:lstStyle/>
        <a:p>
          <a:endParaRPr lang="en-US"/>
        </a:p>
      </dgm:t>
    </dgm:pt>
  </dgm:ptLst>
  <dgm:cxnLst>
    <dgm:cxn modelId="{3DB04F44-F82A-42A3-A006-61FA25232446}" srcId="{44DC2F23-8795-4F9C-945A-BAC2D8314F2E}" destId="{3E68A9AB-5954-4520-AEE7-F5A092FA8299}" srcOrd="0" destOrd="0" parTransId="{145C7FFF-625C-4F63-BFE7-FC4E2ED186F4}" sibTransId="{DBB6B02D-CD34-4045-85FE-9C38450AD7F7}"/>
    <dgm:cxn modelId="{4F264B5B-3E89-4034-B881-E97A4E235838}" type="presOf" srcId="{C05A96DD-E5D8-413D-A79E-39AC79B3D992}" destId="{A494D1AF-2869-448D-B39C-98E5988FF2D1}" srcOrd="0" destOrd="3" presId="urn:microsoft.com/office/officeart/2005/8/layout/list1"/>
    <dgm:cxn modelId="{C0275BEE-0171-4997-9676-A7CD3B64070C}" type="presOf" srcId="{3E68A9AB-5954-4520-AEE7-F5A092FA8299}" destId="{7C8BB1E6-11AB-4999-941C-FF5EBA949651}" srcOrd="0" destOrd="0" presId="urn:microsoft.com/office/officeart/2005/8/layout/list1"/>
    <dgm:cxn modelId="{44D29D2B-181F-4903-B42D-7A014A0F2D7D}" type="presOf" srcId="{17F65D84-C27E-44F1-971B-EE5465C12F51}" destId="{A494D1AF-2869-448D-B39C-98E5988FF2D1}" srcOrd="0" destOrd="4" presId="urn:microsoft.com/office/officeart/2005/8/layout/list1"/>
    <dgm:cxn modelId="{B03023C5-5AF9-45B6-8A24-3AF46C23E560}" srcId="{B9E6FA4E-090D-484B-98ED-5C9B7C1B6DBC}" destId="{EBA51994-E589-4ADD-8D9E-CCC57BD1BC39}" srcOrd="2" destOrd="0" parTransId="{BE76015B-5BF6-4020-8B05-0A9298C30072}" sibTransId="{7027D617-7969-47ED-8CA1-182FF30F5C49}"/>
    <dgm:cxn modelId="{DBD0148E-D66F-4352-A430-A7822EA2E8FF}" srcId="{44DC2F23-8795-4F9C-945A-BAC2D8314F2E}" destId="{B9E6FA4E-090D-484B-98ED-5C9B7C1B6DBC}" srcOrd="1" destOrd="0" parTransId="{33A9EFA9-18F8-49F4-9BF1-8725615782E2}" sibTransId="{0C147ED7-0F14-4595-9E18-5B0F7B38818A}"/>
    <dgm:cxn modelId="{211A3EC1-49F5-42B6-A383-E9C744DA9666}" type="presOf" srcId="{C234AA41-912E-4F69-B6D8-25423B861678}" destId="{A494D1AF-2869-448D-B39C-98E5988FF2D1}" srcOrd="0" destOrd="1" presId="urn:microsoft.com/office/officeart/2005/8/layout/list1"/>
    <dgm:cxn modelId="{F1C1B0B9-6824-4097-8D9A-7A7658352C5F}" type="presOf" srcId="{B9E6FA4E-090D-484B-98ED-5C9B7C1B6DBC}" destId="{17EE601F-3AE1-4725-BECF-31A85AAFFD77}" srcOrd="1" destOrd="0" presId="urn:microsoft.com/office/officeart/2005/8/layout/list1"/>
    <dgm:cxn modelId="{92F31FA7-0843-414D-9E46-63C70AA5D86B}" type="presOf" srcId="{B1728E7F-23BE-4790-A99D-7C56E0C1D687}" destId="{8A60AC57-A773-49E8-9AA1-EDD951372113}" srcOrd="0" destOrd="1" presId="urn:microsoft.com/office/officeart/2005/8/layout/list1"/>
    <dgm:cxn modelId="{F026BEBE-9C0E-4FD7-B220-EAE0CF4238A9}" type="presOf" srcId="{EBA51994-E589-4ADD-8D9E-CCC57BD1BC39}" destId="{A494D1AF-2869-448D-B39C-98E5988FF2D1}" srcOrd="0" destOrd="2" presId="urn:microsoft.com/office/officeart/2005/8/layout/list1"/>
    <dgm:cxn modelId="{91705924-B694-468D-A3B2-3B1EF9376292}" srcId="{B9E6FA4E-090D-484B-98ED-5C9B7C1B6DBC}" destId="{C234AA41-912E-4F69-B6D8-25423B861678}" srcOrd="1" destOrd="0" parTransId="{B05665DC-3DFF-4714-85C3-F97A201F14BF}" sibTransId="{9D50C49B-EE95-47FE-AC76-5C2A4171E8A1}"/>
    <dgm:cxn modelId="{99FBE145-4AF8-49AA-B24F-C0CF697C0B85}" type="presOf" srcId="{1B7EBAC8-A156-4AEF-B32A-4D9B9B3D341B}" destId="{8A60AC57-A773-49E8-9AA1-EDD951372113}" srcOrd="0" destOrd="3" presId="urn:microsoft.com/office/officeart/2005/8/layout/list1"/>
    <dgm:cxn modelId="{A1BBBC70-D236-4909-B0F7-13C84F3B9ABA}" srcId="{B9E6FA4E-090D-484B-98ED-5C9B7C1B6DBC}" destId="{E638747C-479B-440F-93D6-099B595D2E93}" srcOrd="0" destOrd="0" parTransId="{7D8A45E0-0DD0-4E65-B6B8-24CBEE5099A4}" sibTransId="{61572C33-2751-4C60-803B-A3E288CF95A1}"/>
    <dgm:cxn modelId="{72B7459F-65C4-4F3B-AAB5-8814B1BC90C8}" type="presOf" srcId="{E638747C-479B-440F-93D6-099B595D2E93}" destId="{A494D1AF-2869-448D-B39C-98E5988FF2D1}" srcOrd="0" destOrd="0" presId="urn:microsoft.com/office/officeart/2005/8/layout/list1"/>
    <dgm:cxn modelId="{D93C7555-A9F9-4D7F-B2B8-2D9360603573}" type="presOf" srcId="{788A6784-1479-485F-925E-A91E7DAFA68B}" destId="{8A60AC57-A773-49E8-9AA1-EDD951372113}" srcOrd="0" destOrd="2" presId="urn:microsoft.com/office/officeart/2005/8/layout/list1"/>
    <dgm:cxn modelId="{68F98444-94B9-4033-8318-0B2B7EE0227D}" type="presOf" srcId="{17E490D6-CD18-4B5E-8DF2-471C183CF405}" destId="{8A60AC57-A773-49E8-9AA1-EDD951372113}" srcOrd="0" destOrd="0" presId="urn:microsoft.com/office/officeart/2005/8/layout/list1"/>
    <dgm:cxn modelId="{DC654D73-3F8B-4431-A8ED-39C3A931E91E}" srcId="{B9E6FA4E-090D-484B-98ED-5C9B7C1B6DBC}" destId="{17F65D84-C27E-44F1-971B-EE5465C12F51}" srcOrd="4" destOrd="0" parTransId="{0E00A105-6AEF-4110-8E2C-597C129B8A5A}" sibTransId="{CAB8201C-701F-41C6-9A83-833E4952AB51}"/>
    <dgm:cxn modelId="{59B88E98-FF57-4F3C-A3A7-B493D6379EB3}" type="presOf" srcId="{3E68A9AB-5954-4520-AEE7-F5A092FA8299}" destId="{5E634C99-DEF8-417D-AF4B-27E089BFD2E5}" srcOrd="1" destOrd="0" presId="urn:microsoft.com/office/officeart/2005/8/layout/list1"/>
    <dgm:cxn modelId="{008FDBC0-2966-437D-BB4B-08028B64C877}" srcId="{3E68A9AB-5954-4520-AEE7-F5A092FA8299}" destId="{1B7EBAC8-A156-4AEF-B32A-4D9B9B3D341B}" srcOrd="3" destOrd="0" parTransId="{044691DB-DA1E-493F-B11F-438BC3944566}" sibTransId="{4FF24C4A-9E5A-4570-BE8A-2A6E9EA6013D}"/>
    <dgm:cxn modelId="{5F6B43E2-954E-416E-AB22-EFE9323896B5}" srcId="{3E68A9AB-5954-4520-AEE7-F5A092FA8299}" destId="{788A6784-1479-485F-925E-A91E7DAFA68B}" srcOrd="2" destOrd="0" parTransId="{98D53012-034F-4065-9F47-13436AA9DEA4}" sibTransId="{615EDBAF-23AF-466A-84CF-C569F86671F0}"/>
    <dgm:cxn modelId="{00422950-386F-40EF-B28E-F343BBF4E3E3}" type="presOf" srcId="{B9E6FA4E-090D-484B-98ED-5C9B7C1B6DBC}" destId="{7F1E1298-C5D0-4018-A878-2EE504CF6082}" srcOrd="0" destOrd="0" presId="urn:microsoft.com/office/officeart/2005/8/layout/list1"/>
    <dgm:cxn modelId="{87A0C297-E908-49C0-B454-F0469BD4608F}" type="presOf" srcId="{44DC2F23-8795-4F9C-945A-BAC2D8314F2E}" destId="{BFA262E7-2D05-4C05-8EEA-857ABB547323}" srcOrd="0" destOrd="0" presId="urn:microsoft.com/office/officeart/2005/8/layout/list1"/>
    <dgm:cxn modelId="{A4032BAA-0DCE-4810-BC17-D9420F44F595}" srcId="{3E68A9AB-5954-4520-AEE7-F5A092FA8299}" destId="{B1728E7F-23BE-4790-A99D-7C56E0C1D687}" srcOrd="1" destOrd="0" parTransId="{431DF7EC-7BDD-4FFC-9683-B7B28EC46D91}" sibTransId="{A23E7063-CD29-4C31-9F3B-F8C38C244A41}"/>
    <dgm:cxn modelId="{E7D47866-1223-4B9E-AC34-95E7E921C195}" srcId="{3E68A9AB-5954-4520-AEE7-F5A092FA8299}" destId="{17E490D6-CD18-4B5E-8DF2-471C183CF405}" srcOrd="0" destOrd="0" parTransId="{F77DA2C6-3D0F-409C-90A4-DA2B7C8A9541}" sibTransId="{912D7090-645C-4636-AD9D-9ABD95287770}"/>
    <dgm:cxn modelId="{EE577041-DD88-4A33-8789-1E24235BBF9B}" srcId="{B9E6FA4E-090D-484B-98ED-5C9B7C1B6DBC}" destId="{C05A96DD-E5D8-413D-A79E-39AC79B3D992}" srcOrd="3" destOrd="0" parTransId="{57EB31B9-2349-4676-8716-36191CBF8D74}" sibTransId="{6693DA17-EA3E-49D5-82F3-C604E7F85643}"/>
    <dgm:cxn modelId="{BABD1ECB-0C52-45B9-999C-72E2F5F0AD66}" type="presParOf" srcId="{BFA262E7-2D05-4C05-8EEA-857ABB547323}" destId="{5068A016-9133-4FC2-A36D-0F6989923895}" srcOrd="0" destOrd="0" presId="urn:microsoft.com/office/officeart/2005/8/layout/list1"/>
    <dgm:cxn modelId="{16367D2C-EA2A-454B-95E7-45CECB257A07}" type="presParOf" srcId="{5068A016-9133-4FC2-A36D-0F6989923895}" destId="{7C8BB1E6-11AB-4999-941C-FF5EBA949651}" srcOrd="0" destOrd="0" presId="urn:microsoft.com/office/officeart/2005/8/layout/list1"/>
    <dgm:cxn modelId="{4B99C163-17FC-40CB-9112-9F37EA57A5A9}" type="presParOf" srcId="{5068A016-9133-4FC2-A36D-0F6989923895}" destId="{5E634C99-DEF8-417D-AF4B-27E089BFD2E5}" srcOrd="1" destOrd="0" presId="urn:microsoft.com/office/officeart/2005/8/layout/list1"/>
    <dgm:cxn modelId="{7D34CF4A-FB05-4808-B3CE-87C9CA3DB503}" type="presParOf" srcId="{BFA262E7-2D05-4C05-8EEA-857ABB547323}" destId="{834B1E3F-B44D-47D4-97CD-010C552CEDD0}" srcOrd="1" destOrd="0" presId="urn:microsoft.com/office/officeart/2005/8/layout/list1"/>
    <dgm:cxn modelId="{EC7BFFC1-F2A6-464A-9DBE-B9AC38518255}" type="presParOf" srcId="{BFA262E7-2D05-4C05-8EEA-857ABB547323}" destId="{8A60AC57-A773-49E8-9AA1-EDD951372113}" srcOrd="2" destOrd="0" presId="urn:microsoft.com/office/officeart/2005/8/layout/list1"/>
    <dgm:cxn modelId="{71FC08E0-8A77-4D94-AC3E-3596AAA77A32}" type="presParOf" srcId="{BFA262E7-2D05-4C05-8EEA-857ABB547323}" destId="{BC374D8A-67C6-40D7-911C-14636EED8A68}" srcOrd="3" destOrd="0" presId="urn:microsoft.com/office/officeart/2005/8/layout/list1"/>
    <dgm:cxn modelId="{51D0CA96-1910-4440-BB69-CF7A73BB0F73}" type="presParOf" srcId="{BFA262E7-2D05-4C05-8EEA-857ABB547323}" destId="{040E8CED-F652-44AD-9C50-F2D7FFE8429D}" srcOrd="4" destOrd="0" presId="urn:microsoft.com/office/officeart/2005/8/layout/list1"/>
    <dgm:cxn modelId="{49701A7F-38D9-4EE2-A152-543DB68B2847}" type="presParOf" srcId="{040E8CED-F652-44AD-9C50-F2D7FFE8429D}" destId="{7F1E1298-C5D0-4018-A878-2EE504CF6082}" srcOrd="0" destOrd="0" presId="urn:microsoft.com/office/officeart/2005/8/layout/list1"/>
    <dgm:cxn modelId="{368D202B-C8AD-4D72-B997-88D92B0652B0}" type="presParOf" srcId="{040E8CED-F652-44AD-9C50-F2D7FFE8429D}" destId="{17EE601F-3AE1-4725-BECF-31A85AAFFD77}" srcOrd="1" destOrd="0" presId="urn:microsoft.com/office/officeart/2005/8/layout/list1"/>
    <dgm:cxn modelId="{1E950B46-5B8D-4822-965B-2B4842EF4C77}" type="presParOf" srcId="{BFA262E7-2D05-4C05-8EEA-857ABB547323}" destId="{AD3BC1BF-9DEF-4D41-94E9-39AA3B45C5DF}" srcOrd="5" destOrd="0" presId="urn:microsoft.com/office/officeart/2005/8/layout/list1"/>
    <dgm:cxn modelId="{BDD092E2-ACE9-43A5-A690-6F8410992725}" type="presParOf" srcId="{BFA262E7-2D05-4C05-8EEA-857ABB547323}" destId="{A494D1AF-2869-448D-B39C-98E5988FF2D1}" srcOrd="6" destOrd="0" presId="urn:microsoft.com/office/officeart/2005/8/layout/list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C5361D-DDA1-46FB-B825-06D4F68DA6CC}">
      <dsp:nvSpPr>
        <dsp:cNvPr id="0" name=""/>
        <dsp:cNvSpPr/>
      </dsp:nvSpPr>
      <dsp:spPr>
        <a:xfrm>
          <a:off x="0" y="53524"/>
          <a:ext cx="8458200" cy="56160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b="1" kern="1200" dirty="0" smtClean="0">
              <a:latin typeface="+mn-lt"/>
              <a:ea typeface="+mn-ea"/>
              <a:cs typeface="+mn-cs"/>
            </a:rPr>
            <a:t>Since TMS’s involvement in 2007, an online survey methodology has been adopted as the preferred approach to the stakeholder satisfaction assessment</a:t>
          </a:r>
          <a:endParaRPr lang="en-US" sz="1100" b="1" kern="1200" dirty="0">
            <a:latin typeface="+mn-lt"/>
            <a:ea typeface="+mn-ea"/>
            <a:cs typeface="+mn-cs"/>
          </a:endParaRPr>
        </a:p>
      </dsp:txBody>
      <dsp:txXfrm>
        <a:off x="0" y="53524"/>
        <a:ext cx="8458200" cy="561600"/>
      </dsp:txXfrm>
    </dsp:sp>
    <dsp:sp modelId="{CA5980EA-EE88-49B0-AB33-938EE6A4A7FC}">
      <dsp:nvSpPr>
        <dsp:cNvPr id="0" name=""/>
        <dsp:cNvSpPr/>
      </dsp:nvSpPr>
      <dsp:spPr>
        <a:xfrm>
          <a:off x="0" y="701524"/>
          <a:ext cx="8458200" cy="561600"/>
        </a:xfrm>
        <a:prstGeom prst="roundRect">
          <a:avLst/>
        </a:prstGeom>
        <a:gradFill rotWithShape="0">
          <a:gsLst>
            <a:gs pos="0">
              <a:schemeClr val="accent5">
                <a:hueOff val="-367427"/>
                <a:satOff val="54"/>
                <a:lumOff val="-1294"/>
                <a:alphaOff val="0"/>
                <a:tint val="50000"/>
                <a:satMod val="300000"/>
              </a:schemeClr>
            </a:gs>
            <a:gs pos="35000">
              <a:schemeClr val="accent5">
                <a:hueOff val="-367427"/>
                <a:satOff val="54"/>
                <a:lumOff val="-1294"/>
                <a:alphaOff val="0"/>
                <a:tint val="37000"/>
                <a:satMod val="300000"/>
              </a:schemeClr>
            </a:gs>
            <a:gs pos="100000">
              <a:schemeClr val="accent5">
                <a:hueOff val="-367427"/>
                <a:satOff val="54"/>
                <a:lumOff val="-129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100" b="1" kern="1200" dirty="0" smtClean="0">
              <a:latin typeface="+mn-lt"/>
              <a:ea typeface="+mn-ea"/>
              <a:cs typeface="+mn-cs"/>
            </a:rPr>
            <a:t>At the outset of each survey the MINIMUM required sample for each category is agreed upon with the BANKSETA, </a:t>
          </a:r>
        </a:p>
      </dsp:txBody>
      <dsp:txXfrm>
        <a:off x="0" y="701524"/>
        <a:ext cx="8458200" cy="561600"/>
      </dsp:txXfrm>
    </dsp:sp>
    <dsp:sp modelId="{04F9DAD7-2019-45AE-8632-EC4429CA2150}">
      <dsp:nvSpPr>
        <dsp:cNvPr id="0" name=""/>
        <dsp:cNvSpPr/>
      </dsp:nvSpPr>
      <dsp:spPr>
        <a:xfrm>
          <a:off x="0" y="1349524"/>
          <a:ext cx="8458200" cy="561600"/>
        </a:xfrm>
        <a:prstGeom prst="roundRect">
          <a:avLst/>
        </a:prstGeom>
        <a:gradFill rotWithShape="0">
          <a:gsLst>
            <a:gs pos="0">
              <a:schemeClr val="accent5">
                <a:hueOff val="-734855"/>
                <a:satOff val="108"/>
                <a:lumOff val="-2588"/>
                <a:alphaOff val="0"/>
                <a:tint val="50000"/>
                <a:satMod val="300000"/>
              </a:schemeClr>
            </a:gs>
            <a:gs pos="35000">
              <a:schemeClr val="accent5">
                <a:hueOff val="-734855"/>
                <a:satOff val="108"/>
                <a:lumOff val="-2588"/>
                <a:alphaOff val="0"/>
                <a:tint val="37000"/>
                <a:satMod val="300000"/>
              </a:schemeClr>
            </a:gs>
            <a:gs pos="100000">
              <a:schemeClr val="accent5">
                <a:hueOff val="-734855"/>
                <a:satOff val="108"/>
                <a:lumOff val="-258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b="1" kern="1200" dirty="0" smtClean="0">
              <a:latin typeface="+mn-lt"/>
              <a:ea typeface="+mn-ea"/>
              <a:cs typeface="+mn-cs"/>
            </a:rPr>
            <a:t>The BANKSETA is also responsible for supplying TMS with the names and contact details of respondents within each category.</a:t>
          </a:r>
          <a:endParaRPr lang="en-US" sz="1100" b="1" kern="1200" dirty="0">
            <a:latin typeface="+mn-lt"/>
            <a:ea typeface="+mn-ea"/>
            <a:cs typeface="+mn-cs"/>
          </a:endParaRPr>
        </a:p>
      </dsp:txBody>
      <dsp:txXfrm>
        <a:off x="0" y="1349524"/>
        <a:ext cx="8458200" cy="561600"/>
      </dsp:txXfrm>
    </dsp:sp>
    <dsp:sp modelId="{BF121D00-21F1-44ED-9167-6C1516F782FE}">
      <dsp:nvSpPr>
        <dsp:cNvPr id="0" name=""/>
        <dsp:cNvSpPr/>
      </dsp:nvSpPr>
      <dsp:spPr>
        <a:xfrm>
          <a:off x="0" y="1997524"/>
          <a:ext cx="8458200" cy="561600"/>
        </a:xfrm>
        <a:prstGeom prst="roundRect">
          <a:avLst/>
        </a:prstGeom>
        <a:gradFill rotWithShape="0">
          <a:gsLst>
            <a:gs pos="0">
              <a:schemeClr val="accent5">
                <a:hueOff val="-1102282"/>
                <a:satOff val="162"/>
                <a:lumOff val="-3883"/>
                <a:alphaOff val="0"/>
                <a:tint val="50000"/>
                <a:satMod val="300000"/>
              </a:schemeClr>
            </a:gs>
            <a:gs pos="35000">
              <a:schemeClr val="accent5">
                <a:hueOff val="-1102282"/>
                <a:satOff val="162"/>
                <a:lumOff val="-3883"/>
                <a:alphaOff val="0"/>
                <a:tint val="37000"/>
                <a:satMod val="300000"/>
              </a:schemeClr>
            </a:gs>
            <a:gs pos="100000">
              <a:schemeClr val="accent5">
                <a:hueOff val="-1102282"/>
                <a:satOff val="162"/>
                <a:lumOff val="-388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b="1" kern="1200" dirty="0" smtClean="0">
              <a:latin typeface="+mn-lt"/>
              <a:ea typeface="+mn-ea"/>
              <a:cs typeface="+mn-cs"/>
            </a:rPr>
            <a:t>TMS sends out the survey link to all contacts names received.  </a:t>
          </a:r>
          <a:r>
            <a:rPr lang="en-US" sz="1100" b="1" i="1" kern="1200" dirty="0" smtClean="0">
              <a:latin typeface="+mn-lt"/>
              <a:ea typeface="+mn-ea"/>
              <a:cs typeface="+mn-cs"/>
            </a:rPr>
            <a:t>(This is excluding the unemployed learners who are traditionally contacted telephonically due to limited access to online facilities)</a:t>
          </a:r>
          <a:endParaRPr lang="en-US" sz="1100" b="1" i="1" kern="1200" dirty="0">
            <a:latin typeface="+mn-lt"/>
            <a:ea typeface="+mn-ea"/>
            <a:cs typeface="+mn-cs"/>
          </a:endParaRPr>
        </a:p>
      </dsp:txBody>
      <dsp:txXfrm>
        <a:off x="0" y="1997524"/>
        <a:ext cx="8458200" cy="561600"/>
      </dsp:txXfrm>
    </dsp:sp>
    <dsp:sp modelId="{82B4EE9C-D5F2-4CAC-AAA8-740E2EF06262}">
      <dsp:nvSpPr>
        <dsp:cNvPr id="0" name=""/>
        <dsp:cNvSpPr/>
      </dsp:nvSpPr>
      <dsp:spPr>
        <a:xfrm>
          <a:off x="0" y="2645524"/>
          <a:ext cx="8458200" cy="561600"/>
        </a:xfrm>
        <a:prstGeom prst="roundRect">
          <a:avLst/>
        </a:prstGeom>
        <a:gradFill rotWithShape="0">
          <a:gsLst>
            <a:gs pos="0">
              <a:schemeClr val="accent5">
                <a:hueOff val="-1469710"/>
                <a:satOff val="216"/>
                <a:lumOff val="-5177"/>
                <a:alphaOff val="0"/>
                <a:tint val="50000"/>
                <a:satMod val="300000"/>
              </a:schemeClr>
            </a:gs>
            <a:gs pos="35000">
              <a:schemeClr val="accent5">
                <a:hueOff val="-1469710"/>
                <a:satOff val="216"/>
                <a:lumOff val="-5177"/>
                <a:alphaOff val="0"/>
                <a:tint val="37000"/>
                <a:satMod val="300000"/>
              </a:schemeClr>
            </a:gs>
            <a:gs pos="100000">
              <a:schemeClr val="accent5">
                <a:hueOff val="-1469710"/>
                <a:satOff val="216"/>
                <a:lumOff val="-51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b="1" kern="1200" dirty="0" smtClean="0">
              <a:latin typeface="+mn-lt"/>
              <a:ea typeface="+mn-ea"/>
              <a:cs typeface="+mn-cs"/>
            </a:rPr>
            <a:t>Once the online survey has been running for a number of weeks, TMS undertakes to TOP-UP any categories where the MINIMUM sample has not been met with telephonic interviews.</a:t>
          </a:r>
          <a:endParaRPr lang="en-US" sz="1100" b="1" kern="1200" dirty="0">
            <a:latin typeface="+mn-lt"/>
            <a:ea typeface="+mn-ea"/>
            <a:cs typeface="+mn-cs"/>
          </a:endParaRPr>
        </a:p>
      </dsp:txBody>
      <dsp:txXfrm>
        <a:off x="0" y="2645524"/>
        <a:ext cx="8458200" cy="561600"/>
      </dsp:txXfrm>
    </dsp:sp>
    <dsp:sp modelId="{527EA841-D900-4231-9FF5-36ED6B416315}">
      <dsp:nvSpPr>
        <dsp:cNvPr id="0" name=""/>
        <dsp:cNvSpPr/>
      </dsp:nvSpPr>
      <dsp:spPr>
        <a:xfrm>
          <a:off x="0" y="3293524"/>
          <a:ext cx="8458200" cy="561600"/>
        </a:xfrm>
        <a:prstGeom prst="roundRect">
          <a:avLst/>
        </a:prstGeom>
        <a:gradFill rotWithShape="0">
          <a:gsLst>
            <a:gs pos="0">
              <a:schemeClr val="accent5">
                <a:hueOff val="-1837137"/>
                <a:satOff val="270"/>
                <a:lumOff val="-6471"/>
                <a:alphaOff val="0"/>
                <a:tint val="50000"/>
                <a:satMod val="300000"/>
              </a:schemeClr>
            </a:gs>
            <a:gs pos="35000">
              <a:schemeClr val="accent5">
                <a:hueOff val="-1837137"/>
                <a:satOff val="270"/>
                <a:lumOff val="-6471"/>
                <a:alphaOff val="0"/>
                <a:tint val="37000"/>
                <a:satMod val="300000"/>
              </a:schemeClr>
            </a:gs>
            <a:gs pos="100000">
              <a:schemeClr val="accent5">
                <a:hueOff val="-1837137"/>
                <a:satOff val="270"/>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b="1" kern="1200" dirty="0" smtClean="0">
              <a:latin typeface="+mn-lt"/>
              <a:ea typeface="+mn-ea"/>
              <a:cs typeface="+mn-cs"/>
            </a:rPr>
            <a:t>For these interviews, our researchers randomly select names from the remaining list of contacts who have not yet participated in the survey.</a:t>
          </a:r>
          <a:endParaRPr lang="en-US" sz="1100" b="1" kern="1200" dirty="0">
            <a:latin typeface="+mn-lt"/>
            <a:ea typeface="+mn-ea"/>
            <a:cs typeface="+mn-cs"/>
          </a:endParaRPr>
        </a:p>
      </dsp:txBody>
      <dsp:txXfrm>
        <a:off x="0" y="3293524"/>
        <a:ext cx="8458200" cy="5616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60AC57-A773-49E8-9AA1-EDD951372113}">
      <dsp:nvSpPr>
        <dsp:cNvPr id="0" name=""/>
        <dsp:cNvSpPr/>
      </dsp:nvSpPr>
      <dsp:spPr>
        <a:xfrm>
          <a:off x="0" y="225448"/>
          <a:ext cx="8964487" cy="125685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95744" tIns="291592" rIns="695744" bIns="85344" numCol="1" spcCol="1270" anchor="t" anchorCtr="0">
          <a:noAutofit/>
        </a:bodyPr>
        <a:lstStyle/>
        <a:p>
          <a:pPr marL="114300" lvl="1" indent="-114300" algn="l" defTabSz="533400" rtl="0">
            <a:lnSpc>
              <a:spcPct val="90000"/>
            </a:lnSpc>
            <a:spcBef>
              <a:spcPct val="0"/>
            </a:spcBef>
            <a:spcAft>
              <a:spcPct val="15000"/>
            </a:spcAft>
            <a:buChar char="••"/>
          </a:pPr>
          <a:endParaRPr lang="en-US" sz="1200" kern="1200" dirty="0">
            <a:solidFill>
              <a:schemeClr val="tx1"/>
            </a:solidFill>
          </a:endParaRPr>
        </a:p>
        <a:p>
          <a:pPr marL="114300" lvl="1" indent="-114300" algn="l" defTabSz="533400" rtl="0">
            <a:lnSpc>
              <a:spcPct val="90000"/>
            </a:lnSpc>
            <a:spcBef>
              <a:spcPct val="0"/>
            </a:spcBef>
            <a:spcAft>
              <a:spcPct val="15000"/>
            </a:spcAft>
            <a:buChar char="••"/>
          </a:pPr>
          <a:r>
            <a:rPr lang="en-US" sz="1200" kern="1200" dirty="0" smtClean="0">
              <a:solidFill>
                <a:schemeClr val="tx1"/>
              </a:solidFill>
            </a:rPr>
            <a:t>The graphs are to be read as follows:  All year totals are shown on the left-hand side, with a break-down on the </a:t>
          </a:r>
          <a:r>
            <a:rPr lang="en-US" sz="1200" b="1" i="1" kern="1200" dirty="0" smtClean="0">
              <a:solidFill>
                <a:schemeClr val="tx1"/>
              </a:solidFill>
            </a:rPr>
            <a:t>2010</a:t>
          </a:r>
          <a:r>
            <a:rPr lang="en-US" sz="1200" kern="1200" dirty="0" smtClean="0">
              <a:solidFill>
                <a:schemeClr val="tx1"/>
              </a:solidFill>
            </a:rPr>
            <a:t> totals into the respective respondent categories on the right.</a:t>
          </a:r>
          <a:endParaRPr lang="en-US" sz="1200" kern="1200" dirty="0">
            <a:solidFill>
              <a:schemeClr val="tx1"/>
            </a:solidFill>
          </a:endParaRPr>
        </a:p>
        <a:p>
          <a:pPr marL="114300" lvl="1" indent="-114300" algn="l" defTabSz="533400" rtl="0">
            <a:lnSpc>
              <a:spcPct val="90000"/>
            </a:lnSpc>
            <a:spcBef>
              <a:spcPct val="0"/>
            </a:spcBef>
            <a:spcAft>
              <a:spcPct val="15000"/>
            </a:spcAft>
            <a:buChar char="••"/>
          </a:pPr>
          <a:r>
            <a:rPr lang="en-US" sz="1200" kern="1200" dirty="0" smtClean="0">
              <a:solidFill>
                <a:schemeClr val="tx1"/>
              </a:solidFill>
            </a:rPr>
            <a:t>Please note that some sample sizes are very small and thus these findings should be regarded with caution.</a:t>
          </a:r>
          <a:endParaRPr lang="en-US" sz="1200" kern="1200" dirty="0">
            <a:solidFill>
              <a:schemeClr val="tx1"/>
            </a:solidFill>
          </a:endParaRPr>
        </a:p>
        <a:p>
          <a:pPr marL="114300" lvl="1" indent="-114300" algn="l" defTabSz="533400" rtl="0">
            <a:lnSpc>
              <a:spcPct val="90000"/>
            </a:lnSpc>
            <a:spcBef>
              <a:spcPct val="0"/>
            </a:spcBef>
            <a:spcAft>
              <a:spcPct val="15000"/>
            </a:spcAft>
            <a:buChar char="••"/>
          </a:pPr>
          <a:endParaRPr lang="en-US" sz="1200" kern="1200" dirty="0">
            <a:solidFill>
              <a:schemeClr val="tx1"/>
            </a:solidFill>
          </a:endParaRPr>
        </a:p>
      </dsp:txBody>
      <dsp:txXfrm>
        <a:off x="0" y="225448"/>
        <a:ext cx="8964487" cy="1256850"/>
      </dsp:txXfrm>
    </dsp:sp>
    <dsp:sp modelId="{5E634C99-DEF8-417D-AF4B-27E089BFD2E5}">
      <dsp:nvSpPr>
        <dsp:cNvPr id="0" name=""/>
        <dsp:cNvSpPr/>
      </dsp:nvSpPr>
      <dsp:spPr>
        <a:xfrm>
          <a:off x="448224" y="18808"/>
          <a:ext cx="6275140" cy="413280"/>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37185" tIns="0" rIns="237185" bIns="0" numCol="1" spcCol="1270" anchor="ctr" anchorCtr="0">
          <a:noAutofit/>
        </a:bodyPr>
        <a:lstStyle/>
        <a:p>
          <a:pPr lvl="0" algn="l" defTabSz="533400" rtl="0">
            <a:lnSpc>
              <a:spcPct val="90000"/>
            </a:lnSpc>
            <a:spcBef>
              <a:spcPct val="0"/>
            </a:spcBef>
            <a:spcAft>
              <a:spcPct val="35000"/>
            </a:spcAft>
          </a:pPr>
          <a:r>
            <a:rPr lang="en-US" sz="1200" b="1" kern="1200" dirty="0" smtClean="0">
              <a:solidFill>
                <a:schemeClr val="tx1"/>
              </a:solidFill>
            </a:rPr>
            <a:t>In order get the most value out of this analysis, please take note of the following points:</a:t>
          </a:r>
          <a:endParaRPr lang="en-US" sz="1200" b="1" kern="1200" dirty="0">
            <a:solidFill>
              <a:schemeClr val="tx1"/>
            </a:solidFill>
          </a:endParaRPr>
        </a:p>
      </dsp:txBody>
      <dsp:txXfrm>
        <a:off x="448224" y="18808"/>
        <a:ext cx="6275140" cy="413280"/>
      </dsp:txXfrm>
    </dsp:sp>
    <dsp:sp modelId="{A494D1AF-2869-448D-B39C-98E5988FF2D1}">
      <dsp:nvSpPr>
        <dsp:cNvPr id="0" name=""/>
        <dsp:cNvSpPr/>
      </dsp:nvSpPr>
      <dsp:spPr>
        <a:xfrm>
          <a:off x="0" y="1764539"/>
          <a:ext cx="8964487" cy="22491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95744" tIns="291592" rIns="695744" bIns="85344" numCol="1" spcCol="1270" anchor="t" anchorCtr="0">
          <a:noAutofit/>
        </a:bodyPr>
        <a:lstStyle/>
        <a:p>
          <a:pPr marL="114300" lvl="1" indent="-114300" algn="l" defTabSz="533400" rtl="0">
            <a:lnSpc>
              <a:spcPct val="90000"/>
            </a:lnSpc>
            <a:spcBef>
              <a:spcPct val="0"/>
            </a:spcBef>
            <a:spcAft>
              <a:spcPct val="15000"/>
            </a:spcAft>
            <a:buChar char="••"/>
          </a:pPr>
          <a:endParaRPr lang="en-US" sz="1200" kern="1200" dirty="0">
            <a:solidFill>
              <a:schemeClr val="tx1"/>
            </a:solidFill>
          </a:endParaRPr>
        </a:p>
        <a:p>
          <a:pPr marL="114300" lvl="1" indent="-114300" algn="l" defTabSz="533400" rtl="0">
            <a:lnSpc>
              <a:spcPct val="90000"/>
            </a:lnSpc>
            <a:spcBef>
              <a:spcPct val="0"/>
            </a:spcBef>
            <a:spcAft>
              <a:spcPct val="15000"/>
            </a:spcAft>
            <a:buChar char="••"/>
          </a:pPr>
          <a:r>
            <a:rPr lang="en-US" sz="1200" kern="1200" dirty="0" smtClean="0">
              <a:solidFill>
                <a:schemeClr val="tx1"/>
              </a:solidFill>
            </a:rPr>
            <a:t>While each year we pursue a total of around 300 respondents, there has been a drop in the overall sample included in the Service Delivery section as will be evidenced over the next few slides.  This decrease can be attributed to the following factors:</a:t>
          </a:r>
          <a:endParaRPr lang="en-US" sz="1200" kern="1200" dirty="0">
            <a:solidFill>
              <a:schemeClr val="tx1"/>
            </a:solidFill>
          </a:endParaRPr>
        </a:p>
        <a:p>
          <a:pPr marL="114300" lvl="1" indent="-114300" algn="l" defTabSz="533400" rtl="0">
            <a:lnSpc>
              <a:spcPct val="90000"/>
            </a:lnSpc>
            <a:spcBef>
              <a:spcPct val="0"/>
            </a:spcBef>
            <a:spcAft>
              <a:spcPct val="15000"/>
            </a:spcAft>
            <a:buChar char="••"/>
          </a:pPr>
          <a:r>
            <a:rPr lang="en-US" sz="1200" kern="1200" dirty="0" smtClean="0">
              <a:solidFill>
                <a:schemeClr val="tx1"/>
              </a:solidFill>
            </a:rPr>
            <a:t>In previous years (particularly in 2009), there was an enormously positive response from the Junior and Middle Management participants who completed the online survey.  This boosted the sample size by up to 155.  This year, these participants were not explicitly included in the study hence, bringing the total achieved sample back down to around the 300 mark.</a:t>
          </a:r>
          <a:endParaRPr lang="en-US" sz="1200" kern="1200" dirty="0">
            <a:solidFill>
              <a:schemeClr val="tx1"/>
            </a:solidFill>
          </a:endParaRPr>
        </a:p>
        <a:p>
          <a:pPr marL="114300" lvl="1" indent="-114300" algn="l" defTabSz="533400" rtl="0">
            <a:lnSpc>
              <a:spcPct val="90000"/>
            </a:lnSpc>
            <a:spcBef>
              <a:spcPct val="0"/>
            </a:spcBef>
            <a:spcAft>
              <a:spcPct val="15000"/>
            </a:spcAft>
            <a:buChar char="••"/>
          </a:pPr>
          <a:r>
            <a:rPr lang="en-US" sz="1200" kern="1200" dirty="0" smtClean="0">
              <a:solidFill>
                <a:schemeClr val="tx1"/>
              </a:solidFill>
            </a:rPr>
            <a:t>Staff members are excluded (unless explicitly stated otherwise)</a:t>
          </a:r>
          <a:endParaRPr lang="en-US" sz="1200" kern="1200" dirty="0">
            <a:solidFill>
              <a:schemeClr val="tx1"/>
            </a:solidFill>
          </a:endParaRPr>
        </a:p>
        <a:p>
          <a:pPr marL="114300" lvl="1" indent="-114300" algn="l" defTabSz="533400" rtl="0">
            <a:lnSpc>
              <a:spcPct val="90000"/>
            </a:lnSpc>
            <a:spcBef>
              <a:spcPct val="0"/>
            </a:spcBef>
            <a:spcAft>
              <a:spcPct val="15000"/>
            </a:spcAft>
            <a:buChar char="••"/>
          </a:pPr>
          <a:r>
            <a:rPr lang="en-US" sz="1200" kern="1200" dirty="0" smtClean="0">
              <a:solidFill>
                <a:schemeClr val="tx1"/>
              </a:solidFill>
            </a:rPr>
            <a:t>Only employed learners who have had direct dealings with the BANKSETA are asked to rate the organisation on service delivery.  In 2010, 77% of unemployed learners had not dealt directly with the BANKSETA</a:t>
          </a:r>
          <a:endParaRPr lang="en-US" sz="1200" kern="1200" dirty="0">
            <a:solidFill>
              <a:schemeClr val="tx1"/>
            </a:solidFill>
          </a:endParaRPr>
        </a:p>
      </dsp:txBody>
      <dsp:txXfrm>
        <a:off x="0" y="1764539"/>
        <a:ext cx="8964487" cy="2249100"/>
      </dsp:txXfrm>
    </dsp:sp>
    <dsp:sp modelId="{17EE601F-3AE1-4725-BECF-31A85AAFFD77}">
      <dsp:nvSpPr>
        <dsp:cNvPr id="0" name=""/>
        <dsp:cNvSpPr/>
      </dsp:nvSpPr>
      <dsp:spPr>
        <a:xfrm>
          <a:off x="448224" y="1557898"/>
          <a:ext cx="6275140" cy="413280"/>
        </a:xfrm>
        <a:prstGeom prst="roundRect">
          <a:avLst/>
        </a:prstGeom>
        <a:solidFill>
          <a:schemeClr val="accent4">
            <a:hueOff val="-3519944"/>
            <a:satOff val="-36129"/>
            <a:lumOff val="1509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37185" tIns="0" rIns="237185" bIns="0" numCol="1" spcCol="1270" anchor="ctr" anchorCtr="0">
          <a:noAutofit/>
        </a:bodyPr>
        <a:lstStyle/>
        <a:p>
          <a:pPr lvl="0" algn="l" defTabSz="533400" rtl="0">
            <a:lnSpc>
              <a:spcPct val="90000"/>
            </a:lnSpc>
            <a:spcBef>
              <a:spcPct val="0"/>
            </a:spcBef>
            <a:spcAft>
              <a:spcPct val="35000"/>
            </a:spcAft>
          </a:pPr>
          <a:r>
            <a:rPr lang="en-US" sz="1200" b="1" u="none" kern="1200" dirty="0" smtClean="0">
              <a:solidFill>
                <a:schemeClr val="tx1"/>
              </a:solidFill>
            </a:rPr>
            <a:t>Notes to the Sample:</a:t>
          </a:r>
          <a:endParaRPr lang="en-US" sz="1200" u="none" kern="1200" dirty="0">
            <a:solidFill>
              <a:schemeClr val="tx1"/>
            </a:solidFill>
          </a:endParaRPr>
        </a:p>
      </dsp:txBody>
      <dsp:txXfrm>
        <a:off x="448224" y="1557898"/>
        <a:ext cx="6275140" cy="4132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0.0141</cdr:y>
    </cdr:from>
    <cdr:to>
      <cdr:x>0.02681</cdr:x>
      <cdr:y>0.74753</cdr:y>
    </cdr:to>
    <cdr:sp macro="" textlink="">
      <cdr:nvSpPr>
        <cdr:cNvPr id="6" name="TextBox 9"/>
        <cdr:cNvSpPr txBox="1"/>
      </cdr:nvSpPr>
      <cdr:spPr>
        <a:xfrm xmlns:a="http://schemas.openxmlformats.org/drawingml/2006/main" rot="16200000">
          <a:off x="-1756792" y="1828800"/>
          <a:ext cx="3744416"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000000"/>
              </a:solidFill>
              <a:latin typeface="Arial"/>
              <a:cs typeface="Arial"/>
            </a:defRPr>
          </a:lvl1pPr>
          <a:lvl2pPr marL="457200" algn="l" defTabSz="914400" rtl="0" eaLnBrk="1" latinLnBrk="0" hangingPunct="1">
            <a:defRPr sz="1800" kern="1200">
              <a:solidFill>
                <a:srgbClr val="000000"/>
              </a:solidFill>
              <a:latin typeface="Arial"/>
              <a:cs typeface="Arial"/>
            </a:defRPr>
          </a:lvl2pPr>
          <a:lvl3pPr marL="914400" algn="l" defTabSz="914400" rtl="0" eaLnBrk="1" latinLnBrk="0" hangingPunct="1">
            <a:defRPr sz="1800" kern="1200">
              <a:solidFill>
                <a:srgbClr val="000000"/>
              </a:solidFill>
              <a:latin typeface="Arial"/>
              <a:cs typeface="Arial"/>
            </a:defRPr>
          </a:lvl3pPr>
          <a:lvl4pPr marL="1371600" algn="l" defTabSz="914400" rtl="0" eaLnBrk="1" latinLnBrk="0" hangingPunct="1">
            <a:defRPr sz="1800" kern="1200">
              <a:solidFill>
                <a:srgbClr val="000000"/>
              </a:solidFill>
              <a:latin typeface="Arial"/>
              <a:cs typeface="Arial"/>
            </a:defRPr>
          </a:lvl4pPr>
          <a:lvl5pPr marL="1828800" algn="l" defTabSz="914400" rtl="0" eaLnBrk="1" latinLnBrk="0" hangingPunct="1">
            <a:defRPr sz="1800" kern="1200">
              <a:solidFill>
                <a:srgbClr val="000000"/>
              </a:solidFill>
              <a:latin typeface="Arial"/>
              <a:cs typeface="Arial"/>
            </a:defRPr>
          </a:lvl5pPr>
          <a:lvl6pPr marL="2286000" algn="l" defTabSz="914400" rtl="0" eaLnBrk="1" latinLnBrk="0" hangingPunct="1">
            <a:defRPr sz="1800" kern="1200">
              <a:solidFill>
                <a:srgbClr val="000000"/>
              </a:solidFill>
              <a:latin typeface="Arial"/>
              <a:cs typeface="Arial"/>
            </a:defRPr>
          </a:lvl6pPr>
          <a:lvl7pPr marL="2743200" algn="l" defTabSz="914400" rtl="0" eaLnBrk="1" latinLnBrk="0" hangingPunct="1">
            <a:defRPr sz="1800" kern="1200">
              <a:solidFill>
                <a:srgbClr val="000000"/>
              </a:solidFill>
              <a:latin typeface="Arial"/>
              <a:cs typeface="Arial"/>
            </a:defRPr>
          </a:lvl7pPr>
          <a:lvl8pPr marL="3200400" algn="l" defTabSz="914400" rtl="0" eaLnBrk="1" latinLnBrk="0" hangingPunct="1">
            <a:defRPr sz="1800" kern="1200">
              <a:solidFill>
                <a:srgbClr val="000000"/>
              </a:solidFill>
              <a:latin typeface="Arial"/>
              <a:cs typeface="Arial"/>
            </a:defRPr>
          </a:lvl8pPr>
          <a:lvl9pPr marL="3657600" algn="l" defTabSz="914400" rtl="0" eaLnBrk="1" latinLnBrk="0" hangingPunct="1">
            <a:defRPr sz="1800" kern="1200">
              <a:solidFill>
                <a:srgbClr val="000000"/>
              </a:solidFill>
              <a:latin typeface="Arial"/>
              <a:cs typeface="Arial"/>
            </a:defRPr>
          </a:lvl9pPr>
        </a:lstStyle>
        <a:p xmlns:a="http://schemas.openxmlformats.org/drawingml/2006/main">
          <a:pPr algn="ctr"/>
          <a:r>
            <a:rPr lang="en-ZA" sz="900" b="0" dirty="0" smtClean="0"/>
            <a:t>Scale of 1 to 5, where 1 = Poor and 5 =Excellent</a:t>
          </a:r>
          <a:endParaRPr lang="en-ZA" sz="900" b="0" dirty="0"/>
        </a:p>
      </cdr:txBody>
    </cdr:sp>
  </cdr:relSizeAnchor>
</c:userShapes>
</file>

<file path=ppt/drawings/drawing2.xml><?xml version="1.0" encoding="utf-8"?>
<c:userShapes xmlns:c="http://schemas.openxmlformats.org/drawingml/2006/chart">
  <cdr:relSizeAnchor xmlns:cdr="http://schemas.openxmlformats.org/drawingml/2006/chartDrawing">
    <cdr:from>
      <cdr:x>0.08696</cdr:x>
      <cdr:y>0.83607</cdr:y>
    </cdr:from>
    <cdr:to>
      <cdr:x>0.96522</cdr:x>
      <cdr:y>1</cdr:y>
    </cdr:to>
    <cdr:sp macro="" textlink="">
      <cdr:nvSpPr>
        <cdr:cNvPr id="3" name="TextBox 2"/>
        <cdr:cNvSpPr txBox="1"/>
      </cdr:nvSpPr>
      <cdr:spPr>
        <a:xfrm xmlns:a="http://schemas.openxmlformats.org/drawingml/2006/main">
          <a:off x="720108" y="3612224"/>
          <a:ext cx="7272780" cy="708256"/>
        </a:xfrm>
        <a:prstGeom xmlns:a="http://schemas.openxmlformats.org/drawingml/2006/main" prst="rect">
          <a:avLst/>
        </a:prstGeom>
        <a:solidFill xmlns:a="http://schemas.openxmlformats.org/drawingml/2006/main">
          <a:srgbClr val="92D050"/>
        </a:solidFill>
        <a:ln xmlns:a="http://schemas.openxmlformats.org/drawingml/2006/main" w="28575">
          <a:solidFill>
            <a:schemeClr val="bg1"/>
          </a:solidFill>
        </a:ln>
        <a:effectLst xmlns:a="http://schemas.openxmlformats.org/drawingml/2006/main">
          <a:outerShdw blurRad="63500" sx="102000" sy="102000" algn="ctr" rotWithShape="0">
            <a:prstClr val="black">
              <a:alpha val="40000"/>
            </a:prstClr>
          </a:outerShdw>
        </a:effectLst>
      </cdr:spPr>
      <cdr:txBody>
        <a:bodyPr xmlns:a="http://schemas.openxmlformats.org/drawingml/2006/main" vertOverflow="clip" wrap="square" rtlCol="0" anchor="ctr"/>
        <a:lstStyle xmlns:a="http://schemas.openxmlformats.org/drawingml/2006/main"/>
        <a:p xmlns:a="http://schemas.openxmlformats.org/drawingml/2006/main">
          <a:pPr algn="l"/>
          <a:r>
            <a:rPr lang="en-ZA" sz="1100" b="1" dirty="0" smtClean="0"/>
            <a:t>The average rating of how happy respondents are with their relationship with the BANKSETA, on a scale of 1 to 10 where 1 = Extremely Unhappy and 10 = Extremely Happy, is 8.4.</a:t>
          </a:r>
          <a:endParaRPr lang="en-ZA" sz="11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906634-A636-408C-9C2B-93EACA04735D}" type="datetimeFigureOut">
              <a:rPr lang="en-ZA" smtClean="0"/>
              <a:pPr/>
              <a:t>2011/09/16</a:t>
            </a:fld>
            <a:endParaRPr lang="en-Z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4A8543-E2B7-419E-BEE8-FCC44DAFC2D2}" type="slidenum">
              <a:rPr lang="en-ZA" smtClean="0"/>
              <a:pPr/>
              <a:t>‹#›</a:t>
            </a:fld>
            <a:endParaRPr lang="en-ZA"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C4BBD091-EBEF-4189-813E-8F676E2D52F8}" type="slidenum">
              <a:rPr lang="en-ZA" smtClean="0">
                <a:solidFill>
                  <a:prstClr val="black"/>
                </a:solidFill>
              </a:rPr>
              <a:pPr/>
              <a:t>13</a:t>
            </a:fld>
            <a:endParaRPr lang="en-ZA"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4A8543-E2B7-419E-BEE8-FCC44DAFC2D2}" type="slidenum">
              <a:rPr lang="en-ZA" smtClean="0"/>
              <a:pPr/>
              <a:t>17</a:t>
            </a:fld>
            <a:endParaRPr lang="en-Z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4A8543-E2B7-419E-BEE8-FCC44DAFC2D2}" type="slidenum">
              <a:rPr lang="en-ZA" smtClean="0"/>
              <a:pPr/>
              <a:t>29</a:t>
            </a:fld>
            <a:endParaRPr lang="en-Z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EA4A8543-E2B7-419E-BEE8-FCC44DAFC2D2}" type="slidenum">
              <a:rPr lang="en-ZA" smtClean="0">
                <a:solidFill>
                  <a:prstClr val="black"/>
                </a:solidFill>
              </a:rPr>
              <a:pPr/>
              <a:t>73</a:t>
            </a:fld>
            <a:endParaRPr lang="en-ZA"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22C1D4FC-AAE6-459F-9ED8-F190309065A3}" type="slidenum">
              <a:rPr lang="en-ZA" smtClean="0">
                <a:solidFill>
                  <a:prstClr val="black"/>
                </a:solidFill>
              </a:rPr>
              <a:pPr/>
              <a:t>138</a:t>
            </a:fld>
            <a:endParaRPr lang="en-ZA"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EE3322DE-5CA5-4C8E-BC1E-3213F832EFFE}" type="datetimeFigureOut">
              <a:rPr lang="en-ZA" smtClean="0"/>
              <a:pPr/>
              <a:t>2011/09/16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3B02432-1AE6-4EAE-BA4E-846A71422C7E}" type="slidenum">
              <a:rPr lang="en-ZA" smtClean="0"/>
              <a:pPr/>
              <a:t>‹#›</a:t>
            </a:fld>
            <a:endParaRPr lang="en-Z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E3322DE-5CA5-4C8E-BC1E-3213F832EFFE}" type="datetimeFigureOut">
              <a:rPr lang="en-ZA" smtClean="0"/>
              <a:pPr/>
              <a:t>2011/09/16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3B02432-1AE6-4EAE-BA4E-846A71422C7E}"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E3322DE-5CA5-4C8E-BC1E-3213F832EFFE}" type="datetimeFigureOut">
              <a:rPr lang="en-ZA" smtClean="0"/>
              <a:pPr/>
              <a:t>2011/09/16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3B02432-1AE6-4EAE-BA4E-846A71422C7E}" type="slidenum">
              <a:rPr lang="en-ZA" smtClean="0"/>
              <a:pPr/>
              <a:t>‹#›</a:t>
            </a:fld>
            <a:endParaRPr lang="en-Z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a:xfrm>
            <a:off x="6858000" y="6381750"/>
            <a:ext cx="2133600" cy="476250"/>
          </a:xfrm>
        </p:spPr>
        <p:txBody>
          <a:bodyPr/>
          <a:lstStyle>
            <a:lvl1pPr>
              <a:defRPr sz="1000"/>
            </a:lvl1pPr>
          </a:lstStyle>
          <a:p>
            <a:fld id="{ED8A2464-B52D-4341-BD3B-47E7DB7B4D1E}" type="slidenum">
              <a:rPr lang="en-GB" smtClean="0">
                <a:solidFill>
                  <a:srgbClr val="000000"/>
                </a:solidFill>
              </a:rPr>
              <a:pPr/>
              <a:t>‹#›</a:t>
            </a:fld>
            <a:endParaRPr lang="en-GB" dirty="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7696200" y="6534150"/>
            <a:ext cx="1447800" cy="323850"/>
          </a:xfrm>
        </p:spPr>
        <p:txBody>
          <a:bodyPr/>
          <a:lstStyle>
            <a:lvl1pPr>
              <a:defRPr sz="1000"/>
            </a:lvl1pPr>
          </a:lstStyle>
          <a:p>
            <a:fld id="{746E673A-1C4A-4AB9-B0E0-1AFDA1C40DF3}" type="slidenum">
              <a:rPr lang="en-GB" smtClean="0">
                <a:solidFill>
                  <a:srgbClr val="000000"/>
                </a:solidFill>
              </a:rPr>
              <a:pPr/>
              <a:t>‹#›</a:t>
            </a:fld>
            <a:endParaRPr lang="en-GB" dirty="0">
              <a:solidFill>
                <a:srgbClr val="000000"/>
              </a:solidFill>
            </a:endParaRPr>
          </a:p>
        </p:txBody>
      </p:sp>
      <p:pic>
        <p:nvPicPr>
          <p:cNvPr id="8" name="Picture 7" descr="TMS Research Logo.jpg"/>
          <p:cNvPicPr>
            <a:picLocks noChangeAspect="1"/>
          </p:cNvPicPr>
          <p:nvPr userDrawn="1"/>
        </p:nvPicPr>
        <p:blipFill>
          <a:blip r:embed="rId2" cstate="print"/>
          <a:srcRect t="16555" r="16153" b="23665"/>
          <a:stretch>
            <a:fillRect/>
          </a:stretch>
        </p:blipFill>
        <p:spPr>
          <a:xfrm>
            <a:off x="7452320" y="91480"/>
            <a:ext cx="1629993" cy="4572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E3322DE-5CA5-4C8E-BC1E-3213F832EFFE}" type="datetimeFigureOut">
              <a:rPr lang="en-ZA" smtClean="0"/>
              <a:pPr/>
              <a:t>2011/09/16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3B02432-1AE6-4EAE-BA4E-846A71422C7E}" type="slidenum">
              <a:rPr lang="en-ZA" smtClean="0"/>
              <a:pPr/>
              <a:t>‹#›</a:t>
            </a:fld>
            <a:endParaRPr lang="en-Z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3322DE-5CA5-4C8E-BC1E-3213F832EFFE}" type="datetimeFigureOut">
              <a:rPr lang="en-ZA" smtClean="0"/>
              <a:pPr/>
              <a:t>2011/09/16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3B02432-1AE6-4EAE-BA4E-846A71422C7E}" type="slidenum">
              <a:rPr lang="en-ZA" smtClean="0"/>
              <a:pPr/>
              <a:t>‹#›</a:t>
            </a:fld>
            <a:endParaRPr lang="en-Z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EE3322DE-5CA5-4C8E-BC1E-3213F832EFFE}" type="datetimeFigureOut">
              <a:rPr lang="en-ZA" smtClean="0"/>
              <a:pPr/>
              <a:t>2011/09/16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3B02432-1AE6-4EAE-BA4E-846A71422C7E}" type="slidenum">
              <a:rPr lang="en-ZA" smtClean="0"/>
              <a:pPr/>
              <a:t>‹#›</a:t>
            </a:fld>
            <a:endParaRPr lang="en-Z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EE3322DE-5CA5-4C8E-BC1E-3213F832EFFE}" type="datetimeFigureOut">
              <a:rPr lang="en-ZA" smtClean="0"/>
              <a:pPr/>
              <a:t>2011/09/16</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43B02432-1AE6-4EAE-BA4E-846A71422C7E}" type="slidenum">
              <a:rPr lang="en-ZA" smtClean="0"/>
              <a:pPr/>
              <a:t>‹#›</a:t>
            </a:fld>
            <a:endParaRPr lang="en-Z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EE3322DE-5CA5-4C8E-BC1E-3213F832EFFE}" type="datetimeFigureOut">
              <a:rPr lang="en-ZA" smtClean="0"/>
              <a:pPr/>
              <a:t>2011/09/16</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43B02432-1AE6-4EAE-BA4E-846A71422C7E}" type="slidenum">
              <a:rPr lang="en-ZA" smtClean="0"/>
              <a:pPr/>
              <a:t>‹#›</a:t>
            </a:fld>
            <a:endParaRPr lang="en-Z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322DE-5CA5-4C8E-BC1E-3213F832EFFE}" type="datetimeFigureOut">
              <a:rPr lang="en-ZA" smtClean="0"/>
              <a:pPr/>
              <a:t>2011/09/16</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43B02432-1AE6-4EAE-BA4E-846A71422C7E}" type="slidenum">
              <a:rPr lang="en-ZA" smtClean="0"/>
              <a:pPr/>
              <a:t>‹#›</a:t>
            </a:fld>
            <a:endParaRPr lang="en-Z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322DE-5CA5-4C8E-BC1E-3213F832EFFE}" type="datetimeFigureOut">
              <a:rPr lang="en-ZA" smtClean="0"/>
              <a:pPr/>
              <a:t>2011/09/16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3B02432-1AE6-4EAE-BA4E-846A71422C7E}" type="slidenum">
              <a:rPr lang="en-ZA" smtClean="0"/>
              <a:pPr/>
              <a:t>‹#›</a:t>
            </a:fld>
            <a:endParaRPr lang="en-Z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322DE-5CA5-4C8E-BC1E-3213F832EFFE}" type="datetimeFigureOut">
              <a:rPr lang="en-ZA" smtClean="0"/>
              <a:pPr/>
              <a:t>2011/09/16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3B02432-1AE6-4EAE-BA4E-846A71422C7E}"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3322DE-5CA5-4C8E-BC1E-3213F832EFFE}" type="datetimeFigureOut">
              <a:rPr lang="en-ZA" smtClean="0"/>
              <a:pPr/>
              <a:t>2011/09/16</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02432-1AE6-4EAE-BA4E-846A71422C7E}"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9B262"/>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DCFC43C-8000-4760-9B28-A57494DC9CAB}" type="slidenum">
              <a:rPr lang="en-GB">
                <a:solidFill>
                  <a:srgbClr val="000000"/>
                </a:solidFill>
              </a:rPr>
              <a:pPr fontAlgn="base">
                <a:spcBef>
                  <a:spcPct val="0"/>
                </a:spcBef>
                <a:spcAft>
                  <a:spcPct val="0"/>
                </a:spcAft>
              </a:pPr>
              <a:t>‹#›</a:t>
            </a:fld>
            <a:endParaRPr lang="en-GB" dirty="0">
              <a:solidFill>
                <a:srgbClr val="000000"/>
              </a:solidFill>
            </a:endParaRPr>
          </a:p>
        </p:txBody>
      </p:sp>
      <p:pic>
        <p:nvPicPr>
          <p:cNvPr id="1034" name="Picture 10" descr="IIP lOGO"/>
          <p:cNvPicPr>
            <a:picLocks noChangeAspect="1" noChangeArrowheads="1"/>
          </p:cNvPicPr>
          <p:nvPr/>
        </p:nvPicPr>
        <p:blipFill>
          <a:blip r:embed="rId4" cstate="print"/>
          <a:srcRect/>
          <a:stretch>
            <a:fillRect/>
          </a:stretch>
        </p:blipFill>
        <p:spPr bwMode="auto">
          <a:xfrm>
            <a:off x="7696200" y="5870575"/>
            <a:ext cx="1066800" cy="911225"/>
          </a:xfrm>
          <a:prstGeom prst="rect">
            <a:avLst/>
          </a:prstGeom>
          <a:noFill/>
        </p:spPr>
      </p:pic>
      <p:sp>
        <p:nvSpPr>
          <p:cNvPr id="1036" name="Line 12"/>
          <p:cNvSpPr>
            <a:spLocks noChangeShapeType="1"/>
          </p:cNvSpPr>
          <p:nvPr/>
        </p:nvSpPr>
        <p:spPr bwMode="auto">
          <a:xfrm>
            <a:off x="457200" y="1447800"/>
            <a:ext cx="8229600" cy="0"/>
          </a:xfrm>
          <a:prstGeom prst="line">
            <a:avLst/>
          </a:prstGeom>
          <a:noFill/>
          <a:ln w="9525">
            <a:solidFill>
              <a:srgbClr val="AD0049"/>
            </a:solidFill>
            <a:round/>
            <a:headEnd/>
            <a:tailEnd/>
          </a:ln>
          <a:effectLst/>
        </p:spPr>
        <p:txBody>
          <a:bodyPr/>
          <a:lstStyle/>
          <a:p>
            <a:pPr fontAlgn="base">
              <a:spcBef>
                <a:spcPct val="0"/>
              </a:spcBef>
              <a:spcAft>
                <a:spcPct val="0"/>
              </a:spcAft>
            </a:pPr>
            <a:endParaRPr lang="en-US" dirty="0">
              <a:solidFill>
                <a:srgbClr val="000000"/>
              </a:solidFill>
            </a:endParaRPr>
          </a:p>
        </p:txBody>
      </p:sp>
      <p:pic>
        <p:nvPicPr>
          <p:cNvPr id="1037" name="Picture 13" descr="BANKSETA-logo"/>
          <p:cNvPicPr>
            <a:picLocks noChangeAspect="1" noChangeArrowheads="1"/>
          </p:cNvPicPr>
          <p:nvPr/>
        </p:nvPicPr>
        <p:blipFill>
          <a:blip r:embed="rId5" cstate="print"/>
          <a:srcRect/>
          <a:stretch>
            <a:fillRect/>
          </a:stretch>
        </p:blipFill>
        <p:spPr bwMode="auto">
          <a:xfrm>
            <a:off x="457200" y="5670550"/>
            <a:ext cx="717550" cy="103505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fontAlgn="base">
        <a:spcBef>
          <a:spcPct val="0"/>
        </a:spcBef>
        <a:spcAft>
          <a:spcPct val="0"/>
        </a:spcAft>
        <a:defRPr sz="3200" b="1">
          <a:solidFill>
            <a:srgbClr val="AD0049"/>
          </a:solidFill>
          <a:latin typeface="+mj-lt"/>
          <a:ea typeface="+mj-ea"/>
          <a:cs typeface="+mj-cs"/>
        </a:defRPr>
      </a:lvl1pPr>
      <a:lvl2pPr algn="ctr" rtl="0" fontAlgn="base">
        <a:spcBef>
          <a:spcPct val="0"/>
        </a:spcBef>
        <a:spcAft>
          <a:spcPct val="0"/>
        </a:spcAft>
        <a:defRPr sz="3200" b="1">
          <a:solidFill>
            <a:srgbClr val="AD0049"/>
          </a:solidFill>
          <a:latin typeface="Arial" charset="0"/>
          <a:cs typeface="Arial" charset="0"/>
        </a:defRPr>
      </a:lvl2pPr>
      <a:lvl3pPr algn="ctr" rtl="0" fontAlgn="base">
        <a:spcBef>
          <a:spcPct val="0"/>
        </a:spcBef>
        <a:spcAft>
          <a:spcPct val="0"/>
        </a:spcAft>
        <a:defRPr sz="3200" b="1">
          <a:solidFill>
            <a:srgbClr val="AD0049"/>
          </a:solidFill>
          <a:latin typeface="Arial" charset="0"/>
          <a:cs typeface="Arial" charset="0"/>
        </a:defRPr>
      </a:lvl3pPr>
      <a:lvl4pPr algn="ctr" rtl="0" fontAlgn="base">
        <a:spcBef>
          <a:spcPct val="0"/>
        </a:spcBef>
        <a:spcAft>
          <a:spcPct val="0"/>
        </a:spcAft>
        <a:defRPr sz="3200" b="1">
          <a:solidFill>
            <a:srgbClr val="AD0049"/>
          </a:solidFill>
          <a:latin typeface="Arial" charset="0"/>
          <a:cs typeface="Arial" charset="0"/>
        </a:defRPr>
      </a:lvl4pPr>
      <a:lvl5pPr algn="ctr" rtl="0" fontAlgn="base">
        <a:spcBef>
          <a:spcPct val="0"/>
        </a:spcBef>
        <a:spcAft>
          <a:spcPct val="0"/>
        </a:spcAft>
        <a:defRPr sz="3200" b="1">
          <a:solidFill>
            <a:srgbClr val="AD0049"/>
          </a:solidFill>
          <a:latin typeface="Arial" charset="0"/>
          <a:cs typeface="Arial" charset="0"/>
        </a:defRPr>
      </a:lvl5pPr>
      <a:lvl6pPr marL="457200" algn="ctr" rtl="0" fontAlgn="base">
        <a:spcBef>
          <a:spcPct val="0"/>
        </a:spcBef>
        <a:spcAft>
          <a:spcPct val="0"/>
        </a:spcAft>
        <a:defRPr sz="3200" b="1">
          <a:solidFill>
            <a:srgbClr val="AD0049"/>
          </a:solidFill>
          <a:latin typeface="Arial" charset="0"/>
          <a:cs typeface="Arial" charset="0"/>
        </a:defRPr>
      </a:lvl6pPr>
      <a:lvl7pPr marL="914400" algn="ctr" rtl="0" fontAlgn="base">
        <a:spcBef>
          <a:spcPct val="0"/>
        </a:spcBef>
        <a:spcAft>
          <a:spcPct val="0"/>
        </a:spcAft>
        <a:defRPr sz="3200" b="1">
          <a:solidFill>
            <a:srgbClr val="AD0049"/>
          </a:solidFill>
          <a:latin typeface="Arial" charset="0"/>
          <a:cs typeface="Arial" charset="0"/>
        </a:defRPr>
      </a:lvl7pPr>
      <a:lvl8pPr marL="1371600" algn="ctr" rtl="0" fontAlgn="base">
        <a:spcBef>
          <a:spcPct val="0"/>
        </a:spcBef>
        <a:spcAft>
          <a:spcPct val="0"/>
        </a:spcAft>
        <a:defRPr sz="3200" b="1">
          <a:solidFill>
            <a:srgbClr val="AD0049"/>
          </a:solidFill>
          <a:latin typeface="Arial" charset="0"/>
          <a:cs typeface="Arial" charset="0"/>
        </a:defRPr>
      </a:lvl8pPr>
      <a:lvl9pPr marL="1828800" algn="ctr" rtl="0" fontAlgn="base">
        <a:spcBef>
          <a:spcPct val="0"/>
        </a:spcBef>
        <a:spcAft>
          <a:spcPct val="0"/>
        </a:spcAft>
        <a:defRPr sz="3200" b="1">
          <a:solidFill>
            <a:srgbClr val="AD0049"/>
          </a:solidFill>
          <a:latin typeface="Arial" charset="0"/>
          <a:cs typeface="Arial"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cs typeface="+mn-cs"/>
        </a:defRPr>
      </a:lvl2pPr>
      <a:lvl3pPr marL="1143000" indent="-228600" algn="l" rtl="0" fontAlgn="base">
        <a:spcBef>
          <a:spcPct val="20000"/>
        </a:spcBef>
        <a:spcAft>
          <a:spcPct val="0"/>
        </a:spcAft>
        <a:buChar char="•"/>
        <a:defRPr sz="1600">
          <a:solidFill>
            <a:schemeClr val="tx1"/>
          </a:solidFill>
          <a:latin typeface="+mn-lt"/>
          <a:cs typeface="+mn-cs"/>
        </a:defRPr>
      </a:lvl3pPr>
      <a:lvl4pPr marL="1600200" indent="-228600" algn="l" rtl="0" fontAlgn="base">
        <a:spcBef>
          <a:spcPct val="20000"/>
        </a:spcBef>
        <a:spcAft>
          <a:spcPct val="0"/>
        </a:spcAft>
        <a:buChar char="–"/>
        <a:defRPr sz="1400">
          <a:solidFill>
            <a:schemeClr val="tx1"/>
          </a:solidFill>
          <a:latin typeface="+mn-lt"/>
          <a:cs typeface="+mn-cs"/>
        </a:defRPr>
      </a:lvl4pPr>
      <a:lvl5pPr marL="2057400" indent="-228600" algn="l" rtl="0" fontAlgn="base">
        <a:spcBef>
          <a:spcPct val="20000"/>
        </a:spcBef>
        <a:spcAft>
          <a:spcPct val="0"/>
        </a:spcAft>
        <a:buChar char="»"/>
        <a:defRPr sz="1200">
          <a:solidFill>
            <a:schemeClr val="tx1"/>
          </a:solidFill>
          <a:latin typeface="+mn-lt"/>
          <a:cs typeface="+mn-cs"/>
        </a:defRPr>
      </a:lvl5pPr>
      <a:lvl6pPr marL="2514600" indent="-228600" algn="l" rtl="0" fontAlgn="base">
        <a:spcBef>
          <a:spcPct val="20000"/>
        </a:spcBef>
        <a:spcAft>
          <a:spcPct val="0"/>
        </a:spcAft>
        <a:buChar char="»"/>
        <a:defRPr sz="1200">
          <a:solidFill>
            <a:schemeClr val="tx1"/>
          </a:solidFill>
          <a:latin typeface="+mn-lt"/>
          <a:cs typeface="+mn-cs"/>
        </a:defRPr>
      </a:lvl6pPr>
      <a:lvl7pPr marL="2971800" indent="-228600" algn="l" rtl="0" fontAlgn="base">
        <a:spcBef>
          <a:spcPct val="20000"/>
        </a:spcBef>
        <a:spcAft>
          <a:spcPct val="0"/>
        </a:spcAft>
        <a:buChar char="»"/>
        <a:defRPr sz="1200">
          <a:solidFill>
            <a:schemeClr val="tx1"/>
          </a:solidFill>
          <a:latin typeface="+mn-lt"/>
          <a:cs typeface="+mn-cs"/>
        </a:defRPr>
      </a:lvl7pPr>
      <a:lvl8pPr marL="3429000" indent="-228600" algn="l" rtl="0" fontAlgn="base">
        <a:spcBef>
          <a:spcPct val="20000"/>
        </a:spcBef>
        <a:spcAft>
          <a:spcPct val="0"/>
        </a:spcAft>
        <a:buChar char="»"/>
        <a:defRPr sz="1200">
          <a:solidFill>
            <a:schemeClr val="tx1"/>
          </a:solidFill>
          <a:latin typeface="+mn-lt"/>
          <a:cs typeface="+mn-cs"/>
        </a:defRPr>
      </a:lvl8pPr>
      <a:lvl9pPr marL="3886200" indent="-228600" algn="l" rtl="0" fontAlgn="base">
        <a:spcBef>
          <a:spcPct val="20000"/>
        </a:spcBef>
        <a:spcAft>
          <a:spcPct val="0"/>
        </a:spcAft>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chart" Target="../charts/chart95.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chart" Target="../charts/chart96.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chart" Target="../charts/chart97.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chart" Target="../charts/chart102.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chart" Target="../charts/chart104.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chart" Target="../charts/chart10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chart" Target="../charts/chart111.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chart" Target="../charts/chart112.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chart" Target="../charts/chart113.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chart" Target="../charts/chart114.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chart" Target="../charts/chart115.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chart" Target="../charts/chart116.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chart" Target="../charts/chart11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chart" Target="../charts/chart119.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chart" Target="../charts/chart120.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chart" Target="../charts/chart121.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chart" Target="../charts/chart122.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chart" Target="../charts/chart123.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chart" Target="../charts/chart125.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chart" Target="../charts/chart126.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chart" Target="../charts/chart12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chart" Target="../charts/chart129.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chart" Target="../charts/chart131.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chart" Target="../charts/chart134.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chart" Target="../charts/chart135.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chart" Target="../charts/chart13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chart" Target="../charts/chart138.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chart" Target="../charts/chart140.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chart" Target="../charts/chart142.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chart" Target="../charts/chart143.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chart" Target="../charts/chart144.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chart" Target="../charts/chart145.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chart" Target="../charts/chart146.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chart" Target="../charts/chart147.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chart" Target="../charts/chart14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chart" Target="../charts/chart149.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chart" Target="../charts/chart151.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chart" Target="../charts/chart153.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chart" Target="../charts/chart155.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2" Type="http://schemas.openxmlformats.org/officeDocument/2006/relationships/chart" Target="../charts/chart157.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chart" Target="../charts/chart158.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chart" Target="../charts/chart160.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chart" Target="../charts/chart162.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chart" Target="../charts/chart163.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chart" Target="../charts/chart165.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chart" Target="../charts/chart167.xml"/><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3.xml"/><Relationship Id="rId4" Type="http://schemas.openxmlformats.org/officeDocument/2006/relationships/chart" Target="../charts/chart22.xml"/></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chart" Target="../charts/chart84.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chart" Target="../charts/chart86.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chart" Target="../charts/chart88.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chart" Target="../charts/chart90.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chart" Target="../charts/chart91.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chart" Target="../charts/chart92.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chart" Target="../charts/chart93.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chart" Target="../charts/chart9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Rectangle 18"/>
          <p:cNvSpPr>
            <a:spLocks noChangeArrowheads="1"/>
          </p:cNvSpPr>
          <p:nvPr/>
        </p:nvSpPr>
        <p:spPr bwMode="auto">
          <a:xfrm>
            <a:off x="0" y="0"/>
            <a:ext cx="9144000" cy="6858000"/>
          </a:xfrm>
          <a:prstGeom prst="rect">
            <a:avLst/>
          </a:prstGeom>
          <a:gradFill rotWithShape="1">
            <a:gsLst>
              <a:gs pos="0">
                <a:srgbClr val="D9B262"/>
              </a:gs>
              <a:gs pos="100000">
                <a:schemeClr val="bg1"/>
              </a:gs>
            </a:gsLst>
            <a:lin ang="5400000" scaled="1"/>
          </a:gradFill>
          <a:ln w="9525">
            <a:solidFill>
              <a:schemeClr val="tx1"/>
            </a:solid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
        <p:nvSpPr>
          <p:cNvPr id="4117" name="Rectangle 21"/>
          <p:cNvSpPr>
            <a:spLocks noGrp="1" noChangeArrowheads="1"/>
          </p:cNvSpPr>
          <p:nvPr>
            <p:ph type="ctrTitle"/>
          </p:nvPr>
        </p:nvSpPr>
        <p:spPr/>
        <p:txBody>
          <a:bodyPr/>
          <a:lstStyle/>
          <a:p>
            <a:r>
              <a:rPr lang="en-GB" spc="300" dirty="0" smtClean="0">
                <a:effectLst>
                  <a:outerShdw blurRad="38100" dist="38100" dir="2700000" algn="tl">
                    <a:srgbClr val="000000">
                      <a:alpha val="43137"/>
                    </a:srgbClr>
                  </a:outerShdw>
                </a:effectLst>
              </a:rPr>
              <a:t>BANKSETA</a:t>
            </a:r>
            <a:br>
              <a:rPr lang="en-GB" spc="300" dirty="0" smtClean="0">
                <a:effectLst>
                  <a:outerShdw blurRad="38100" dist="38100" dir="2700000" algn="tl">
                    <a:srgbClr val="000000">
                      <a:alpha val="43137"/>
                    </a:srgbClr>
                  </a:outerShdw>
                </a:effectLst>
              </a:rPr>
            </a:br>
            <a:r>
              <a:rPr lang="en-GB" spc="300" dirty="0" smtClean="0">
                <a:effectLst>
                  <a:outerShdw blurRad="38100" dist="38100" dir="2700000" algn="tl">
                    <a:srgbClr val="000000">
                      <a:alpha val="43137"/>
                    </a:srgbClr>
                  </a:outerShdw>
                </a:effectLst>
              </a:rPr>
              <a:t>Annual Customer Satisfaction Research</a:t>
            </a:r>
            <a:endParaRPr lang="en-GB" dirty="0"/>
          </a:p>
        </p:txBody>
      </p:sp>
      <p:sp>
        <p:nvSpPr>
          <p:cNvPr id="4118" name="Rectangle 22"/>
          <p:cNvSpPr>
            <a:spLocks noGrp="1" noChangeArrowheads="1"/>
          </p:cNvSpPr>
          <p:nvPr>
            <p:ph type="subTitle" idx="1"/>
          </p:nvPr>
        </p:nvSpPr>
        <p:spPr/>
        <p:txBody>
          <a:bodyPr/>
          <a:lstStyle/>
          <a:p>
            <a:r>
              <a:rPr lang="en-GB" spc="300" dirty="0" smtClean="0">
                <a:effectLst>
                  <a:outerShdw blurRad="38100" dist="38100" dir="2700000" algn="tl">
                    <a:srgbClr val="000000">
                      <a:alpha val="43137"/>
                    </a:srgbClr>
                  </a:outerShdw>
                </a:effectLst>
              </a:rPr>
              <a:t>Quant Findings</a:t>
            </a:r>
            <a:br>
              <a:rPr lang="en-GB" spc="300" dirty="0" smtClean="0">
                <a:effectLst>
                  <a:outerShdw blurRad="38100" dist="38100" dir="2700000" algn="tl">
                    <a:srgbClr val="000000">
                      <a:alpha val="43137"/>
                    </a:srgbClr>
                  </a:outerShdw>
                </a:effectLst>
              </a:rPr>
            </a:br>
            <a:r>
              <a:rPr lang="en-GB" spc="300" dirty="0" smtClean="0">
                <a:effectLst>
                  <a:outerShdw blurRad="38100" dist="38100" dir="2700000" algn="tl">
                    <a:srgbClr val="000000">
                      <a:alpha val="43137"/>
                    </a:srgbClr>
                  </a:outerShdw>
                </a:effectLst>
              </a:rPr>
              <a:t>2010</a:t>
            </a:r>
            <a:endParaRPr lang="en-GB" dirty="0"/>
          </a:p>
        </p:txBody>
      </p:sp>
      <p:sp>
        <p:nvSpPr>
          <p:cNvPr id="4106" name="Line 10"/>
          <p:cNvSpPr>
            <a:spLocks noChangeShapeType="1"/>
          </p:cNvSpPr>
          <p:nvPr/>
        </p:nvSpPr>
        <p:spPr bwMode="auto">
          <a:xfrm>
            <a:off x="0" y="6553200"/>
            <a:ext cx="5029200" cy="0"/>
          </a:xfrm>
          <a:prstGeom prst="line">
            <a:avLst/>
          </a:prstGeom>
          <a:noFill/>
          <a:ln w="19050">
            <a:solidFill>
              <a:srgbClr val="D9B262"/>
            </a:solidFill>
            <a:round/>
            <a:headEnd/>
            <a:tailEnd/>
          </a:ln>
          <a:effectLst/>
        </p:spPr>
        <p:txBody>
          <a:bodyPr/>
          <a:lstStyle/>
          <a:p>
            <a:pPr fontAlgn="base">
              <a:spcBef>
                <a:spcPct val="0"/>
              </a:spcBef>
              <a:spcAft>
                <a:spcPct val="0"/>
              </a:spcAft>
            </a:pPr>
            <a:endParaRPr lang="en-US" dirty="0">
              <a:solidFill>
                <a:srgbClr val="000000"/>
              </a:solidFill>
            </a:endParaRPr>
          </a:p>
        </p:txBody>
      </p:sp>
      <p:pic>
        <p:nvPicPr>
          <p:cNvPr id="4107" name="Picture 11" descr="BANKSETA-strapline"/>
          <p:cNvPicPr>
            <a:picLocks noChangeAspect="1" noChangeArrowheads="1"/>
          </p:cNvPicPr>
          <p:nvPr/>
        </p:nvPicPr>
        <p:blipFill>
          <a:blip r:embed="rId2" cstate="print"/>
          <a:srcRect/>
          <a:stretch>
            <a:fillRect/>
          </a:stretch>
        </p:blipFill>
        <p:spPr bwMode="auto">
          <a:xfrm>
            <a:off x="0" y="0"/>
            <a:ext cx="9144000" cy="1947863"/>
          </a:xfrm>
          <a:prstGeom prst="rect">
            <a:avLst/>
          </a:prstGeom>
          <a:noFill/>
        </p:spPr>
      </p:pic>
      <p:pic>
        <p:nvPicPr>
          <p:cNvPr id="4108" name="Picture 12" descr="BANKSETA-logo"/>
          <p:cNvPicPr>
            <a:picLocks noChangeAspect="1" noChangeArrowheads="1"/>
          </p:cNvPicPr>
          <p:nvPr/>
        </p:nvPicPr>
        <p:blipFill>
          <a:blip r:embed="rId3" cstate="print"/>
          <a:srcRect/>
          <a:stretch>
            <a:fillRect/>
          </a:stretch>
        </p:blipFill>
        <p:spPr bwMode="auto">
          <a:xfrm>
            <a:off x="609600" y="438150"/>
            <a:ext cx="1057275" cy="1527175"/>
          </a:xfrm>
          <a:prstGeom prst="rect">
            <a:avLst/>
          </a:prstGeom>
          <a:noFill/>
        </p:spPr>
      </p:pic>
      <p:sp>
        <p:nvSpPr>
          <p:cNvPr id="4110" name="Line 14"/>
          <p:cNvSpPr>
            <a:spLocks noChangeShapeType="1"/>
          </p:cNvSpPr>
          <p:nvPr/>
        </p:nvSpPr>
        <p:spPr bwMode="auto">
          <a:xfrm>
            <a:off x="609600" y="6324600"/>
            <a:ext cx="0" cy="533400"/>
          </a:xfrm>
          <a:prstGeom prst="line">
            <a:avLst/>
          </a:prstGeom>
          <a:noFill/>
          <a:ln w="9525">
            <a:solidFill>
              <a:srgbClr val="AD0049"/>
            </a:solidFill>
            <a:round/>
            <a:headEnd/>
            <a:tailEnd/>
          </a:ln>
          <a:effectLst/>
        </p:spPr>
        <p:txBody>
          <a:bodyPr/>
          <a:lstStyle/>
          <a:p>
            <a:pPr fontAlgn="base">
              <a:spcBef>
                <a:spcPct val="0"/>
              </a:spcBef>
              <a:spcAft>
                <a:spcPct val="0"/>
              </a:spcAft>
            </a:pPr>
            <a:endParaRPr lang="en-US" dirty="0">
              <a:solidFill>
                <a:srgbClr val="000000"/>
              </a:solidFill>
            </a:endParaRPr>
          </a:p>
        </p:txBody>
      </p:sp>
      <p:sp>
        <p:nvSpPr>
          <p:cNvPr id="4111" name="Text Box 15"/>
          <p:cNvSpPr txBox="1">
            <a:spLocks noChangeArrowheads="1"/>
          </p:cNvSpPr>
          <p:nvPr/>
        </p:nvSpPr>
        <p:spPr bwMode="auto">
          <a:xfrm>
            <a:off x="609600" y="6248400"/>
            <a:ext cx="5486400" cy="260350"/>
          </a:xfrm>
          <a:prstGeom prst="rect">
            <a:avLst/>
          </a:prstGeom>
          <a:noFill/>
          <a:ln w="9525">
            <a:noFill/>
            <a:miter lim="800000"/>
            <a:headEnd/>
            <a:tailEnd/>
          </a:ln>
          <a:effectLst/>
        </p:spPr>
        <p:txBody>
          <a:bodyPr>
            <a:spAutoFit/>
          </a:bodyPr>
          <a:lstStyle/>
          <a:p>
            <a:pPr fontAlgn="base">
              <a:spcBef>
                <a:spcPct val="50000"/>
              </a:spcBef>
              <a:spcAft>
                <a:spcPct val="0"/>
              </a:spcAft>
            </a:pPr>
            <a:r>
              <a:rPr lang="en-GB" sz="1100" dirty="0">
                <a:solidFill>
                  <a:srgbClr val="AD0049"/>
                </a:solidFill>
              </a:rPr>
              <a:t>ENABLING  SKILLS  DEVELOPMENT  IN  THE  BANKING  SECTOR</a:t>
            </a:r>
          </a:p>
        </p:txBody>
      </p:sp>
      <p:sp>
        <p:nvSpPr>
          <p:cNvPr id="4112" name="Text Box 16"/>
          <p:cNvSpPr txBox="1">
            <a:spLocks noChangeArrowheads="1"/>
          </p:cNvSpPr>
          <p:nvPr/>
        </p:nvSpPr>
        <p:spPr bwMode="auto">
          <a:xfrm>
            <a:off x="6477000" y="914400"/>
            <a:ext cx="2057400" cy="457200"/>
          </a:xfrm>
          <a:prstGeom prst="rect">
            <a:avLst/>
          </a:prstGeom>
          <a:noFill/>
          <a:ln w="9525">
            <a:noFill/>
            <a:miter lim="800000"/>
            <a:headEnd/>
            <a:tailEnd/>
          </a:ln>
          <a:effectLst/>
        </p:spPr>
        <p:txBody>
          <a:bodyPr>
            <a:spAutoFit/>
          </a:bodyPr>
          <a:lstStyle/>
          <a:p>
            <a:pPr algn="r" fontAlgn="base">
              <a:spcBef>
                <a:spcPct val="50000"/>
              </a:spcBef>
              <a:spcAft>
                <a:spcPct val="0"/>
              </a:spcAft>
            </a:pPr>
            <a:r>
              <a:rPr lang="en-GB" sz="2400" b="1" dirty="0">
                <a:solidFill>
                  <a:srgbClr val="AD0049"/>
                </a:solidFill>
              </a:rPr>
              <a:t>BANKSETA</a:t>
            </a:r>
          </a:p>
        </p:txBody>
      </p:sp>
      <p:pic>
        <p:nvPicPr>
          <p:cNvPr id="4116" name="Picture 20" descr="IIP lOGO"/>
          <p:cNvPicPr>
            <a:picLocks noChangeAspect="1" noChangeArrowheads="1"/>
          </p:cNvPicPr>
          <p:nvPr/>
        </p:nvPicPr>
        <p:blipFill>
          <a:blip r:embed="rId4" cstate="print"/>
          <a:srcRect/>
          <a:stretch>
            <a:fillRect/>
          </a:stretch>
        </p:blipFill>
        <p:spPr bwMode="auto">
          <a:xfrm>
            <a:off x="7772400" y="5870575"/>
            <a:ext cx="1066800" cy="911225"/>
          </a:xfrm>
          <a:prstGeom prst="rect">
            <a:avLst/>
          </a:prstGeom>
          <a:noFill/>
        </p:spPr>
      </p:pic>
      <p:pic>
        <p:nvPicPr>
          <p:cNvPr id="15" name="Picture 14" descr="TMS Research Logo.jpg"/>
          <p:cNvPicPr>
            <a:picLocks noChangeAspect="1"/>
          </p:cNvPicPr>
          <p:nvPr/>
        </p:nvPicPr>
        <p:blipFill>
          <a:blip r:embed="rId5" cstate="print"/>
          <a:srcRect r="9666" b="20518"/>
          <a:stretch>
            <a:fillRect/>
          </a:stretch>
        </p:blipFill>
        <p:spPr>
          <a:xfrm>
            <a:off x="76200" y="5562600"/>
            <a:ext cx="1981200" cy="685800"/>
          </a:xfrm>
          <a:prstGeom prst="rect">
            <a:avLst/>
          </a:prstGeom>
          <a:ln>
            <a:noFill/>
          </a:ln>
          <a:effectLst>
            <a:softEdge rad="112500"/>
          </a:effectLst>
        </p:spPr>
      </p:pic>
      <p:sp>
        <p:nvSpPr>
          <p:cNvPr id="14" name="Slide Number Placeholder 13"/>
          <p:cNvSpPr>
            <a:spLocks noGrp="1"/>
          </p:cNvSpPr>
          <p:nvPr>
            <p:ph type="sldNum" sz="quarter" idx="12"/>
          </p:nvPr>
        </p:nvSpPr>
        <p:spPr/>
        <p:txBody>
          <a:bodyPr/>
          <a:lstStyle/>
          <a:p>
            <a:fld id="{ED8A2464-B52D-4341-BD3B-47E7DB7B4D1E}" type="slidenum">
              <a:rPr lang="en-GB" smtClean="0">
                <a:solidFill>
                  <a:srgbClr val="000000"/>
                </a:solidFill>
              </a:rPr>
              <a:pPr/>
              <a:t>1</a:t>
            </a:fld>
            <a:endParaRPr lang="en-GB"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Executive Summary (III)</a:t>
            </a:r>
            <a:endParaRPr lang="en-US" dirty="0"/>
          </a:p>
        </p:txBody>
      </p:sp>
      <p:sp>
        <p:nvSpPr>
          <p:cNvPr id="5" name="Slide Number Placeholder 4"/>
          <p:cNvSpPr>
            <a:spLocks noGrp="1"/>
          </p:cNvSpPr>
          <p:nvPr>
            <p:ph type="sldNum" sz="quarter" idx="12"/>
          </p:nvPr>
        </p:nvSpPr>
        <p:spPr/>
        <p:txBody>
          <a:bodyPr/>
          <a:lstStyle/>
          <a:p>
            <a:fld id="{746E673A-1C4A-4AB9-B0E0-1AFDA1C40DF3}" type="slidenum">
              <a:rPr lang="en-GB" smtClean="0">
                <a:solidFill>
                  <a:srgbClr val="000000"/>
                </a:solidFill>
              </a:rPr>
              <a:pPr/>
              <a:t>10</a:t>
            </a:fld>
            <a:endParaRPr lang="en-GB" dirty="0">
              <a:solidFill>
                <a:srgbClr val="000000"/>
              </a:solidFill>
            </a:endParaRPr>
          </a:p>
        </p:txBody>
      </p:sp>
      <p:sp>
        <p:nvSpPr>
          <p:cNvPr id="168961" name="Rectangle 1"/>
          <p:cNvSpPr>
            <a:spLocks noChangeArrowheads="1"/>
          </p:cNvSpPr>
          <p:nvPr/>
        </p:nvSpPr>
        <p:spPr bwMode="auto">
          <a:xfrm>
            <a:off x="323528" y="2132856"/>
            <a:ext cx="8568952" cy="286232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FontTx/>
              <a:buChar char="•"/>
            </a:pPr>
            <a:endParaRPr lang="en-ZA" sz="1200" dirty="0" smtClean="0">
              <a:solidFill>
                <a:prstClr val="black"/>
              </a:solidFill>
            </a:endParaRPr>
          </a:p>
          <a:p>
            <a:pPr eaLnBrk="0" fontAlgn="base" hangingPunct="0">
              <a:spcBef>
                <a:spcPct val="0"/>
              </a:spcBef>
              <a:spcAft>
                <a:spcPct val="0"/>
              </a:spcAft>
              <a:buFontTx/>
              <a:buChar char="•"/>
            </a:pPr>
            <a:r>
              <a:rPr lang="en-ZA" sz="1200" dirty="0" smtClean="0">
                <a:solidFill>
                  <a:prstClr val="black"/>
                </a:solidFill>
                <a:ea typeface="Calibri" pitchFamily="34" charset="0"/>
              </a:rPr>
              <a:t>  Documentation received from the BANKSETA was most frequently described as being </a:t>
            </a:r>
            <a:r>
              <a:rPr lang="en-ZA" sz="1200" i="1" dirty="0" smtClean="0">
                <a:solidFill>
                  <a:prstClr val="black"/>
                </a:solidFill>
                <a:ea typeface="Calibri" pitchFamily="34" charset="0"/>
              </a:rPr>
              <a:t>Easy to read and understand </a:t>
            </a:r>
            <a:r>
              <a:rPr lang="en-ZA" sz="1200" dirty="0" smtClean="0">
                <a:solidFill>
                  <a:prstClr val="black"/>
                </a:solidFill>
                <a:ea typeface="Calibri" pitchFamily="34" charset="0"/>
              </a:rPr>
              <a:t>while it was least likely to be seen as </a:t>
            </a:r>
            <a:r>
              <a:rPr lang="en-ZA" sz="1200" i="1" dirty="0" smtClean="0">
                <a:solidFill>
                  <a:prstClr val="black"/>
                </a:solidFill>
                <a:ea typeface="Calibri" pitchFamily="34" charset="0"/>
              </a:rPr>
              <a:t>Creative.</a:t>
            </a:r>
          </a:p>
          <a:p>
            <a:pPr eaLnBrk="0" fontAlgn="base" hangingPunct="0">
              <a:spcBef>
                <a:spcPct val="0"/>
              </a:spcBef>
              <a:spcAft>
                <a:spcPct val="0"/>
              </a:spcAft>
              <a:buFontTx/>
              <a:buChar char="•"/>
            </a:pPr>
            <a:endParaRPr lang="en-ZA" sz="1200" dirty="0" smtClean="0">
              <a:solidFill>
                <a:prstClr val="black"/>
              </a:solidFill>
            </a:endParaRPr>
          </a:p>
          <a:p>
            <a:pPr eaLnBrk="0" fontAlgn="base" hangingPunct="0">
              <a:spcBef>
                <a:spcPct val="0"/>
              </a:spcBef>
              <a:spcAft>
                <a:spcPct val="0"/>
              </a:spcAft>
              <a:buFontTx/>
              <a:buChar char="•"/>
            </a:pPr>
            <a:r>
              <a:rPr lang="en-ZA" sz="1200" dirty="0" smtClean="0">
                <a:solidFill>
                  <a:prstClr val="black"/>
                </a:solidFill>
                <a:ea typeface="Calibri" pitchFamily="34" charset="0"/>
              </a:rPr>
              <a:t>  Less than 1 in 3 respondents had seen any BANKSETA advertising.  Those who had noticed such, typically noticed this advertising in newspapers and felt such adverts were relevant.</a:t>
            </a:r>
          </a:p>
          <a:p>
            <a:pPr eaLnBrk="0" fontAlgn="base" hangingPunct="0">
              <a:spcBef>
                <a:spcPct val="0"/>
              </a:spcBef>
              <a:spcAft>
                <a:spcPct val="0"/>
              </a:spcAft>
              <a:buFontTx/>
              <a:buChar char="•"/>
            </a:pPr>
            <a:endParaRPr lang="en-ZA" sz="1200" dirty="0" smtClean="0">
              <a:solidFill>
                <a:prstClr val="black"/>
              </a:solidFill>
            </a:endParaRPr>
          </a:p>
          <a:p>
            <a:pPr eaLnBrk="0" fontAlgn="base" hangingPunct="0">
              <a:spcBef>
                <a:spcPct val="0"/>
              </a:spcBef>
              <a:spcAft>
                <a:spcPct val="0"/>
              </a:spcAft>
              <a:buFontTx/>
              <a:buChar char="•"/>
            </a:pPr>
            <a:r>
              <a:rPr lang="en-ZA" sz="1200" dirty="0" smtClean="0">
                <a:solidFill>
                  <a:prstClr val="black"/>
                </a:solidFill>
                <a:ea typeface="Calibri" pitchFamily="34" charset="0"/>
              </a:rPr>
              <a:t>  There has been an increase in the number of organisations participating in the BANKSETA Learnerships</a:t>
            </a:r>
            <a:r>
              <a:rPr lang="en-ZA" sz="1200" i="1" dirty="0" smtClean="0">
                <a:solidFill>
                  <a:prstClr val="black"/>
                </a:solidFill>
                <a:ea typeface="Calibri" pitchFamily="34" charset="0"/>
              </a:rPr>
              <a:t> with </a:t>
            </a:r>
            <a:r>
              <a:rPr lang="en-ZA" sz="1200" dirty="0" smtClean="0">
                <a:solidFill>
                  <a:prstClr val="black"/>
                </a:solidFill>
                <a:ea typeface="Calibri" pitchFamily="34" charset="0"/>
              </a:rPr>
              <a:t>an increased number of respondents feeling that discretionary grants should be allocated to </a:t>
            </a:r>
            <a:r>
              <a:rPr lang="en-ZA" sz="1200" i="1" dirty="0" smtClean="0">
                <a:solidFill>
                  <a:prstClr val="black"/>
                </a:solidFill>
                <a:ea typeface="Calibri" pitchFamily="34" charset="0"/>
              </a:rPr>
              <a:t>Learnerships</a:t>
            </a:r>
            <a:r>
              <a:rPr lang="en-ZA" sz="1200" dirty="0" smtClean="0">
                <a:solidFill>
                  <a:prstClr val="black"/>
                </a:solidFill>
                <a:ea typeface="Calibri" pitchFamily="34" charset="0"/>
              </a:rPr>
              <a:t> and </a:t>
            </a:r>
            <a:r>
              <a:rPr lang="en-ZA" sz="1200" i="1" dirty="0" smtClean="0">
                <a:solidFill>
                  <a:prstClr val="black"/>
                </a:solidFill>
                <a:ea typeface="Calibri" pitchFamily="34" charset="0"/>
              </a:rPr>
              <a:t>Management and Leadership Training.</a:t>
            </a:r>
          </a:p>
          <a:p>
            <a:pPr eaLnBrk="0" fontAlgn="base" hangingPunct="0">
              <a:spcBef>
                <a:spcPct val="0"/>
              </a:spcBef>
              <a:spcAft>
                <a:spcPct val="0"/>
              </a:spcAft>
              <a:buFontTx/>
              <a:buChar char="•"/>
            </a:pPr>
            <a:endParaRPr lang="en-ZA" sz="1200" dirty="0" smtClean="0">
              <a:solidFill>
                <a:prstClr val="black"/>
              </a:solidFill>
            </a:endParaRPr>
          </a:p>
          <a:p>
            <a:pPr eaLnBrk="0" fontAlgn="base" hangingPunct="0">
              <a:spcBef>
                <a:spcPct val="0"/>
              </a:spcBef>
              <a:spcAft>
                <a:spcPct val="0"/>
              </a:spcAft>
              <a:buFontTx/>
              <a:buChar char="•"/>
            </a:pPr>
            <a:r>
              <a:rPr lang="en-ZA" sz="1200" dirty="0" smtClean="0">
                <a:solidFill>
                  <a:prstClr val="black"/>
                </a:solidFill>
                <a:ea typeface="Calibri" pitchFamily="34" charset="0"/>
              </a:rPr>
              <a:t>  Accreditation is seen by far as the most important element of the BANKSETA ETQA Services.</a:t>
            </a:r>
          </a:p>
          <a:p>
            <a:pPr eaLnBrk="0" fontAlgn="base" hangingPunct="0">
              <a:spcBef>
                <a:spcPct val="0"/>
              </a:spcBef>
              <a:spcAft>
                <a:spcPct val="0"/>
              </a:spcAft>
              <a:buFontTx/>
              <a:buChar char="•"/>
            </a:pPr>
            <a:endParaRPr lang="en-ZA" sz="1200" dirty="0" smtClean="0">
              <a:solidFill>
                <a:prstClr val="black"/>
              </a:solidFill>
            </a:endParaRPr>
          </a:p>
          <a:p>
            <a:pPr eaLnBrk="0" fontAlgn="base" hangingPunct="0">
              <a:spcBef>
                <a:spcPct val="0"/>
              </a:spcBef>
              <a:spcAft>
                <a:spcPct val="0"/>
              </a:spcAft>
              <a:buFontTx/>
              <a:buChar char="•"/>
            </a:pPr>
            <a:r>
              <a:rPr lang="en-ZA" sz="1200" dirty="0" smtClean="0">
                <a:solidFill>
                  <a:prstClr val="black"/>
                </a:solidFill>
                <a:ea typeface="Calibri" pitchFamily="34" charset="0"/>
              </a:rPr>
              <a:t>  Of those learners who participated in the BANKSETA-sponsored programme, a larger number felt the programme exceeded their expectations to improve their career opportunities compared to 2009.</a:t>
            </a:r>
            <a:endParaRPr lang="en-ZA" sz="1200" dirty="0" smtClean="0">
              <a:solidFill>
                <a:prstClr val="black"/>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371600"/>
          <a:ext cx="86106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Skills Development</a:t>
            </a:r>
            <a:endParaRPr lang="en-US" dirty="0"/>
          </a:p>
        </p:txBody>
      </p:sp>
      <p:sp>
        <p:nvSpPr>
          <p:cNvPr id="7" name="Rectangle 6"/>
          <p:cNvSpPr/>
          <p:nvPr/>
        </p:nvSpPr>
        <p:spPr bwMode="auto">
          <a:xfrm>
            <a:off x="7380312" y="692696"/>
            <a:ext cx="1548876" cy="504056"/>
          </a:xfrm>
          <a:prstGeom prst="rect">
            <a:avLst/>
          </a:prstGeom>
          <a:solidFill>
            <a:srgbClr val="996633"/>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lstStyle/>
          <a:p>
            <a:pPr algn="ctr" defTabSz="1004888" eaLnBrk="0" fontAlgn="base" hangingPunct="0">
              <a:spcBef>
                <a:spcPct val="50000"/>
              </a:spcBef>
              <a:spcAft>
                <a:spcPct val="0"/>
              </a:spcAft>
              <a:buSzPct val="100000"/>
              <a:defRPr/>
            </a:pPr>
            <a:r>
              <a:rPr lang="en-US" sz="1200" b="1" i="1" dirty="0" smtClean="0">
                <a:solidFill>
                  <a:srgbClr val="FFFFFF"/>
                </a:solidFill>
              </a:rPr>
              <a:t>Large / Medium SDF’s </a:t>
            </a:r>
            <a:r>
              <a:rPr lang="en-US" sz="1200" b="1" i="1" dirty="0">
                <a:solidFill>
                  <a:srgbClr val="FFFFFF"/>
                </a:solidFill>
              </a:rPr>
              <a:t>only</a:t>
            </a:r>
          </a:p>
        </p:txBody>
      </p:sp>
      <p:sp>
        <p:nvSpPr>
          <p:cNvPr id="10" name="Slide Number Placeholder 9"/>
          <p:cNvSpPr>
            <a:spLocks noGrp="1"/>
          </p:cNvSpPr>
          <p:nvPr>
            <p:ph type="sldNum" sz="quarter" idx="12"/>
          </p:nvPr>
        </p:nvSpPr>
        <p:spPr/>
        <p:txBody>
          <a:bodyPr/>
          <a:lstStyle/>
          <a:p>
            <a:fld id="{746E673A-1C4A-4AB9-B0E0-1AFDA1C40DF3}" type="slidenum">
              <a:rPr lang="en-GB" smtClean="0">
                <a:solidFill>
                  <a:srgbClr val="000000"/>
                </a:solidFill>
              </a:rPr>
              <a:pPr/>
              <a:t>100</a:t>
            </a:fld>
            <a:endParaRPr lang="en-GB" dirty="0">
              <a:solidFill>
                <a:srgbClr val="000000"/>
              </a:solidFill>
            </a:endParaRPr>
          </a:p>
        </p:txBody>
      </p:sp>
      <p:sp>
        <p:nvSpPr>
          <p:cNvPr id="8" name="Rectangle 7"/>
          <p:cNvSpPr/>
          <p:nvPr/>
        </p:nvSpPr>
        <p:spPr>
          <a:xfrm>
            <a:off x="5436096" y="6309320"/>
            <a:ext cx="2016224"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1"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7884368" y="764704"/>
            <a:ext cx="1044820" cy="327025"/>
          </a:xfrm>
          <a:prstGeom prst="rect">
            <a:avLst/>
          </a:prstGeom>
          <a:solidFill>
            <a:srgbClr val="996633"/>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defTabSz="1004888" eaLnBrk="0" hangingPunct="0">
              <a:spcBef>
                <a:spcPct val="50000"/>
              </a:spcBef>
              <a:buSzPct val="100000"/>
              <a:defRPr/>
            </a:pPr>
            <a:r>
              <a:rPr lang="en-US" sz="1200" b="1" i="1" dirty="0" smtClean="0">
                <a:solidFill>
                  <a:srgbClr val="FFFFFF"/>
                </a:solidFill>
              </a:rPr>
              <a:t>SDF’s only</a:t>
            </a:r>
            <a:endParaRPr lang="en-US" sz="1200" b="1" i="1" dirty="0">
              <a:solidFill>
                <a:srgbClr val="FFFFFF"/>
              </a:solidFill>
            </a:endParaRPr>
          </a:p>
        </p:txBody>
      </p:sp>
      <p:sp>
        <p:nvSpPr>
          <p:cNvPr id="9" name="Rectangle 2"/>
          <p:cNvSpPr>
            <a:spLocks noGrp="1" noChangeArrowheads="1"/>
          </p:cNvSpPr>
          <p:nvPr>
            <p:ph type="title"/>
          </p:nvPr>
        </p:nvSpPr>
        <p:spPr>
          <a:xfrm>
            <a:off x="457200" y="274638"/>
            <a:ext cx="8229600" cy="1143000"/>
          </a:xfrm>
        </p:spPr>
        <p:txBody>
          <a:bodyPr/>
          <a:lstStyle/>
          <a:p>
            <a:r>
              <a:rPr lang="en-US" dirty="0" smtClean="0"/>
              <a:t>Skills Development</a:t>
            </a:r>
            <a:endParaRPr lang="en-US" dirty="0"/>
          </a:p>
        </p:txBody>
      </p:sp>
      <p:graphicFrame>
        <p:nvGraphicFramePr>
          <p:cNvPr id="11" name="Chart 10"/>
          <p:cNvGraphicFramePr/>
          <p:nvPr/>
        </p:nvGraphicFramePr>
        <p:xfrm>
          <a:off x="1043608" y="1484784"/>
          <a:ext cx="7128792"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4"/>
          <p:cNvSpPr>
            <a:spLocks noChangeArrowheads="1"/>
          </p:cNvSpPr>
          <p:nvPr/>
        </p:nvSpPr>
        <p:spPr bwMode="auto">
          <a:xfrm>
            <a:off x="1187624" y="6398900"/>
            <a:ext cx="6264696" cy="459100"/>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a:solidFill>
                  <a:srgbClr val="000000"/>
                </a:solidFill>
              </a:rPr>
              <a:t>Note: </a:t>
            </a:r>
            <a:r>
              <a:rPr lang="en-US" sz="800" dirty="0" smtClean="0">
                <a:solidFill>
                  <a:srgbClr val="000000"/>
                </a:solidFill>
              </a:rPr>
              <a:t>Other includes </a:t>
            </a:r>
            <a:r>
              <a:rPr lang="en-ZA" sz="800" i="1" dirty="0" smtClean="0"/>
              <a:t>Basic arithmetic , Estate Agent Course , Organisational Skills, </a:t>
            </a:r>
            <a:r>
              <a:rPr lang="en-ZA" sz="800" dirty="0" smtClean="0"/>
              <a:t>Fleet Advisors, Holistic Micro Finance Skills , Operational Risk </a:t>
            </a:r>
            <a:r>
              <a:rPr lang="en-ZA" sz="800" i="1" dirty="0" smtClean="0"/>
              <a:t> </a:t>
            </a:r>
            <a:r>
              <a:rPr lang="en-US" sz="800" i="1" dirty="0" smtClean="0">
                <a:solidFill>
                  <a:srgbClr val="000000"/>
                </a:solidFill>
              </a:rPr>
              <a:t> </a:t>
            </a:r>
            <a:endParaRPr lang="en-ZA" sz="800" i="1" dirty="0">
              <a:solidFill>
                <a:srgbClr val="000000"/>
              </a:solidFill>
            </a:endParaRPr>
          </a:p>
          <a:p>
            <a:pPr marL="119063" indent="-119063" defTabSz="911225">
              <a:tabLst>
                <a:tab pos="401638" algn="l"/>
              </a:tabLst>
            </a:pPr>
            <a:r>
              <a:rPr lang="en-ZA" sz="800" dirty="0">
                <a:solidFill>
                  <a:srgbClr val="000000"/>
                </a:solidFill>
              </a:rPr>
              <a:t>Source: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8" name="Slide Number Placeholder 7"/>
          <p:cNvSpPr>
            <a:spLocks noGrp="1"/>
          </p:cNvSpPr>
          <p:nvPr>
            <p:ph type="sldNum" sz="quarter" idx="12"/>
          </p:nvPr>
        </p:nvSpPr>
        <p:spPr/>
        <p:txBody>
          <a:bodyPr/>
          <a:lstStyle/>
          <a:p>
            <a:fld id="{746E673A-1C4A-4AB9-B0E0-1AFDA1C40DF3}" type="slidenum">
              <a:rPr lang="en-GB" smtClean="0">
                <a:solidFill>
                  <a:srgbClr val="000000"/>
                </a:solidFill>
              </a:rPr>
              <a:pPr/>
              <a:t>101</a:t>
            </a:fld>
            <a:endParaRPr lang="en-GB" dirty="0">
              <a:solidFill>
                <a:srgbClr val="000000"/>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7956376" y="764704"/>
            <a:ext cx="1044820" cy="327025"/>
          </a:xfrm>
          <a:prstGeom prst="rect">
            <a:avLst/>
          </a:prstGeom>
          <a:solidFill>
            <a:srgbClr val="996633"/>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defTabSz="1004888" eaLnBrk="0" hangingPunct="0">
              <a:spcBef>
                <a:spcPct val="50000"/>
              </a:spcBef>
              <a:buSzPct val="100000"/>
              <a:defRPr/>
            </a:pPr>
            <a:r>
              <a:rPr lang="en-US" sz="1200" b="1" i="1" dirty="0">
                <a:solidFill>
                  <a:srgbClr val="FFFFFF"/>
                </a:solidFill>
              </a:rPr>
              <a:t>Staff only</a:t>
            </a:r>
          </a:p>
        </p:txBody>
      </p:sp>
      <p:sp>
        <p:nvSpPr>
          <p:cNvPr id="9" name="Rectangle 2"/>
          <p:cNvSpPr>
            <a:spLocks noGrp="1" noChangeArrowheads="1"/>
          </p:cNvSpPr>
          <p:nvPr>
            <p:ph type="title"/>
          </p:nvPr>
        </p:nvSpPr>
        <p:spPr>
          <a:xfrm>
            <a:off x="457200" y="274638"/>
            <a:ext cx="8229600" cy="1143000"/>
          </a:xfrm>
        </p:spPr>
        <p:txBody>
          <a:bodyPr/>
          <a:lstStyle/>
          <a:p>
            <a:r>
              <a:rPr lang="en-US" dirty="0" smtClean="0"/>
              <a:t>Skills Development</a:t>
            </a:r>
            <a:endParaRPr lang="en-US" dirty="0"/>
          </a:p>
        </p:txBody>
      </p:sp>
      <p:graphicFrame>
        <p:nvGraphicFramePr>
          <p:cNvPr id="11" name="Chart 10"/>
          <p:cNvGraphicFramePr/>
          <p:nvPr/>
        </p:nvGraphicFramePr>
        <p:xfrm>
          <a:off x="755576" y="1484784"/>
          <a:ext cx="8208912"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4"/>
          <p:cNvSpPr>
            <a:spLocks noChangeArrowheads="1"/>
          </p:cNvSpPr>
          <p:nvPr/>
        </p:nvSpPr>
        <p:spPr bwMode="auto">
          <a:xfrm>
            <a:off x="1115616" y="6453336"/>
            <a:ext cx="4752528" cy="33598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a:solidFill>
                  <a:srgbClr val="000000"/>
                </a:solidFill>
              </a:rPr>
              <a:t>Note: </a:t>
            </a:r>
            <a:r>
              <a:rPr lang="en-ZA" sz="800" dirty="0" smtClean="0">
                <a:solidFill>
                  <a:srgbClr val="000000"/>
                </a:solidFill>
              </a:rPr>
              <a:t>*O</a:t>
            </a:r>
            <a:r>
              <a:rPr lang="en-US" sz="800" dirty="0" smtClean="0">
                <a:solidFill>
                  <a:srgbClr val="000000"/>
                </a:solidFill>
              </a:rPr>
              <a:t>ther includes </a:t>
            </a:r>
            <a:r>
              <a:rPr lang="en-ZA" sz="800" i="1" dirty="0" smtClean="0"/>
              <a:t>Micro Finance - managing MFIs and the ability to sustain these organisations</a:t>
            </a:r>
            <a:r>
              <a:rPr lang="en-ZA" sz="800" dirty="0" smtClean="0"/>
              <a:t>. </a:t>
            </a:r>
            <a:endParaRPr lang="en-ZA" sz="800" i="1" dirty="0">
              <a:solidFill>
                <a:srgbClr val="000000"/>
              </a:solidFill>
            </a:endParaRPr>
          </a:p>
          <a:p>
            <a:pPr marL="119063" indent="-119063" defTabSz="911225">
              <a:tabLst>
                <a:tab pos="401638" algn="l"/>
              </a:tabLst>
            </a:pPr>
            <a:r>
              <a:rPr lang="en-ZA" sz="800" dirty="0">
                <a:solidFill>
                  <a:srgbClr val="000000"/>
                </a:solidFill>
              </a:rPr>
              <a:t>Source: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14" name="Rectangle 13"/>
          <p:cNvSpPr/>
          <p:nvPr/>
        </p:nvSpPr>
        <p:spPr>
          <a:xfrm>
            <a:off x="5826968"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00"/>
                </a:solidFill>
              </a:rPr>
              <a:t>Caution:  Small sample sizes</a:t>
            </a:r>
          </a:p>
        </p:txBody>
      </p:sp>
      <p:sp>
        <p:nvSpPr>
          <p:cNvPr id="8" name="Slide Number Placeholder 7"/>
          <p:cNvSpPr>
            <a:spLocks noGrp="1"/>
          </p:cNvSpPr>
          <p:nvPr>
            <p:ph type="sldNum" sz="quarter" idx="12"/>
          </p:nvPr>
        </p:nvSpPr>
        <p:spPr/>
        <p:txBody>
          <a:bodyPr/>
          <a:lstStyle/>
          <a:p>
            <a:fld id="{746E673A-1C4A-4AB9-B0E0-1AFDA1C40DF3}" type="slidenum">
              <a:rPr lang="en-GB" smtClean="0">
                <a:solidFill>
                  <a:srgbClr val="000000"/>
                </a:solidFill>
              </a:rPr>
              <a:pPr/>
              <a:t>102</a:t>
            </a:fld>
            <a:endParaRPr lang="en-GB" dirty="0">
              <a:solidFill>
                <a:srgbClr val="000000"/>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483769" y="2960915"/>
            <a:ext cx="4392488" cy="936170"/>
          </a:xfrm>
          <a:prstGeom prst="roundRect">
            <a:avLst/>
          </a:prstGeom>
          <a:solidFill>
            <a:srgbClr val="CC3399"/>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1004888" eaLnBrk="0" fontAlgn="base" hangingPunct="0">
              <a:spcBef>
                <a:spcPct val="50000"/>
              </a:spcBef>
              <a:spcAft>
                <a:spcPct val="0"/>
              </a:spcAft>
              <a:buSzPct val="100000"/>
              <a:defRPr/>
            </a:pPr>
            <a:r>
              <a:rPr lang="en-US" sz="4000" b="1" dirty="0">
                <a:ln w="12700">
                  <a:solidFill>
                    <a:srgbClr val="4E5B6F">
                      <a:satMod val="155000"/>
                    </a:srgbClr>
                  </a:solidFill>
                  <a:prstDash val="solid"/>
                </a:ln>
                <a:solidFill>
                  <a:srgbClr val="FFFFFF"/>
                </a:solidFill>
                <a:effectLst>
                  <a:outerShdw blurRad="41275" dist="20320" dir="1800000" algn="tl" rotWithShape="0">
                    <a:srgbClr val="000000">
                      <a:alpha val="40000"/>
                    </a:srgbClr>
                  </a:outerShdw>
                </a:effectLst>
                <a:latin typeface="Arial Narrow" pitchFamily="34" charset="0"/>
              </a:rPr>
              <a:t>Learnerships</a:t>
            </a:r>
          </a:p>
        </p:txBody>
      </p:sp>
      <p:sp>
        <p:nvSpPr>
          <p:cNvPr id="5" name="Slide Number Placeholder 4"/>
          <p:cNvSpPr>
            <a:spLocks noGrp="1"/>
          </p:cNvSpPr>
          <p:nvPr>
            <p:ph type="sldNum" sz="quarter" idx="12"/>
          </p:nvPr>
        </p:nvSpPr>
        <p:spPr/>
        <p:txBody>
          <a:bodyPr/>
          <a:lstStyle/>
          <a:p>
            <a:fld id="{746E673A-1C4A-4AB9-B0E0-1AFDA1C40DF3}" type="slidenum">
              <a:rPr lang="en-GB" smtClean="0">
                <a:solidFill>
                  <a:srgbClr val="000000"/>
                </a:solidFill>
              </a:rPr>
              <a:pPr/>
              <a:t>103</a:t>
            </a:fld>
            <a:endParaRPr lang="en-GB" dirty="0">
              <a:solidFill>
                <a:srgbClr val="000000"/>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04800" y="1752600"/>
          <a:ext cx="4038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Learnerships</a:t>
            </a:r>
            <a:endParaRPr lang="en-US" dirty="0"/>
          </a:p>
        </p:txBody>
      </p:sp>
      <p:graphicFrame>
        <p:nvGraphicFramePr>
          <p:cNvPr id="7" name="Chart 6"/>
          <p:cNvGraphicFramePr/>
          <p:nvPr/>
        </p:nvGraphicFramePr>
        <p:xfrm>
          <a:off x="4800600" y="1752600"/>
          <a:ext cx="4038600" cy="4484712"/>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p:cNvCxnSpPr/>
          <p:nvPr/>
        </p:nvCxnSpPr>
        <p:spPr bwMode="auto">
          <a:xfrm rot="5400000">
            <a:off x="6336328" y="3392864"/>
            <a:ext cx="2376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 name="Rectangle 12"/>
          <p:cNvSpPr/>
          <p:nvPr/>
        </p:nvSpPr>
        <p:spPr>
          <a:xfrm>
            <a:off x="5652120"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a:t>
            </a:r>
            <a:r>
              <a:rPr lang="en-US" sz="1100" dirty="0" smtClean="0">
                <a:solidFill>
                  <a:srgbClr val="000000"/>
                </a:solidFill>
              </a:rPr>
              <a:t>sizes</a:t>
            </a:r>
            <a:endParaRPr lang="en-US" sz="1100" dirty="0">
              <a:solidFill>
                <a:srgbClr val="000000"/>
              </a:solidFill>
            </a:endParaRPr>
          </a:p>
        </p:txBody>
      </p:sp>
      <p:sp>
        <p:nvSpPr>
          <p:cNvPr id="15" name="Slide Number Placeholder 14"/>
          <p:cNvSpPr>
            <a:spLocks noGrp="1"/>
          </p:cNvSpPr>
          <p:nvPr>
            <p:ph type="sldNum" sz="quarter" idx="12"/>
          </p:nvPr>
        </p:nvSpPr>
        <p:spPr/>
        <p:txBody>
          <a:bodyPr/>
          <a:lstStyle/>
          <a:p>
            <a:fld id="{746E673A-1C4A-4AB9-B0E0-1AFDA1C40DF3}" type="slidenum">
              <a:rPr lang="en-GB" smtClean="0">
                <a:solidFill>
                  <a:srgbClr val="000000"/>
                </a:solidFill>
              </a:rPr>
              <a:pPr/>
              <a:t>104</a:t>
            </a:fld>
            <a:endParaRPr lang="en-GB" dirty="0">
              <a:solidFill>
                <a:srgbClr val="000000"/>
              </a:solidFill>
            </a:endParaRPr>
          </a:p>
        </p:txBody>
      </p:sp>
      <p:sp>
        <p:nvSpPr>
          <p:cNvPr id="12" name="Rectangle 11"/>
          <p:cNvSpPr/>
          <p:nvPr/>
        </p:nvSpPr>
        <p:spPr bwMode="auto">
          <a:xfrm>
            <a:off x="7812360" y="836712"/>
            <a:ext cx="1044820" cy="327025"/>
          </a:xfrm>
          <a:prstGeom prst="rect">
            <a:avLst/>
          </a:prstGeom>
          <a:solidFill>
            <a:srgbClr val="996633"/>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defTabSz="1004888" eaLnBrk="0" hangingPunct="0">
              <a:spcBef>
                <a:spcPct val="50000"/>
              </a:spcBef>
              <a:buSzPct val="100000"/>
              <a:defRPr/>
            </a:pPr>
            <a:r>
              <a:rPr lang="en-US" sz="1200" b="1" i="1" dirty="0" smtClean="0">
                <a:solidFill>
                  <a:srgbClr val="FFFFFF"/>
                </a:solidFill>
              </a:rPr>
              <a:t>SDF’s only</a:t>
            </a:r>
            <a:endParaRPr lang="en-US" sz="1200" b="1" i="1" dirty="0">
              <a:solidFill>
                <a:srgbClr val="FFFFFF"/>
              </a:solidFill>
            </a:endParaRPr>
          </a:p>
        </p:txBody>
      </p:sp>
      <p:sp>
        <p:nvSpPr>
          <p:cNvPr id="10"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395536" y="1844824"/>
          <a:ext cx="8352000" cy="3024335"/>
        </p:xfrm>
        <a:graphic>
          <a:graphicData uri="http://schemas.openxmlformats.org/drawingml/2006/table">
            <a:tbl>
              <a:tblPr firstRow="1" bandRow="1">
                <a:tableStyleId>{FABFCF23-3B69-468F-B69F-88F6DE6A72F2}</a:tableStyleId>
              </a:tblPr>
              <a:tblGrid>
                <a:gridCol w="7086600"/>
                <a:gridCol w="1265400"/>
              </a:tblGrid>
              <a:tr h="57364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dirty="0" smtClean="0"/>
                        <a:t>Why Has Your Organisation Not Participated In Any Learnerships? </a:t>
                      </a:r>
                      <a:endParaRPr lang="en-US" sz="1100" dirty="0" smtClean="0">
                        <a:solidFill>
                          <a:schemeClr val="tx1"/>
                        </a:solidFill>
                        <a:latin typeface="+mn-lt"/>
                      </a:endParaRPr>
                    </a:p>
                  </a:txBody>
                  <a:tcPr marL="9525" marR="9525" marT="9525" marB="0" anchor="ctr"/>
                </a:tc>
                <a:tc>
                  <a:txBody>
                    <a:bodyPr/>
                    <a:lstStyle/>
                    <a:p>
                      <a:pPr algn="ctr" fontAlgn="t"/>
                      <a:r>
                        <a:rPr lang="en-US" sz="1100" u="none" strike="noStrike" dirty="0" smtClean="0"/>
                        <a:t>Frequency</a:t>
                      </a:r>
                    </a:p>
                    <a:p>
                      <a:pPr algn="ctr" fontAlgn="t"/>
                      <a:r>
                        <a:rPr lang="en-US" sz="1100" u="none" strike="noStrike" dirty="0" smtClean="0"/>
                        <a:t> (n=5)</a:t>
                      </a:r>
                      <a:endParaRPr lang="en-US" sz="1100" b="0" i="0" u="none" strike="noStrike" dirty="0" smtClean="0">
                        <a:solidFill>
                          <a:schemeClr val="tx1"/>
                        </a:solidFill>
                        <a:latin typeface="+mn-lt"/>
                      </a:endParaRPr>
                    </a:p>
                  </a:txBody>
                  <a:tcPr marL="9525" marR="9525" marT="9525" marB="0" anchor="ctr"/>
                </a:tc>
              </a:tr>
              <a:tr h="590583">
                <a:tc>
                  <a:txBody>
                    <a:bodyPr/>
                    <a:lstStyle/>
                    <a:p>
                      <a:pPr algn="l" fontAlgn="b"/>
                      <a:r>
                        <a:rPr lang="en-ZA" sz="1100" u="none" strike="noStrike" dirty="0" smtClean="0"/>
                        <a:t>BANKSETA </a:t>
                      </a:r>
                      <a:r>
                        <a:rPr lang="en-ZA" sz="1100" u="none" strike="noStrike" dirty="0"/>
                        <a:t>had not yet identified any Service Providers, in the KZN region that are able to form a tri-partheid agreement (Organisation, Learner &amp; Service Provider) to engage in a Learnership or Graduate Training Programme.</a:t>
                      </a:r>
                      <a:endParaRPr lang="en-ZA" sz="1100" b="0" i="0" u="none" strike="noStrike" dirty="0">
                        <a:latin typeface="+mn-lt"/>
                      </a:endParaRPr>
                    </a:p>
                  </a:txBody>
                  <a:tcPr marL="0" marR="0" marT="0" marB="0" anchor="ctr"/>
                </a:tc>
                <a:tc>
                  <a:txBody>
                    <a:bodyPr/>
                    <a:lstStyle/>
                    <a:p>
                      <a:pPr algn="ctr" fontAlgn="b"/>
                      <a:r>
                        <a:rPr lang="en-US" sz="1100" u="none" strike="noStrike" dirty="0" smtClean="0"/>
                        <a:t>1</a:t>
                      </a:r>
                      <a:endParaRPr lang="en-US" sz="1100" b="0" i="0" u="none" strike="noStrike" dirty="0">
                        <a:solidFill>
                          <a:schemeClr val="tx1"/>
                        </a:solidFill>
                        <a:latin typeface="+mn-lt"/>
                      </a:endParaRPr>
                    </a:p>
                  </a:txBody>
                  <a:tcPr marL="9525" marR="9525" marT="9525" marB="0" anchor="ctr"/>
                </a:tc>
              </a:tr>
              <a:tr h="465026">
                <a:tc>
                  <a:txBody>
                    <a:bodyPr/>
                    <a:lstStyle/>
                    <a:p>
                      <a:pPr algn="l" fontAlgn="b"/>
                      <a:r>
                        <a:rPr lang="en-ZA" sz="1100" u="none" strike="noStrike" dirty="0"/>
                        <a:t>Did not have the capacity to manage the learnerships</a:t>
                      </a:r>
                      <a:endParaRPr lang="en-ZA" sz="1100" b="0" i="0" u="none" strike="noStrike" dirty="0">
                        <a:latin typeface="+mn-lt"/>
                      </a:endParaRPr>
                    </a:p>
                  </a:txBody>
                  <a:tcPr marL="0" marR="0" marT="0" marB="0" anchor="ctr"/>
                </a:tc>
                <a:tc>
                  <a:txBody>
                    <a:bodyPr/>
                    <a:lstStyle/>
                    <a:p>
                      <a:pPr algn="ctr" fontAlgn="b"/>
                      <a:r>
                        <a:rPr lang="en-US" sz="1100" u="none" strike="noStrike" dirty="0" smtClean="0"/>
                        <a:t>1</a:t>
                      </a:r>
                      <a:endParaRPr lang="en-US" sz="1100" b="0" i="0" u="none" strike="noStrike" dirty="0">
                        <a:solidFill>
                          <a:schemeClr val="tx1"/>
                        </a:solidFill>
                        <a:latin typeface="+mn-lt"/>
                      </a:endParaRPr>
                    </a:p>
                  </a:txBody>
                  <a:tcPr marL="9525" marR="9525" marT="9525" marB="0" anchor="ctr"/>
                </a:tc>
              </a:tr>
              <a:tr h="465026">
                <a:tc>
                  <a:txBody>
                    <a:bodyPr/>
                    <a:lstStyle/>
                    <a:p>
                      <a:pPr algn="l" fontAlgn="b"/>
                      <a:r>
                        <a:rPr lang="en-ZA" sz="1100" u="none" strike="noStrike" dirty="0"/>
                        <a:t>Our  organisation is very small and we have not really looked </a:t>
                      </a:r>
                      <a:r>
                        <a:rPr lang="en-ZA" sz="1100" u="none" strike="noStrike" dirty="0" smtClean="0"/>
                        <a:t>critically </a:t>
                      </a:r>
                      <a:r>
                        <a:rPr lang="en-ZA" sz="1100" u="none" strike="noStrike" dirty="0"/>
                        <a:t>at the advantage of the learnerships</a:t>
                      </a:r>
                      <a:endParaRPr lang="en-ZA" sz="1100" b="0" i="0" u="none" strike="noStrike" dirty="0">
                        <a:latin typeface="+mn-lt"/>
                      </a:endParaRPr>
                    </a:p>
                  </a:txBody>
                  <a:tcPr marL="0" marR="0" marT="0" marB="0" anchor="ctr"/>
                </a:tc>
                <a:tc>
                  <a:txBody>
                    <a:bodyPr/>
                    <a:lstStyle/>
                    <a:p>
                      <a:pPr algn="ctr" fontAlgn="b"/>
                      <a:r>
                        <a:rPr lang="en-US" sz="1100" u="none" strike="noStrike" dirty="0" smtClean="0"/>
                        <a:t>1</a:t>
                      </a:r>
                      <a:endParaRPr lang="en-US" sz="1100" b="0" i="0" u="none" strike="noStrike" dirty="0">
                        <a:solidFill>
                          <a:schemeClr val="tx1"/>
                        </a:solidFill>
                        <a:latin typeface="+mn-lt"/>
                      </a:endParaRPr>
                    </a:p>
                  </a:txBody>
                  <a:tcPr marL="9525" marR="9525" marT="9525" marB="0" anchor="ctr"/>
                </a:tc>
              </a:tr>
              <a:tr h="465026">
                <a:tc>
                  <a:txBody>
                    <a:bodyPr/>
                    <a:lstStyle/>
                    <a:p>
                      <a:pPr algn="l" fontAlgn="b"/>
                      <a:r>
                        <a:rPr lang="en-ZA" sz="1100" u="none" strike="noStrike" dirty="0"/>
                        <a:t>We have registered with the AATP </a:t>
                      </a:r>
                      <a:r>
                        <a:rPr lang="en-ZA" sz="1100" u="none" strike="noStrike" dirty="0" smtClean="0"/>
                        <a:t>from </a:t>
                      </a:r>
                      <a:r>
                        <a:rPr lang="en-ZA" sz="1100" u="none" strike="noStrike" dirty="0"/>
                        <a:t>the Merseta.</a:t>
                      </a:r>
                      <a:endParaRPr lang="en-ZA" sz="1100" b="0" i="0" u="none" strike="noStrike" dirty="0">
                        <a:latin typeface="+mn-lt"/>
                      </a:endParaRPr>
                    </a:p>
                  </a:txBody>
                  <a:tcPr marL="0" marR="0" marT="0" marB="0" anchor="ctr"/>
                </a:tc>
                <a:tc>
                  <a:txBody>
                    <a:bodyPr/>
                    <a:lstStyle/>
                    <a:p>
                      <a:pPr algn="ctr" fontAlgn="b"/>
                      <a:r>
                        <a:rPr lang="en-US" sz="1100" u="none" strike="noStrike" dirty="0" smtClean="0"/>
                        <a:t>1</a:t>
                      </a:r>
                      <a:endParaRPr lang="en-US" sz="1100" b="0" i="0" u="none" strike="noStrike" dirty="0">
                        <a:solidFill>
                          <a:schemeClr val="tx1"/>
                        </a:solidFill>
                        <a:latin typeface="+mn-lt"/>
                      </a:endParaRPr>
                    </a:p>
                  </a:txBody>
                  <a:tcPr marL="9525" marR="9525" marT="9525" marB="0" anchor="ctr"/>
                </a:tc>
              </a:tr>
              <a:tr h="465026">
                <a:tc>
                  <a:txBody>
                    <a:bodyPr/>
                    <a:lstStyle/>
                    <a:p>
                      <a:pPr algn="l" fontAlgn="b"/>
                      <a:r>
                        <a:rPr lang="en-ZA" sz="1100" u="none" strike="noStrike" dirty="0"/>
                        <a:t>We have utilised external provider learnerships.</a:t>
                      </a:r>
                      <a:endParaRPr lang="en-ZA" sz="1100" b="0" i="0" u="none" strike="noStrike" dirty="0">
                        <a:latin typeface="+mn-lt"/>
                      </a:endParaRPr>
                    </a:p>
                  </a:txBody>
                  <a:tcPr marL="0" marR="0" marT="0" marB="0" anchor="ctr"/>
                </a:tc>
                <a:tc>
                  <a:txBody>
                    <a:bodyPr/>
                    <a:lstStyle/>
                    <a:p>
                      <a:pPr algn="ctr" fontAlgn="b"/>
                      <a:r>
                        <a:rPr lang="en-US" sz="1100" u="none" strike="noStrike" dirty="0" smtClean="0"/>
                        <a:t>1</a:t>
                      </a:r>
                      <a:endParaRPr lang="en-US" sz="1100" b="0" i="0" u="none" strike="noStrike" dirty="0">
                        <a:solidFill>
                          <a:schemeClr val="tx1"/>
                        </a:solidFill>
                        <a:latin typeface="+mn-lt"/>
                      </a:endParaRPr>
                    </a:p>
                  </a:txBody>
                  <a:tcPr marL="9525" marR="9525" marT="9525" marB="0" anchor="ctr"/>
                </a:tc>
              </a:tr>
            </a:tbl>
          </a:graphicData>
        </a:graphic>
      </p:graphicFrame>
      <p:sp>
        <p:nvSpPr>
          <p:cNvPr id="8" name="Rectangle 2"/>
          <p:cNvSpPr>
            <a:spLocks noGrp="1" noChangeArrowheads="1"/>
          </p:cNvSpPr>
          <p:nvPr>
            <p:ph type="title"/>
          </p:nvPr>
        </p:nvSpPr>
        <p:spPr>
          <a:xfrm>
            <a:off x="457200" y="274638"/>
            <a:ext cx="8229600" cy="1143000"/>
          </a:xfrm>
        </p:spPr>
        <p:txBody>
          <a:bodyPr/>
          <a:lstStyle/>
          <a:p>
            <a:r>
              <a:rPr lang="en-US" dirty="0" smtClean="0"/>
              <a:t>Learnerships</a:t>
            </a:r>
            <a:endParaRPr lang="en-US" dirty="0"/>
          </a:p>
        </p:txBody>
      </p:sp>
      <p:sp>
        <p:nvSpPr>
          <p:cNvPr id="7" name="Slide Number Placeholder 6"/>
          <p:cNvSpPr>
            <a:spLocks noGrp="1"/>
          </p:cNvSpPr>
          <p:nvPr>
            <p:ph type="sldNum" sz="quarter" idx="12"/>
          </p:nvPr>
        </p:nvSpPr>
        <p:spPr/>
        <p:txBody>
          <a:bodyPr/>
          <a:lstStyle/>
          <a:p>
            <a:fld id="{746E673A-1C4A-4AB9-B0E0-1AFDA1C40DF3}" type="slidenum">
              <a:rPr lang="en-GB" smtClean="0">
                <a:solidFill>
                  <a:srgbClr val="000000"/>
                </a:solidFill>
              </a:rPr>
              <a:pPr/>
              <a:t>105</a:t>
            </a:fld>
            <a:endParaRPr lang="en-GB" dirty="0">
              <a:solidFill>
                <a:srgbClr val="000000"/>
              </a:solidFill>
            </a:endParaRPr>
          </a:p>
        </p:txBody>
      </p:sp>
      <p:sp>
        <p:nvSpPr>
          <p:cNvPr id="6"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11" name="Rectangle 10"/>
          <p:cNvSpPr/>
          <p:nvPr/>
        </p:nvSpPr>
        <p:spPr>
          <a:xfrm>
            <a:off x="5652120"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4572000" y="1700808"/>
          <a:ext cx="4038600" cy="42484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228600" y="1556792"/>
          <a:ext cx="4038600"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Learnerships</a:t>
            </a:r>
          </a:p>
        </p:txBody>
      </p:sp>
      <p:cxnSp>
        <p:nvCxnSpPr>
          <p:cNvPr id="7" name="Straight Connector 6"/>
          <p:cNvCxnSpPr/>
          <p:nvPr/>
        </p:nvCxnSpPr>
        <p:spPr bwMode="auto">
          <a:xfrm rot="5400000">
            <a:off x="6372304" y="2997056"/>
            <a:ext cx="1872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bwMode="auto">
          <a:xfrm rot="5400000">
            <a:off x="2087824" y="3104864"/>
            <a:ext cx="1800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5652120"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4" name="Slide Number Placeholder 13"/>
          <p:cNvSpPr>
            <a:spLocks noGrp="1"/>
          </p:cNvSpPr>
          <p:nvPr>
            <p:ph type="sldNum" sz="quarter" idx="12"/>
          </p:nvPr>
        </p:nvSpPr>
        <p:spPr/>
        <p:txBody>
          <a:bodyPr/>
          <a:lstStyle/>
          <a:p>
            <a:fld id="{746E673A-1C4A-4AB9-B0E0-1AFDA1C40DF3}" type="slidenum">
              <a:rPr lang="en-GB" smtClean="0">
                <a:solidFill>
                  <a:srgbClr val="000000"/>
                </a:solidFill>
              </a:rPr>
              <a:pPr/>
              <a:t>106</a:t>
            </a:fld>
            <a:endParaRPr lang="en-GB" dirty="0">
              <a:solidFill>
                <a:srgbClr val="000000"/>
              </a:solidFill>
            </a:endParaRPr>
          </a:p>
        </p:txBody>
      </p:sp>
      <p:sp>
        <p:nvSpPr>
          <p:cNvPr id="15"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4648200" y="1752600"/>
          <a:ext cx="4038600" cy="44847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228600" y="1752600"/>
          <a:ext cx="4038600" cy="448471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Learnerships</a:t>
            </a:r>
          </a:p>
        </p:txBody>
      </p:sp>
      <p:cxnSp>
        <p:nvCxnSpPr>
          <p:cNvPr id="6" name="Straight Connector 5"/>
          <p:cNvCxnSpPr/>
          <p:nvPr/>
        </p:nvCxnSpPr>
        <p:spPr bwMode="auto">
          <a:xfrm rot="5400000">
            <a:off x="2195736" y="3140968"/>
            <a:ext cx="1584176"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bwMode="auto">
          <a:xfrm rot="5400000">
            <a:off x="6552220" y="3176972"/>
            <a:ext cx="1656184"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5652120"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3" name="Slide Number Placeholder 12"/>
          <p:cNvSpPr>
            <a:spLocks noGrp="1"/>
          </p:cNvSpPr>
          <p:nvPr>
            <p:ph type="sldNum" sz="quarter" idx="12"/>
          </p:nvPr>
        </p:nvSpPr>
        <p:spPr/>
        <p:txBody>
          <a:bodyPr/>
          <a:lstStyle/>
          <a:p>
            <a:fld id="{746E673A-1C4A-4AB9-B0E0-1AFDA1C40DF3}" type="slidenum">
              <a:rPr lang="en-GB" smtClean="0">
                <a:solidFill>
                  <a:srgbClr val="000000"/>
                </a:solidFill>
              </a:rPr>
              <a:pPr/>
              <a:t>107</a:t>
            </a:fld>
            <a:endParaRPr lang="en-GB" dirty="0">
              <a:solidFill>
                <a:srgbClr val="000000"/>
              </a:solidFill>
            </a:endParaRPr>
          </a:p>
        </p:txBody>
      </p:sp>
      <p:sp>
        <p:nvSpPr>
          <p:cNvPr id="14"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4648200" y="1600200"/>
          <a:ext cx="4038600" cy="46371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228600" y="1600200"/>
          <a:ext cx="4038600" cy="463711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Learnerships</a:t>
            </a:r>
          </a:p>
        </p:txBody>
      </p:sp>
      <p:cxnSp>
        <p:nvCxnSpPr>
          <p:cNvPr id="6" name="Straight Connector 5"/>
          <p:cNvCxnSpPr/>
          <p:nvPr/>
        </p:nvCxnSpPr>
        <p:spPr bwMode="auto">
          <a:xfrm rot="5400000">
            <a:off x="1979816" y="3212872"/>
            <a:ext cx="1872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bwMode="auto">
          <a:xfrm rot="5400000">
            <a:off x="6426312" y="3158864"/>
            <a:ext cx="1908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5652120"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3" name="Slide Number Placeholder 12"/>
          <p:cNvSpPr>
            <a:spLocks noGrp="1"/>
          </p:cNvSpPr>
          <p:nvPr>
            <p:ph type="sldNum" sz="quarter" idx="12"/>
          </p:nvPr>
        </p:nvSpPr>
        <p:spPr/>
        <p:txBody>
          <a:bodyPr/>
          <a:lstStyle/>
          <a:p>
            <a:fld id="{746E673A-1C4A-4AB9-B0E0-1AFDA1C40DF3}" type="slidenum">
              <a:rPr lang="en-GB" smtClean="0">
                <a:solidFill>
                  <a:srgbClr val="000000"/>
                </a:solidFill>
              </a:rPr>
              <a:pPr/>
              <a:t>108</a:t>
            </a:fld>
            <a:endParaRPr lang="en-GB" dirty="0">
              <a:solidFill>
                <a:srgbClr val="000000"/>
              </a:solidFill>
            </a:endParaRPr>
          </a:p>
        </p:txBody>
      </p:sp>
      <p:sp>
        <p:nvSpPr>
          <p:cNvPr id="14"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524000"/>
          <a:ext cx="8610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Learnerships</a:t>
            </a:r>
            <a:endParaRPr lang="en-US" dirty="0"/>
          </a:p>
        </p:txBody>
      </p:sp>
      <p:cxnSp>
        <p:nvCxnSpPr>
          <p:cNvPr id="8" name="Straight Connector 7"/>
          <p:cNvCxnSpPr/>
          <p:nvPr/>
        </p:nvCxnSpPr>
        <p:spPr bwMode="auto">
          <a:xfrm rot="5400000">
            <a:off x="4770144" y="3302864"/>
            <a:ext cx="2196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 name="Rectangle 24"/>
          <p:cNvSpPr>
            <a:spLocks noChangeArrowheads="1"/>
          </p:cNvSpPr>
          <p:nvPr/>
        </p:nvSpPr>
        <p:spPr bwMode="auto">
          <a:xfrm>
            <a:off x="1258416" y="6398900"/>
            <a:ext cx="5257800" cy="459100"/>
          </a:xfrm>
          <a:prstGeom prst="rect">
            <a:avLst/>
          </a:prstGeom>
          <a:noFill/>
          <a:ln w="12700">
            <a:noFill/>
            <a:miter lim="800000"/>
            <a:headEnd/>
            <a:tailEnd/>
          </a:ln>
        </p:spPr>
        <p:txBody>
          <a:bodyPr wrap="square" lIns="90488" tIns="44450" rIns="90488" bIns="44450" anchor="b">
            <a:spAutoFit/>
          </a:bodyPr>
          <a:lstStyle/>
          <a:p>
            <a:pPr marL="119063" indent="-119063" defTabSz="911225" fontAlgn="base">
              <a:spcBef>
                <a:spcPct val="0"/>
              </a:spcBef>
              <a:spcAft>
                <a:spcPct val="0"/>
              </a:spcAft>
              <a:tabLst>
                <a:tab pos="401638" algn="l"/>
              </a:tabLst>
            </a:pPr>
            <a:r>
              <a:rPr lang="en-ZA" sz="800" dirty="0">
                <a:solidFill>
                  <a:srgbClr val="000000"/>
                </a:solidFill>
              </a:rPr>
              <a:t>Note</a:t>
            </a:r>
            <a:r>
              <a:rPr lang="en-ZA" sz="800" dirty="0" smtClean="0">
                <a:solidFill>
                  <a:srgbClr val="000000"/>
                </a:solidFill>
              </a:rPr>
              <a:t>: Other includes: </a:t>
            </a:r>
            <a:r>
              <a:rPr lang="en-ZA" sz="800" dirty="0" smtClean="0"/>
              <a:t>Debt Recovery (2); Micro Finance Industry skills (2); Call Centre, Fleet Management and Logistics, Property Estate Agency,  Training &amp; Development,  Customer service, Organisational skills </a:t>
            </a:r>
            <a:endParaRPr lang="en-ZA" sz="800" dirty="0">
              <a:solidFill>
                <a:srgbClr val="000000"/>
              </a:solidFill>
            </a:endParaRPr>
          </a:p>
          <a:p>
            <a:pPr marL="119063" indent="-119063" defTabSz="911225" fontAlgn="base">
              <a:spcBef>
                <a:spcPct val="0"/>
              </a:spcBef>
              <a:spcAft>
                <a:spcPct val="0"/>
              </a:spcAft>
              <a:tabLst>
                <a:tab pos="401638" algn="l"/>
              </a:tabLst>
            </a:pPr>
            <a:r>
              <a:rPr lang="en-ZA" sz="800" dirty="0">
                <a:solidFill>
                  <a:srgbClr val="000000"/>
                </a:solidFill>
              </a:rPr>
              <a:t>Source: </a:t>
            </a:r>
            <a:r>
              <a:rPr lang="en-US" sz="800" dirty="0">
                <a:solidFill>
                  <a:srgbClr val="000000"/>
                </a:solidFill>
              </a:rPr>
              <a:t>TMS Research – </a:t>
            </a:r>
            <a:r>
              <a:rPr lang="en-US" sz="800" dirty="0" smtClean="0">
                <a:solidFill>
                  <a:srgbClr val="000000"/>
                </a:solidFill>
              </a:rPr>
              <a:t>September 2010</a:t>
            </a:r>
            <a:endParaRPr lang="en-ZA" sz="800" dirty="0">
              <a:solidFill>
                <a:srgbClr val="000000"/>
              </a:solidFill>
            </a:endParaRPr>
          </a:p>
        </p:txBody>
      </p:sp>
      <p:sp>
        <p:nvSpPr>
          <p:cNvPr id="11" name="Slide Number Placeholder 10"/>
          <p:cNvSpPr>
            <a:spLocks noGrp="1"/>
          </p:cNvSpPr>
          <p:nvPr>
            <p:ph type="sldNum" sz="quarter" idx="12"/>
          </p:nvPr>
        </p:nvSpPr>
        <p:spPr/>
        <p:txBody>
          <a:bodyPr/>
          <a:lstStyle/>
          <a:p>
            <a:fld id="{746E673A-1C4A-4AB9-B0E0-1AFDA1C40DF3}" type="slidenum">
              <a:rPr lang="en-GB" smtClean="0">
                <a:solidFill>
                  <a:srgbClr val="000000"/>
                </a:solidFill>
              </a:rPr>
              <a:pPr/>
              <a:t>109</a:t>
            </a:fld>
            <a:endParaRPr lang="en-GB" dirty="0">
              <a:solidFill>
                <a:srgbClr val="000000"/>
              </a:solidFill>
            </a:endParaRPr>
          </a:p>
        </p:txBody>
      </p:sp>
      <p:sp>
        <p:nvSpPr>
          <p:cNvPr id="10" name="Rectangle 9"/>
          <p:cNvSpPr/>
          <p:nvPr/>
        </p:nvSpPr>
        <p:spPr>
          <a:xfrm>
            <a:off x="5796136" y="602128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323528" y="2838671"/>
            <a:ext cx="5410200" cy="446313"/>
          </a:xfrm>
          <a:prstGeom prst="roundRect">
            <a:avLst/>
          </a:prstGeom>
          <a:ln>
            <a:headEnd type="none" w="med" len="med"/>
            <a:tailEnd type="none" w="med" len="med"/>
          </a:ln>
          <a:effectLst>
            <a:outerShdw blurRad="50800" dist="38100" dir="18900000" algn="bl" rotWithShape="0">
              <a:prstClr val="black">
                <a:alpha val="40000"/>
              </a:prst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a:lstStyle/>
          <a:p>
            <a:pPr algn="ctr" defTabSz="1004888" eaLnBrk="0" fontAlgn="base" hangingPunct="0">
              <a:spcBef>
                <a:spcPct val="50000"/>
              </a:spcBef>
              <a:spcAft>
                <a:spcPct val="0"/>
              </a:spcAft>
              <a:buSzPct val="100000"/>
              <a:defRPr/>
            </a:pPr>
            <a:endParaRPr lang="en-US" dirty="0">
              <a:solidFill>
                <a:srgbClr val="000000"/>
              </a:solidFill>
            </a:endParaRPr>
          </a:p>
        </p:txBody>
      </p:sp>
      <p:sp>
        <p:nvSpPr>
          <p:cNvPr id="8194" name="Rectangle 2"/>
          <p:cNvSpPr>
            <a:spLocks noGrp="1" noChangeArrowheads="1"/>
          </p:cNvSpPr>
          <p:nvPr>
            <p:ph type="title"/>
          </p:nvPr>
        </p:nvSpPr>
        <p:spPr/>
        <p:txBody>
          <a:bodyPr/>
          <a:lstStyle/>
          <a:p>
            <a:r>
              <a:rPr lang="en-US" dirty="0" smtClean="0"/>
              <a:t>Agenda</a:t>
            </a:r>
            <a:endParaRPr lang="en-US" dirty="0"/>
          </a:p>
        </p:txBody>
      </p:sp>
      <p:sp>
        <p:nvSpPr>
          <p:cNvPr id="8195" name="Rectangle 3"/>
          <p:cNvSpPr>
            <a:spLocks noGrp="1" noChangeArrowheads="1"/>
          </p:cNvSpPr>
          <p:nvPr>
            <p:ph type="body" idx="1"/>
          </p:nvPr>
        </p:nvSpPr>
        <p:spPr/>
        <p:txBody>
          <a:bodyPr/>
          <a:lstStyle/>
          <a:p>
            <a:pPr marL="324000" eaLnBrk="0" hangingPunct="0">
              <a:spcBef>
                <a:spcPts val="0"/>
              </a:spcBef>
              <a:buSzPct val="100000"/>
              <a:defRPr/>
            </a:pPr>
            <a:r>
              <a:rPr lang="en-US" dirty="0" smtClean="0"/>
              <a:t>Introduction</a:t>
            </a:r>
          </a:p>
          <a:p>
            <a:pPr marL="324000" eaLnBrk="0" hangingPunct="0">
              <a:spcBef>
                <a:spcPts val="0"/>
              </a:spcBef>
              <a:buSzPct val="100000"/>
              <a:buNone/>
              <a:defRPr/>
            </a:pPr>
            <a:endParaRPr lang="en-US" dirty="0" smtClean="0"/>
          </a:p>
          <a:p>
            <a:pPr marL="324000" eaLnBrk="0" hangingPunct="0">
              <a:spcBef>
                <a:spcPts val="0"/>
              </a:spcBef>
              <a:buSzPct val="100000"/>
              <a:defRPr/>
            </a:pPr>
            <a:r>
              <a:rPr lang="en-US" dirty="0" smtClean="0"/>
              <a:t>Executive Summary</a:t>
            </a:r>
          </a:p>
          <a:p>
            <a:pPr marL="324000" eaLnBrk="0" hangingPunct="0">
              <a:spcBef>
                <a:spcPts val="0"/>
              </a:spcBef>
              <a:buSzPct val="100000"/>
              <a:buNone/>
              <a:defRPr/>
            </a:pPr>
            <a:endParaRPr lang="en-US" dirty="0" smtClean="0"/>
          </a:p>
          <a:p>
            <a:pPr marL="324000" eaLnBrk="0" hangingPunct="0">
              <a:spcBef>
                <a:spcPts val="0"/>
              </a:spcBef>
              <a:buSzPct val="100000"/>
              <a:defRPr/>
            </a:pPr>
            <a:r>
              <a:rPr lang="en-US" b="1" dirty="0" smtClean="0">
                <a:solidFill>
                  <a:schemeClr val="bg1"/>
                </a:solidFill>
                <a:effectLst>
                  <a:outerShdw blurRad="38100" dist="38100" dir="2700000" algn="tl">
                    <a:srgbClr val="000000">
                      <a:alpha val="43137"/>
                    </a:srgbClr>
                  </a:outerShdw>
                </a:effectLst>
              </a:rPr>
              <a:t>Research Findings</a:t>
            </a:r>
          </a:p>
          <a:p>
            <a:pPr marL="324000" eaLnBrk="0" hangingPunct="0">
              <a:spcBef>
                <a:spcPts val="0"/>
              </a:spcBef>
              <a:buSzPct val="100000"/>
              <a:defRPr/>
            </a:pPr>
            <a:endParaRPr lang="en-US" b="1" dirty="0" smtClean="0">
              <a:solidFill>
                <a:schemeClr val="bg1"/>
              </a:solidFill>
              <a:effectLst>
                <a:outerShdw blurRad="38100" dist="38100" dir="2700000" algn="tl">
                  <a:srgbClr val="000000">
                    <a:alpha val="43137"/>
                  </a:srgbClr>
                </a:outerShdw>
              </a:effectLst>
            </a:endParaRPr>
          </a:p>
          <a:p>
            <a:pPr marL="324000" eaLnBrk="0" hangingPunct="0">
              <a:spcBef>
                <a:spcPts val="0"/>
              </a:spcBef>
              <a:buSzPct val="100000"/>
              <a:defRPr/>
            </a:pPr>
            <a:r>
              <a:rPr lang="en-US" dirty="0" smtClean="0"/>
              <a:t>Next Steps</a:t>
            </a:r>
          </a:p>
          <a:p>
            <a:pPr marL="324000" eaLnBrk="0" hangingPunct="0">
              <a:spcBef>
                <a:spcPts val="0"/>
              </a:spcBef>
              <a:buSzPct val="100000"/>
              <a:defRPr/>
            </a:pPr>
            <a:endParaRPr lang="en-US" dirty="0" smtClean="0"/>
          </a:p>
          <a:p>
            <a:pPr marL="724050" lvl="1" eaLnBrk="0" hangingPunct="0">
              <a:spcBef>
                <a:spcPts val="0"/>
              </a:spcBef>
              <a:buSzPct val="100000"/>
              <a:buNone/>
              <a:defRPr/>
            </a:pPr>
            <a:endParaRPr lang="en-US" dirty="0"/>
          </a:p>
          <a:p>
            <a:endParaRPr lang="en-US" dirty="0"/>
          </a:p>
        </p:txBody>
      </p:sp>
      <p:sp>
        <p:nvSpPr>
          <p:cNvPr id="6" name="Slide Number Placeholder 5"/>
          <p:cNvSpPr>
            <a:spLocks noGrp="1"/>
          </p:cNvSpPr>
          <p:nvPr>
            <p:ph type="sldNum" sz="quarter" idx="12"/>
          </p:nvPr>
        </p:nvSpPr>
        <p:spPr/>
        <p:txBody>
          <a:bodyPr/>
          <a:lstStyle/>
          <a:p>
            <a:fld id="{746E673A-1C4A-4AB9-B0E0-1AFDA1C40DF3}" type="slidenum">
              <a:rPr lang="en-GB" smtClean="0">
                <a:solidFill>
                  <a:srgbClr val="000000"/>
                </a:solidFill>
              </a:rPr>
              <a:pPr/>
              <a:t>11</a:t>
            </a:fld>
            <a:endParaRPr lang="en-GB" dirty="0">
              <a:solidFill>
                <a:srgbClr val="000000"/>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51520" y="1484784"/>
          <a:ext cx="3816424" cy="433501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Learnerships</a:t>
            </a:r>
            <a:endParaRPr lang="en-US" dirty="0"/>
          </a:p>
        </p:txBody>
      </p:sp>
      <p:sp>
        <p:nvSpPr>
          <p:cNvPr id="6" name="Rectangle 5"/>
          <p:cNvSpPr/>
          <p:nvPr/>
        </p:nvSpPr>
        <p:spPr>
          <a:xfrm>
            <a:off x="5652120"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2" name="Slide Number Placeholder 11"/>
          <p:cNvSpPr>
            <a:spLocks noGrp="1"/>
          </p:cNvSpPr>
          <p:nvPr>
            <p:ph type="sldNum" sz="quarter" idx="12"/>
          </p:nvPr>
        </p:nvSpPr>
        <p:spPr/>
        <p:txBody>
          <a:bodyPr/>
          <a:lstStyle/>
          <a:p>
            <a:fld id="{746E673A-1C4A-4AB9-B0E0-1AFDA1C40DF3}" type="slidenum">
              <a:rPr lang="en-GB" smtClean="0">
                <a:solidFill>
                  <a:srgbClr val="000000"/>
                </a:solidFill>
              </a:rPr>
              <a:pPr/>
              <a:t>110</a:t>
            </a:fld>
            <a:endParaRPr lang="en-GB" dirty="0">
              <a:solidFill>
                <a:srgbClr val="000000"/>
              </a:solidFill>
            </a:endParaRPr>
          </a:p>
        </p:txBody>
      </p:sp>
      <p:sp>
        <p:nvSpPr>
          <p:cNvPr id="11" name="Rectangle 10"/>
          <p:cNvSpPr/>
          <p:nvPr/>
        </p:nvSpPr>
        <p:spPr bwMode="auto">
          <a:xfrm>
            <a:off x="7308304" y="620688"/>
            <a:ext cx="1619672" cy="494705"/>
          </a:xfrm>
          <a:prstGeom prst="rect">
            <a:avLst/>
          </a:prstGeom>
          <a:solidFill>
            <a:srgbClr val="996633"/>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lstStyle/>
          <a:p>
            <a:pPr algn="ctr" defTabSz="1004888" eaLnBrk="0" fontAlgn="base" hangingPunct="0">
              <a:spcBef>
                <a:spcPct val="50000"/>
              </a:spcBef>
              <a:spcAft>
                <a:spcPct val="0"/>
              </a:spcAft>
              <a:buSzPct val="100000"/>
              <a:defRPr/>
            </a:pPr>
            <a:r>
              <a:rPr lang="en-US" sz="1200" b="1" i="1" dirty="0" smtClean="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Employed Beneficiaries only</a:t>
            </a:r>
            <a:endParaRPr lang="en-US" sz="1200" b="1" i="1"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endParaRPr>
          </a:p>
        </p:txBody>
      </p:sp>
      <p:graphicFrame>
        <p:nvGraphicFramePr>
          <p:cNvPr id="13" name="Chart 12"/>
          <p:cNvGraphicFramePr/>
          <p:nvPr/>
        </p:nvGraphicFramePr>
        <p:xfrm>
          <a:off x="4860032" y="1484784"/>
          <a:ext cx="3960440" cy="4335016"/>
        </p:xfrm>
        <a:graphic>
          <a:graphicData uri="http://schemas.openxmlformats.org/drawingml/2006/chart">
            <c:chart xmlns:c="http://schemas.openxmlformats.org/drawingml/2006/chart" xmlns:r="http://schemas.openxmlformats.org/officeDocument/2006/relationships" r:id="rId3"/>
          </a:graphicData>
        </a:graphic>
      </p:graphicFrame>
      <p:sp>
        <p:nvSpPr>
          <p:cNvPr id="10" name="Flowchart: Off-page Connector 9"/>
          <p:cNvSpPr/>
          <p:nvPr/>
        </p:nvSpPr>
        <p:spPr>
          <a:xfrm rot="20689701">
            <a:off x="106235" y="1065551"/>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4" name="Flowchart: Off-page Connector 13"/>
          <p:cNvSpPr/>
          <p:nvPr/>
        </p:nvSpPr>
        <p:spPr>
          <a:xfrm rot="20689701">
            <a:off x="4750244" y="1209567"/>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6"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4781872" y="1914872"/>
          <a:ext cx="4038600" cy="3962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362272" y="1914872"/>
          <a:ext cx="40386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Learnerships</a:t>
            </a:r>
          </a:p>
        </p:txBody>
      </p:sp>
      <p:sp>
        <p:nvSpPr>
          <p:cNvPr id="11" name="Rectangle 10"/>
          <p:cNvSpPr/>
          <p:nvPr/>
        </p:nvSpPr>
        <p:spPr>
          <a:xfrm>
            <a:off x="5652120"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3" name="Slide Number Placeholder 12"/>
          <p:cNvSpPr>
            <a:spLocks noGrp="1"/>
          </p:cNvSpPr>
          <p:nvPr>
            <p:ph type="sldNum" sz="quarter" idx="12"/>
          </p:nvPr>
        </p:nvSpPr>
        <p:spPr/>
        <p:txBody>
          <a:bodyPr/>
          <a:lstStyle/>
          <a:p>
            <a:fld id="{746E673A-1C4A-4AB9-B0E0-1AFDA1C40DF3}" type="slidenum">
              <a:rPr lang="en-GB" smtClean="0">
                <a:solidFill>
                  <a:srgbClr val="000000"/>
                </a:solidFill>
              </a:rPr>
              <a:pPr/>
              <a:t>111</a:t>
            </a:fld>
            <a:endParaRPr lang="en-GB" dirty="0">
              <a:solidFill>
                <a:srgbClr val="000000"/>
              </a:solidFill>
            </a:endParaRPr>
          </a:p>
        </p:txBody>
      </p:sp>
      <p:sp>
        <p:nvSpPr>
          <p:cNvPr id="15" name="Rectangle 14"/>
          <p:cNvSpPr/>
          <p:nvPr/>
        </p:nvSpPr>
        <p:spPr bwMode="auto">
          <a:xfrm>
            <a:off x="7308304" y="620688"/>
            <a:ext cx="1619672" cy="494705"/>
          </a:xfrm>
          <a:prstGeom prst="rect">
            <a:avLst/>
          </a:prstGeom>
          <a:solidFill>
            <a:srgbClr val="996633"/>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lstStyle/>
          <a:p>
            <a:pPr algn="ctr" defTabSz="1004888" eaLnBrk="0" fontAlgn="base" hangingPunct="0">
              <a:spcBef>
                <a:spcPct val="50000"/>
              </a:spcBef>
              <a:spcAft>
                <a:spcPct val="0"/>
              </a:spcAft>
              <a:buSzPct val="100000"/>
              <a:defRPr/>
            </a:pPr>
            <a:r>
              <a:rPr lang="en-US" sz="1200" b="1" i="1" dirty="0" smtClean="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Employed Beneficiaries only</a:t>
            </a:r>
            <a:endParaRPr lang="en-US" sz="1200" b="1" i="1"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endParaRPr>
          </a:p>
        </p:txBody>
      </p:sp>
      <p:sp>
        <p:nvSpPr>
          <p:cNvPr id="12" name="Flowchart: Off-page Connector 11"/>
          <p:cNvSpPr/>
          <p:nvPr/>
        </p:nvSpPr>
        <p:spPr>
          <a:xfrm rot="20689701">
            <a:off x="106235" y="1209567"/>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4" name="Flowchart: Off-page Connector 13"/>
          <p:cNvSpPr/>
          <p:nvPr/>
        </p:nvSpPr>
        <p:spPr>
          <a:xfrm rot="20689701">
            <a:off x="4318196" y="1209567"/>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7"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699792" y="1700808"/>
          <a:ext cx="4464496" cy="433501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Learnerships</a:t>
            </a:r>
            <a:endParaRPr lang="en-US" dirty="0"/>
          </a:p>
        </p:txBody>
      </p:sp>
      <p:sp>
        <p:nvSpPr>
          <p:cNvPr id="6" name="Rectangle 5"/>
          <p:cNvSpPr/>
          <p:nvPr/>
        </p:nvSpPr>
        <p:spPr>
          <a:xfrm>
            <a:off x="5580112"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2" name="Slide Number Placeholder 11"/>
          <p:cNvSpPr>
            <a:spLocks noGrp="1"/>
          </p:cNvSpPr>
          <p:nvPr>
            <p:ph type="sldNum" sz="quarter" idx="12"/>
          </p:nvPr>
        </p:nvSpPr>
        <p:spPr/>
        <p:txBody>
          <a:bodyPr/>
          <a:lstStyle/>
          <a:p>
            <a:fld id="{746E673A-1C4A-4AB9-B0E0-1AFDA1C40DF3}" type="slidenum">
              <a:rPr lang="en-GB" smtClean="0">
                <a:solidFill>
                  <a:srgbClr val="000000"/>
                </a:solidFill>
              </a:rPr>
              <a:pPr/>
              <a:t>112</a:t>
            </a:fld>
            <a:endParaRPr lang="en-GB" dirty="0">
              <a:solidFill>
                <a:srgbClr val="000000"/>
              </a:solidFill>
            </a:endParaRPr>
          </a:p>
        </p:txBody>
      </p:sp>
      <p:sp>
        <p:nvSpPr>
          <p:cNvPr id="11" name="Rectangle 10"/>
          <p:cNvSpPr/>
          <p:nvPr/>
        </p:nvSpPr>
        <p:spPr bwMode="auto">
          <a:xfrm>
            <a:off x="7308304" y="692696"/>
            <a:ext cx="1619672" cy="494705"/>
          </a:xfrm>
          <a:prstGeom prst="rect">
            <a:avLst/>
          </a:prstGeom>
          <a:solidFill>
            <a:srgbClr val="996633"/>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lstStyle/>
          <a:p>
            <a:pPr algn="ctr" defTabSz="1004888" eaLnBrk="0" fontAlgn="base" hangingPunct="0">
              <a:spcBef>
                <a:spcPct val="50000"/>
              </a:spcBef>
              <a:spcAft>
                <a:spcPct val="0"/>
              </a:spcAft>
              <a:buSzPct val="100000"/>
              <a:defRPr/>
            </a:pPr>
            <a:r>
              <a:rPr lang="en-US" sz="1200" b="1" i="1" dirty="0" smtClean="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rPr>
              <a:t>Employed Beneficiaries only</a:t>
            </a:r>
            <a:endParaRPr lang="en-US" sz="1200" b="1" i="1"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endParaRPr>
          </a:p>
        </p:txBody>
      </p:sp>
      <p:sp>
        <p:nvSpPr>
          <p:cNvPr id="8" name="Flowchart: Off-page Connector 7"/>
          <p:cNvSpPr/>
          <p:nvPr/>
        </p:nvSpPr>
        <p:spPr>
          <a:xfrm rot="20689701">
            <a:off x="2373981" y="1137557"/>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3"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899592" y="2960915"/>
            <a:ext cx="6768752" cy="936170"/>
          </a:xfrm>
          <a:prstGeom prst="roundRect">
            <a:avLst/>
          </a:prstGeom>
          <a:solidFill>
            <a:srgbClr val="CC3399"/>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1004888" eaLnBrk="0" fontAlgn="base" hangingPunct="0">
              <a:spcBef>
                <a:spcPct val="50000"/>
              </a:spcBef>
              <a:spcAft>
                <a:spcPct val="0"/>
              </a:spcAft>
              <a:buSzPct val="100000"/>
              <a:defRPr/>
            </a:pPr>
            <a:r>
              <a:rPr lang="en-US" sz="4000" b="1" dirty="0" smtClean="0">
                <a:ln w="12700">
                  <a:solidFill>
                    <a:srgbClr val="4E5B6F">
                      <a:satMod val="155000"/>
                    </a:srgbClr>
                  </a:solidFill>
                  <a:prstDash val="solid"/>
                </a:ln>
                <a:solidFill>
                  <a:srgbClr val="FFFFFF"/>
                </a:solidFill>
                <a:effectLst>
                  <a:outerShdw blurRad="41275" dist="20320" dir="1800000" algn="tl" rotWithShape="0">
                    <a:srgbClr val="000000">
                      <a:alpha val="40000"/>
                    </a:srgbClr>
                  </a:outerShdw>
                </a:effectLst>
                <a:latin typeface="Arial Narrow" pitchFamily="34" charset="0"/>
              </a:rPr>
              <a:t>Quality Life Long Learning</a:t>
            </a:r>
            <a:endParaRPr lang="en-US" sz="4000" b="1" dirty="0">
              <a:ln w="12700">
                <a:solidFill>
                  <a:srgbClr val="4E5B6F">
                    <a:satMod val="155000"/>
                  </a:srgbClr>
                </a:solidFill>
                <a:prstDash val="solid"/>
              </a:ln>
              <a:solidFill>
                <a:srgbClr val="FFFFFF"/>
              </a:solidFill>
              <a:effectLst>
                <a:outerShdw blurRad="41275" dist="20320" dir="1800000" algn="tl" rotWithShape="0">
                  <a:srgbClr val="000000">
                    <a:alpha val="40000"/>
                  </a:srgbClr>
                </a:outerShdw>
              </a:effectLst>
              <a:latin typeface="Arial Narrow" pitchFamily="34" charset="0"/>
            </a:endParaRPr>
          </a:p>
        </p:txBody>
      </p:sp>
      <p:sp>
        <p:nvSpPr>
          <p:cNvPr id="4" name="Slide Number Placeholder 3"/>
          <p:cNvSpPr>
            <a:spLocks noGrp="1"/>
          </p:cNvSpPr>
          <p:nvPr>
            <p:ph type="sldNum" sz="quarter" idx="12"/>
          </p:nvPr>
        </p:nvSpPr>
        <p:spPr/>
        <p:txBody>
          <a:bodyPr/>
          <a:lstStyle/>
          <a:p>
            <a:fld id="{746E673A-1C4A-4AB9-B0E0-1AFDA1C40DF3}" type="slidenum">
              <a:rPr lang="en-GB" smtClean="0">
                <a:solidFill>
                  <a:srgbClr val="000000"/>
                </a:solidFill>
              </a:rPr>
              <a:pPr/>
              <a:t>113</a:t>
            </a:fld>
            <a:endParaRPr lang="en-GB" dirty="0">
              <a:solidFill>
                <a:srgbClr val="000000"/>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251520" y="1628800"/>
          <a:ext cx="8610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Quality Life Long Learning</a:t>
            </a:r>
            <a:endParaRPr lang="en-US" dirty="0"/>
          </a:p>
        </p:txBody>
      </p:sp>
      <p:cxnSp>
        <p:nvCxnSpPr>
          <p:cNvPr id="8" name="Straight Connector 7"/>
          <p:cNvCxnSpPr/>
          <p:nvPr/>
        </p:nvCxnSpPr>
        <p:spPr bwMode="auto">
          <a:xfrm rot="5400000">
            <a:off x="3041960" y="3374864"/>
            <a:ext cx="2340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5580112"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00"/>
                </a:solidFill>
              </a:rPr>
              <a:t>Caution:  Small sample sizes</a:t>
            </a:r>
          </a:p>
        </p:txBody>
      </p:sp>
      <p:sp>
        <p:nvSpPr>
          <p:cNvPr id="11" name="Slide Number Placeholder 10"/>
          <p:cNvSpPr>
            <a:spLocks noGrp="1"/>
          </p:cNvSpPr>
          <p:nvPr>
            <p:ph type="sldNum" sz="quarter" idx="12"/>
          </p:nvPr>
        </p:nvSpPr>
        <p:spPr/>
        <p:txBody>
          <a:bodyPr/>
          <a:lstStyle/>
          <a:p>
            <a:fld id="{746E673A-1C4A-4AB9-B0E0-1AFDA1C40DF3}" type="slidenum">
              <a:rPr lang="en-GB" smtClean="0">
                <a:solidFill>
                  <a:srgbClr val="000000"/>
                </a:solidFill>
              </a:rPr>
              <a:pPr/>
              <a:t>114</a:t>
            </a:fld>
            <a:endParaRPr lang="en-GB" dirty="0">
              <a:solidFill>
                <a:srgbClr val="000000"/>
              </a:solidFill>
            </a:endParaRPr>
          </a:p>
        </p:txBody>
      </p:sp>
      <p:cxnSp>
        <p:nvCxnSpPr>
          <p:cNvPr id="13" name="Straight Arrow Connector 12"/>
          <p:cNvCxnSpPr/>
          <p:nvPr/>
        </p:nvCxnSpPr>
        <p:spPr>
          <a:xfrm rot="5400000" flipH="1" flipV="1">
            <a:off x="3203848" y="3573016"/>
            <a:ext cx="432048" cy="288032"/>
          </a:xfrm>
          <a:prstGeom prst="straightConnector1">
            <a:avLst/>
          </a:prstGeom>
          <a:ln w="19050">
            <a:solidFill>
              <a:srgbClr val="990033"/>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304800" y="1600200"/>
          <a:ext cx="8610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Quality Life Long Learning</a:t>
            </a:r>
            <a:endParaRPr lang="en-US" dirty="0"/>
          </a:p>
        </p:txBody>
      </p:sp>
      <p:cxnSp>
        <p:nvCxnSpPr>
          <p:cNvPr id="8" name="Straight Connector 7"/>
          <p:cNvCxnSpPr/>
          <p:nvPr/>
        </p:nvCxnSpPr>
        <p:spPr bwMode="auto">
          <a:xfrm rot="5400000">
            <a:off x="3185968" y="3374872"/>
            <a:ext cx="2196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5652120"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00"/>
                </a:solidFill>
              </a:rPr>
              <a:t>Caution:  Small sample sizes</a:t>
            </a:r>
          </a:p>
        </p:txBody>
      </p:sp>
      <p:sp>
        <p:nvSpPr>
          <p:cNvPr id="11" name="Slide Number Placeholder 10"/>
          <p:cNvSpPr>
            <a:spLocks noGrp="1"/>
          </p:cNvSpPr>
          <p:nvPr>
            <p:ph type="sldNum" sz="quarter" idx="12"/>
          </p:nvPr>
        </p:nvSpPr>
        <p:spPr/>
        <p:txBody>
          <a:bodyPr/>
          <a:lstStyle/>
          <a:p>
            <a:fld id="{746E673A-1C4A-4AB9-B0E0-1AFDA1C40DF3}" type="slidenum">
              <a:rPr lang="en-GB" smtClean="0">
                <a:solidFill>
                  <a:srgbClr val="000000"/>
                </a:solidFill>
              </a:rPr>
              <a:pPr/>
              <a:t>115</a:t>
            </a:fld>
            <a:endParaRPr lang="en-GB" dirty="0">
              <a:solidFill>
                <a:srgbClr val="000000"/>
              </a:solidFill>
            </a:endParaRPr>
          </a:p>
        </p:txBody>
      </p:sp>
      <p:cxnSp>
        <p:nvCxnSpPr>
          <p:cNvPr id="13" name="Straight Arrow Connector 12"/>
          <p:cNvCxnSpPr/>
          <p:nvPr/>
        </p:nvCxnSpPr>
        <p:spPr>
          <a:xfrm rot="5400000" flipH="1" flipV="1">
            <a:off x="3239852" y="3609020"/>
            <a:ext cx="432048" cy="360040"/>
          </a:xfrm>
          <a:prstGeom prst="straightConnector1">
            <a:avLst/>
          </a:prstGeom>
          <a:ln w="19050">
            <a:solidFill>
              <a:srgbClr val="990033"/>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266700" y="1828800"/>
          <a:ext cx="8610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Quality Life Long Learning</a:t>
            </a:r>
            <a:endParaRPr lang="en-US" dirty="0"/>
          </a:p>
        </p:txBody>
      </p:sp>
      <p:cxnSp>
        <p:nvCxnSpPr>
          <p:cNvPr id="8" name="Straight Connector 7"/>
          <p:cNvCxnSpPr/>
          <p:nvPr/>
        </p:nvCxnSpPr>
        <p:spPr bwMode="auto">
          <a:xfrm rot="5400000">
            <a:off x="4140072" y="3572896"/>
            <a:ext cx="2160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 name="Slide Number Placeholder 9"/>
          <p:cNvSpPr>
            <a:spLocks noGrp="1"/>
          </p:cNvSpPr>
          <p:nvPr>
            <p:ph type="sldNum" sz="quarter" idx="12"/>
          </p:nvPr>
        </p:nvSpPr>
        <p:spPr/>
        <p:txBody>
          <a:bodyPr/>
          <a:lstStyle/>
          <a:p>
            <a:fld id="{746E673A-1C4A-4AB9-B0E0-1AFDA1C40DF3}" type="slidenum">
              <a:rPr lang="en-GB" smtClean="0">
                <a:solidFill>
                  <a:srgbClr val="000000"/>
                </a:solidFill>
              </a:rPr>
              <a:pPr/>
              <a:t>116</a:t>
            </a:fld>
            <a:endParaRPr lang="en-GB" dirty="0">
              <a:solidFill>
                <a:srgbClr val="000000"/>
              </a:solidFill>
            </a:endParaRPr>
          </a:p>
        </p:txBody>
      </p:sp>
      <p:sp>
        <p:nvSpPr>
          <p:cNvPr id="7" name="Rectangle 6"/>
          <p:cNvSpPr/>
          <p:nvPr/>
        </p:nvSpPr>
        <p:spPr>
          <a:xfrm>
            <a:off x="5652120"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00"/>
                </a:solidFill>
              </a:rPr>
              <a:t>Caution:  Small sample sizes</a:t>
            </a:r>
          </a:p>
        </p:txBody>
      </p:sp>
      <p:sp>
        <p:nvSpPr>
          <p:cNvPr id="12"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304800" y="1828800"/>
          <a:ext cx="8610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Quality Life Long Learning</a:t>
            </a:r>
            <a:endParaRPr lang="en-US" dirty="0"/>
          </a:p>
        </p:txBody>
      </p:sp>
      <p:cxnSp>
        <p:nvCxnSpPr>
          <p:cNvPr id="8" name="Straight Connector 7"/>
          <p:cNvCxnSpPr/>
          <p:nvPr/>
        </p:nvCxnSpPr>
        <p:spPr bwMode="auto">
          <a:xfrm rot="5400000">
            <a:off x="4914160" y="3590896"/>
            <a:ext cx="2196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5652120"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00"/>
                </a:solidFill>
              </a:rPr>
              <a:t>Caution:  Small sample sizes</a:t>
            </a:r>
          </a:p>
        </p:txBody>
      </p:sp>
      <p:sp>
        <p:nvSpPr>
          <p:cNvPr id="11" name="Slide Number Placeholder 10"/>
          <p:cNvSpPr>
            <a:spLocks noGrp="1"/>
          </p:cNvSpPr>
          <p:nvPr>
            <p:ph type="sldNum" sz="quarter" idx="12"/>
          </p:nvPr>
        </p:nvSpPr>
        <p:spPr/>
        <p:txBody>
          <a:bodyPr/>
          <a:lstStyle/>
          <a:p>
            <a:fld id="{746E673A-1C4A-4AB9-B0E0-1AFDA1C40DF3}" type="slidenum">
              <a:rPr lang="en-GB" smtClean="0">
                <a:solidFill>
                  <a:srgbClr val="000000"/>
                </a:solidFill>
              </a:rPr>
              <a:pPr/>
              <a:t>117</a:t>
            </a:fld>
            <a:endParaRPr lang="en-GB" dirty="0">
              <a:solidFill>
                <a:srgbClr val="000000"/>
              </a:solidFill>
            </a:endParaRPr>
          </a:p>
        </p:txBody>
      </p:sp>
      <p:sp>
        <p:nvSpPr>
          <p:cNvPr id="10"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228600" y="1772816"/>
          <a:ext cx="8610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Quality Life Long Learning</a:t>
            </a:r>
            <a:endParaRPr lang="en-US" dirty="0"/>
          </a:p>
        </p:txBody>
      </p:sp>
      <p:cxnSp>
        <p:nvCxnSpPr>
          <p:cNvPr id="8" name="Straight Connector 7"/>
          <p:cNvCxnSpPr/>
          <p:nvPr/>
        </p:nvCxnSpPr>
        <p:spPr bwMode="auto">
          <a:xfrm rot="5400000">
            <a:off x="4788144" y="3601496"/>
            <a:ext cx="2160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5580112"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00"/>
                </a:solidFill>
              </a:rPr>
              <a:t>Caution:  Small sample sizes</a:t>
            </a:r>
          </a:p>
        </p:txBody>
      </p:sp>
      <p:sp>
        <p:nvSpPr>
          <p:cNvPr id="11" name="Slide Number Placeholder 10"/>
          <p:cNvSpPr>
            <a:spLocks noGrp="1"/>
          </p:cNvSpPr>
          <p:nvPr>
            <p:ph type="sldNum" sz="quarter" idx="12"/>
          </p:nvPr>
        </p:nvSpPr>
        <p:spPr/>
        <p:txBody>
          <a:bodyPr/>
          <a:lstStyle/>
          <a:p>
            <a:fld id="{746E673A-1C4A-4AB9-B0E0-1AFDA1C40DF3}" type="slidenum">
              <a:rPr lang="en-GB" smtClean="0">
                <a:solidFill>
                  <a:srgbClr val="000000"/>
                </a:solidFill>
              </a:rPr>
              <a:pPr/>
              <a:t>118</a:t>
            </a:fld>
            <a:endParaRPr lang="en-GB" dirty="0">
              <a:solidFill>
                <a:srgbClr val="000000"/>
              </a:solidFill>
            </a:endParaRPr>
          </a:p>
        </p:txBody>
      </p:sp>
      <p:sp>
        <p:nvSpPr>
          <p:cNvPr id="12"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152400" y="1676400"/>
          <a:ext cx="44958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Quality Life Long Learning</a:t>
            </a:r>
            <a:endParaRPr lang="en-US" dirty="0"/>
          </a:p>
        </p:txBody>
      </p:sp>
      <p:sp>
        <p:nvSpPr>
          <p:cNvPr id="8" name="Rectangle 7"/>
          <p:cNvSpPr/>
          <p:nvPr/>
        </p:nvSpPr>
        <p:spPr bwMode="auto">
          <a:xfrm>
            <a:off x="7956376" y="764704"/>
            <a:ext cx="1044820" cy="327025"/>
          </a:xfrm>
          <a:prstGeom prst="rect">
            <a:avLst/>
          </a:prstGeom>
          <a:solidFill>
            <a:srgbClr val="996633"/>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lstStyle/>
          <a:p>
            <a:pPr algn="ctr" defTabSz="1004888" eaLnBrk="0" hangingPunct="0">
              <a:spcBef>
                <a:spcPct val="50000"/>
              </a:spcBef>
              <a:buSzPct val="100000"/>
              <a:defRPr/>
            </a:pPr>
            <a:r>
              <a:rPr lang="en-US" sz="1200" b="1" i="1" dirty="0">
                <a:solidFill>
                  <a:srgbClr val="FFFFFF"/>
                </a:solidFill>
              </a:rPr>
              <a:t>SDF’s only</a:t>
            </a:r>
          </a:p>
        </p:txBody>
      </p:sp>
      <p:graphicFrame>
        <p:nvGraphicFramePr>
          <p:cNvPr id="11" name="Chart 10"/>
          <p:cNvGraphicFramePr/>
          <p:nvPr/>
        </p:nvGraphicFramePr>
        <p:xfrm>
          <a:off x="4427984" y="1700808"/>
          <a:ext cx="44958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14" name="Slide Number Placeholder 13"/>
          <p:cNvSpPr>
            <a:spLocks noGrp="1"/>
          </p:cNvSpPr>
          <p:nvPr>
            <p:ph type="sldNum" sz="quarter" idx="12"/>
          </p:nvPr>
        </p:nvSpPr>
        <p:spPr/>
        <p:txBody>
          <a:bodyPr/>
          <a:lstStyle/>
          <a:p>
            <a:fld id="{746E673A-1C4A-4AB9-B0E0-1AFDA1C40DF3}" type="slidenum">
              <a:rPr lang="en-GB" smtClean="0">
                <a:solidFill>
                  <a:srgbClr val="000000"/>
                </a:solidFill>
              </a:rPr>
              <a:pPr/>
              <a:t>119</a:t>
            </a:fld>
            <a:endParaRPr lang="en-GB" dirty="0">
              <a:solidFill>
                <a:srgbClr val="000000"/>
              </a:solidFill>
            </a:endParaRPr>
          </a:p>
        </p:txBody>
      </p:sp>
      <p:sp>
        <p:nvSpPr>
          <p:cNvPr id="10"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2471057" y="2764972"/>
            <a:ext cx="4201885" cy="1168084"/>
          </a:xfrm>
          <a:prstGeom prst="roundRect">
            <a:avLst/>
          </a:prstGeom>
          <a:solidFill>
            <a:srgbClr val="CC3399"/>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1004888" eaLnBrk="0" fontAlgn="base" hangingPunct="0">
              <a:spcBef>
                <a:spcPct val="50000"/>
              </a:spcBef>
              <a:spcAft>
                <a:spcPct val="0"/>
              </a:spcAft>
              <a:buSzPct val="100000"/>
              <a:defRPr/>
            </a:pPr>
            <a:r>
              <a:rPr lang="en-US" sz="4000" b="1" dirty="0">
                <a:ln w="12700">
                  <a:solidFill>
                    <a:srgbClr val="4E5B6F">
                      <a:satMod val="155000"/>
                    </a:srgbClr>
                  </a:solidFill>
                  <a:prstDash val="solid"/>
                </a:ln>
                <a:solidFill>
                  <a:srgbClr val="FFFFFF"/>
                </a:solidFill>
                <a:effectLst>
                  <a:outerShdw blurRad="41275" dist="20320" dir="1800000" algn="tl" rotWithShape="0">
                    <a:srgbClr val="000000">
                      <a:alpha val="40000"/>
                    </a:srgbClr>
                  </a:outerShdw>
                </a:effectLst>
                <a:latin typeface="Arial Narrow" pitchFamily="34" charset="0"/>
              </a:rPr>
              <a:t>Service Delivery</a:t>
            </a:r>
          </a:p>
        </p:txBody>
      </p:sp>
      <p:sp>
        <p:nvSpPr>
          <p:cNvPr id="4" name="Slide Number Placeholder 3"/>
          <p:cNvSpPr>
            <a:spLocks noGrp="1"/>
          </p:cNvSpPr>
          <p:nvPr>
            <p:ph type="sldNum" sz="quarter" idx="12"/>
          </p:nvPr>
        </p:nvSpPr>
        <p:spPr/>
        <p:txBody>
          <a:bodyPr/>
          <a:lstStyle/>
          <a:p>
            <a:fld id="{746E673A-1C4A-4AB9-B0E0-1AFDA1C40DF3}" type="slidenum">
              <a:rPr lang="en-GB" smtClean="0">
                <a:solidFill>
                  <a:srgbClr val="000000"/>
                </a:solidFill>
              </a:rPr>
              <a:pPr/>
              <a:t>12</a:t>
            </a:fld>
            <a:endParaRPr lang="en-GB" dirty="0">
              <a:solidFill>
                <a:srgbClr val="000000"/>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467544" y="1556792"/>
          <a:ext cx="8352928"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Quality Life Long Learning</a:t>
            </a:r>
            <a:endParaRPr lang="en-US" dirty="0"/>
          </a:p>
        </p:txBody>
      </p:sp>
      <p:sp>
        <p:nvSpPr>
          <p:cNvPr id="5" name="Rectangle 24"/>
          <p:cNvSpPr>
            <a:spLocks noChangeArrowheads="1"/>
          </p:cNvSpPr>
          <p:nvPr/>
        </p:nvSpPr>
        <p:spPr bwMode="auto">
          <a:xfrm>
            <a:off x="1187624" y="6522011"/>
            <a:ext cx="5257800" cy="33598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a:solidFill>
                  <a:srgbClr val="000000"/>
                </a:solidFill>
              </a:rPr>
              <a:t>Note</a:t>
            </a:r>
            <a:r>
              <a:rPr lang="en-ZA" sz="800" dirty="0" smtClean="0">
                <a:solidFill>
                  <a:srgbClr val="000000"/>
                </a:solidFill>
              </a:rPr>
              <a:t>:* Other includes </a:t>
            </a:r>
            <a:r>
              <a:rPr lang="en-ZA" sz="800" i="1" dirty="0" smtClean="0">
                <a:solidFill>
                  <a:srgbClr val="000000"/>
                </a:solidFill>
              </a:rPr>
              <a:t>Responsiveness</a:t>
            </a:r>
            <a:endParaRPr lang="en-ZA" sz="800" i="1" dirty="0">
              <a:solidFill>
                <a:srgbClr val="000000"/>
              </a:solidFill>
            </a:endParaRPr>
          </a:p>
          <a:p>
            <a:pPr marL="119063" indent="-119063" defTabSz="911225">
              <a:tabLst>
                <a:tab pos="401638" algn="l"/>
              </a:tabLst>
            </a:pPr>
            <a:r>
              <a:rPr lang="en-ZA" sz="800" dirty="0">
                <a:solidFill>
                  <a:srgbClr val="000000"/>
                </a:solidFill>
              </a:rPr>
              <a:t>Source: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7" name="Rectangle 6"/>
          <p:cNvSpPr/>
          <p:nvPr/>
        </p:nvSpPr>
        <p:spPr bwMode="auto">
          <a:xfrm>
            <a:off x="7344816" y="836712"/>
            <a:ext cx="1619672" cy="504056"/>
          </a:xfrm>
          <a:prstGeom prst="rect">
            <a:avLst/>
          </a:prstGeom>
          <a:solidFill>
            <a:srgbClr val="996633"/>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lstStyle/>
          <a:p>
            <a:pPr algn="ctr" defTabSz="1004888" eaLnBrk="0" hangingPunct="0">
              <a:spcBef>
                <a:spcPct val="50000"/>
              </a:spcBef>
              <a:buSzPct val="100000"/>
              <a:defRPr/>
            </a:pPr>
            <a:r>
              <a:rPr lang="en-US" sz="1200" b="1" i="1" dirty="0">
                <a:solidFill>
                  <a:srgbClr val="FFFFFF"/>
                </a:solidFill>
              </a:rPr>
              <a:t>ETQA Accredited Providers only</a:t>
            </a:r>
          </a:p>
        </p:txBody>
      </p:sp>
      <p:sp>
        <p:nvSpPr>
          <p:cNvPr id="8" name="Rectangle 7"/>
          <p:cNvSpPr/>
          <p:nvPr/>
        </p:nvSpPr>
        <p:spPr>
          <a:xfrm>
            <a:off x="5652120"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00"/>
                </a:solidFill>
              </a:rPr>
              <a:t>Caution:  Small sample sizes</a:t>
            </a:r>
          </a:p>
        </p:txBody>
      </p:sp>
      <p:sp>
        <p:nvSpPr>
          <p:cNvPr id="12" name="Slide Number Placeholder 11"/>
          <p:cNvSpPr>
            <a:spLocks noGrp="1"/>
          </p:cNvSpPr>
          <p:nvPr>
            <p:ph type="sldNum" sz="quarter" idx="12"/>
          </p:nvPr>
        </p:nvSpPr>
        <p:spPr/>
        <p:txBody>
          <a:bodyPr/>
          <a:lstStyle/>
          <a:p>
            <a:fld id="{746E673A-1C4A-4AB9-B0E0-1AFDA1C40DF3}" type="slidenum">
              <a:rPr lang="en-GB" smtClean="0">
                <a:solidFill>
                  <a:srgbClr val="000000"/>
                </a:solidFill>
              </a:rPr>
              <a:pPr/>
              <a:t>120</a:t>
            </a:fld>
            <a:endParaRPr lang="en-GB" dirty="0">
              <a:solidFill>
                <a:srgbClr val="000000"/>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467544" y="1556792"/>
          <a:ext cx="8280920"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Quality Life Long Learning</a:t>
            </a:r>
            <a:endParaRPr lang="en-US" dirty="0"/>
          </a:p>
        </p:txBody>
      </p:sp>
      <p:sp>
        <p:nvSpPr>
          <p:cNvPr id="5" name="Rectangle 24"/>
          <p:cNvSpPr>
            <a:spLocks noChangeArrowheads="1"/>
          </p:cNvSpPr>
          <p:nvPr/>
        </p:nvSpPr>
        <p:spPr bwMode="auto">
          <a:xfrm>
            <a:off x="1187624" y="6522011"/>
            <a:ext cx="5257800" cy="33598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Notes:  Other includes </a:t>
            </a:r>
            <a:r>
              <a:rPr lang="en-ZA" sz="800" i="1" dirty="0" smtClean="0">
                <a:solidFill>
                  <a:srgbClr val="000000"/>
                </a:solidFill>
              </a:rPr>
              <a:t>Responsiveness</a:t>
            </a:r>
            <a:endParaRPr lang="en-ZA" sz="800" i="1" dirty="0">
              <a:solidFill>
                <a:srgbClr val="000000"/>
              </a:solidFill>
            </a:endParaRPr>
          </a:p>
          <a:p>
            <a:pPr marL="119063" indent="-119063" defTabSz="911225">
              <a:tabLst>
                <a:tab pos="401638" algn="l"/>
              </a:tabLst>
            </a:pPr>
            <a:r>
              <a:rPr lang="en-ZA" sz="800" dirty="0">
                <a:solidFill>
                  <a:srgbClr val="000000"/>
                </a:solidFill>
              </a:rPr>
              <a:t>Source: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8" name="Rectangle 7"/>
          <p:cNvSpPr/>
          <p:nvPr/>
        </p:nvSpPr>
        <p:spPr>
          <a:xfrm>
            <a:off x="5652120"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00"/>
                </a:solidFill>
              </a:rPr>
              <a:t>Caution:  Small sample sizes</a:t>
            </a:r>
          </a:p>
        </p:txBody>
      </p:sp>
      <p:sp>
        <p:nvSpPr>
          <p:cNvPr id="12" name="Slide Number Placeholder 11"/>
          <p:cNvSpPr>
            <a:spLocks noGrp="1"/>
          </p:cNvSpPr>
          <p:nvPr>
            <p:ph type="sldNum" sz="quarter" idx="12"/>
          </p:nvPr>
        </p:nvSpPr>
        <p:spPr/>
        <p:txBody>
          <a:bodyPr/>
          <a:lstStyle/>
          <a:p>
            <a:fld id="{746E673A-1C4A-4AB9-B0E0-1AFDA1C40DF3}" type="slidenum">
              <a:rPr lang="en-GB" smtClean="0">
                <a:solidFill>
                  <a:srgbClr val="000000"/>
                </a:solidFill>
              </a:rPr>
              <a:pPr/>
              <a:t>121</a:t>
            </a:fld>
            <a:endParaRPr lang="en-GB" dirty="0">
              <a:solidFill>
                <a:srgbClr val="000000"/>
              </a:solidFill>
            </a:endParaRPr>
          </a:p>
        </p:txBody>
      </p:sp>
      <p:sp>
        <p:nvSpPr>
          <p:cNvPr id="11" name="Flowchart: Off-page Connector 10"/>
          <p:cNvSpPr/>
          <p:nvPr/>
        </p:nvSpPr>
        <p:spPr>
          <a:xfrm rot="20689701">
            <a:off x="442915" y="991792"/>
            <a:ext cx="769990" cy="1014903"/>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Slide added   in 2010</a:t>
            </a:r>
            <a:endParaRPr lang="en-US" i="1" dirty="0">
              <a:solidFill>
                <a:srgbClr val="FFFFFF"/>
              </a:solidFill>
            </a:endParaRPr>
          </a:p>
        </p:txBody>
      </p:sp>
      <p:sp>
        <p:nvSpPr>
          <p:cNvPr id="10" name="Rectangle 9"/>
          <p:cNvSpPr/>
          <p:nvPr/>
        </p:nvSpPr>
        <p:spPr bwMode="auto">
          <a:xfrm>
            <a:off x="7344816" y="836712"/>
            <a:ext cx="1619672" cy="504056"/>
          </a:xfrm>
          <a:prstGeom prst="rect">
            <a:avLst/>
          </a:prstGeom>
          <a:solidFill>
            <a:srgbClr val="996633"/>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lstStyle/>
          <a:p>
            <a:pPr algn="ctr" defTabSz="1004888" eaLnBrk="0" hangingPunct="0">
              <a:spcBef>
                <a:spcPct val="50000"/>
              </a:spcBef>
              <a:buSzPct val="100000"/>
              <a:defRPr/>
            </a:pPr>
            <a:r>
              <a:rPr lang="en-US" sz="1200" b="1" i="1" dirty="0">
                <a:solidFill>
                  <a:srgbClr val="FFFFFF"/>
                </a:solidFill>
              </a:rPr>
              <a:t>ETQA Accredited Providers only</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371600"/>
          <a:ext cx="8686800" cy="4865712"/>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Quality Life Long Learning</a:t>
            </a:r>
            <a:endParaRPr lang="en-US" dirty="0"/>
          </a:p>
        </p:txBody>
      </p:sp>
      <p:sp>
        <p:nvSpPr>
          <p:cNvPr id="8" name="Rectangle 7"/>
          <p:cNvSpPr/>
          <p:nvPr/>
        </p:nvSpPr>
        <p:spPr>
          <a:xfrm>
            <a:off x="5580112"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1" name="Slide Number Placeholder 10"/>
          <p:cNvSpPr>
            <a:spLocks noGrp="1"/>
          </p:cNvSpPr>
          <p:nvPr>
            <p:ph type="sldNum" sz="quarter" idx="12"/>
          </p:nvPr>
        </p:nvSpPr>
        <p:spPr/>
        <p:txBody>
          <a:bodyPr/>
          <a:lstStyle/>
          <a:p>
            <a:fld id="{746E673A-1C4A-4AB9-B0E0-1AFDA1C40DF3}" type="slidenum">
              <a:rPr lang="en-GB" smtClean="0">
                <a:solidFill>
                  <a:srgbClr val="000000"/>
                </a:solidFill>
              </a:rPr>
              <a:pPr/>
              <a:t>122</a:t>
            </a:fld>
            <a:endParaRPr lang="en-GB" dirty="0">
              <a:solidFill>
                <a:srgbClr val="000000"/>
              </a:solidFill>
            </a:endParaRPr>
          </a:p>
        </p:txBody>
      </p:sp>
      <p:sp>
        <p:nvSpPr>
          <p:cNvPr id="12" name="Rectangle 11"/>
          <p:cNvSpPr/>
          <p:nvPr/>
        </p:nvSpPr>
        <p:spPr bwMode="auto">
          <a:xfrm>
            <a:off x="7344816" y="836712"/>
            <a:ext cx="1619672" cy="504056"/>
          </a:xfrm>
          <a:prstGeom prst="rect">
            <a:avLst/>
          </a:prstGeom>
          <a:solidFill>
            <a:srgbClr val="996633"/>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lstStyle/>
          <a:p>
            <a:pPr algn="ctr" defTabSz="1004888" eaLnBrk="0" hangingPunct="0">
              <a:spcBef>
                <a:spcPct val="50000"/>
              </a:spcBef>
              <a:buSzPct val="100000"/>
              <a:defRPr/>
            </a:pPr>
            <a:r>
              <a:rPr lang="en-US" sz="1200" b="1" i="1" dirty="0">
                <a:solidFill>
                  <a:srgbClr val="FFFFFF"/>
                </a:solidFill>
              </a:rPr>
              <a:t>ETQA Accredited Providers only</a:t>
            </a:r>
          </a:p>
        </p:txBody>
      </p:sp>
      <p:sp>
        <p:nvSpPr>
          <p:cNvPr id="10"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979712" y="2960915"/>
            <a:ext cx="5256584" cy="936170"/>
          </a:xfrm>
          <a:prstGeom prst="roundRect">
            <a:avLst/>
          </a:prstGeom>
          <a:solidFill>
            <a:srgbClr val="CC3399"/>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1004888" eaLnBrk="0" fontAlgn="base" hangingPunct="0">
              <a:spcBef>
                <a:spcPct val="50000"/>
              </a:spcBef>
              <a:spcAft>
                <a:spcPct val="0"/>
              </a:spcAft>
              <a:buSzPct val="100000"/>
              <a:defRPr/>
            </a:pPr>
            <a:r>
              <a:rPr lang="en-US" sz="4000" b="1" dirty="0">
                <a:ln w="12700">
                  <a:solidFill>
                    <a:srgbClr val="4E5B6F">
                      <a:satMod val="155000"/>
                    </a:srgbClr>
                  </a:solidFill>
                  <a:prstDash val="solid"/>
                </a:ln>
                <a:solidFill>
                  <a:srgbClr val="FFFFFF"/>
                </a:solidFill>
                <a:effectLst>
                  <a:outerShdw blurRad="41275" dist="20320" dir="1800000" algn="tl" rotWithShape="0">
                    <a:srgbClr val="000000">
                      <a:alpha val="40000"/>
                    </a:srgbClr>
                  </a:outerShdw>
                </a:effectLst>
                <a:latin typeface="Arial Narrow" pitchFamily="34" charset="0"/>
              </a:rPr>
              <a:t>Discretionary Grants</a:t>
            </a:r>
          </a:p>
        </p:txBody>
      </p:sp>
      <p:sp>
        <p:nvSpPr>
          <p:cNvPr id="5" name="Slide Number Placeholder 4"/>
          <p:cNvSpPr>
            <a:spLocks noGrp="1"/>
          </p:cNvSpPr>
          <p:nvPr>
            <p:ph type="sldNum" sz="quarter" idx="12"/>
          </p:nvPr>
        </p:nvSpPr>
        <p:spPr/>
        <p:txBody>
          <a:bodyPr/>
          <a:lstStyle/>
          <a:p>
            <a:fld id="{746E673A-1C4A-4AB9-B0E0-1AFDA1C40DF3}" type="slidenum">
              <a:rPr lang="en-GB" smtClean="0">
                <a:solidFill>
                  <a:srgbClr val="000000"/>
                </a:solidFill>
              </a:rPr>
              <a:pPr/>
              <a:t>123</a:t>
            </a:fld>
            <a:endParaRPr lang="en-GB" dirty="0">
              <a:solidFill>
                <a:srgbClr val="000000"/>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752600"/>
          <a:ext cx="86106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Discretionary Grants</a:t>
            </a:r>
            <a:endParaRPr lang="en-US" dirty="0"/>
          </a:p>
        </p:txBody>
      </p:sp>
      <p:cxnSp>
        <p:nvCxnSpPr>
          <p:cNvPr id="8" name="Straight Connector 7"/>
          <p:cNvCxnSpPr/>
          <p:nvPr/>
        </p:nvCxnSpPr>
        <p:spPr bwMode="auto">
          <a:xfrm rot="5400000">
            <a:off x="4752020" y="3465004"/>
            <a:ext cx="2088232"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 name="Rectangle 24"/>
          <p:cNvSpPr>
            <a:spLocks noChangeArrowheads="1"/>
          </p:cNvSpPr>
          <p:nvPr/>
        </p:nvSpPr>
        <p:spPr bwMode="auto">
          <a:xfrm>
            <a:off x="1187624" y="6522011"/>
            <a:ext cx="5832648" cy="335989"/>
          </a:xfrm>
          <a:prstGeom prst="rect">
            <a:avLst/>
          </a:prstGeom>
          <a:noFill/>
          <a:ln w="12700">
            <a:noFill/>
            <a:miter lim="800000"/>
            <a:headEnd/>
            <a:tailEnd/>
          </a:ln>
        </p:spPr>
        <p:txBody>
          <a:bodyPr wrap="square" lIns="90488" tIns="44450" rIns="90488" bIns="44450" anchor="b">
            <a:spAutoFit/>
          </a:bodyPr>
          <a:lstStyle/>
          <a:p>
            <a:pPr marL="119063" indent="-119063" defTabSz="911225" fontAlgn="base">
              <a:spcBef>
                <a:spcPct val="0"/>
              </a:spcBef>
              <a:spcAft>
                <a:spcPct val="0"/>
              </a:spcAft>
              <a:tabLst>
                <a:tab pos="401638" algn="l"/>
              </a:tabLst>
            </a:pPr>
            <a:r>
              <a:rPr lang="en-ZA" sz="800" dirty="0">
                <a:solidFill>
                  <a:srgbClr val="000000"/>
                </a:solidFill>
              </a:rPr>
              <a:t>Note:  *Committees added in </a:t>
            </a:r>
            <a:r>
              <a:rPr lang="en-ZA" sz="800" dirty="0" smtClean="0">
                <a:solidFill>
                  <a:srgbClr val="000000"/>
                </a:solidFill>
              </a:rPr>
              <a:t>2009. Other includes: </a:t>
            </a:r>
            <a:r>
              <a:rPr lang="en-ZA" sz="800" i="1" dirty="0" smtClean="0">
                <a:solidFill>
                  <a:srgbClr val="000000"/>
                </a:solidFill>
              </a:rPr>
              <a:t>Alignment to the QCTO </a:t>
            </a:r>
            <a:r>
              <a:rPr lang="en-ZA" sz="800" dirty="0" smtClean="0">
                <a:solidFill>
                  <a:srgbClr val="000000"/>
                </a:solidFill>
              </a:rPr>
              <a:t>and </a:t>
            </a:r>
            <a:r>
              <a:rPr lang="en-ZA" sz="800" i="1" dirty="0" smtClean="0">
                <a:solidFill>
                  <a:srgbClr val="000000"/>
                </a:solidFill>
              </a:rPr>
              <a:t>Company specific needed skills.  </a:t>
            </a:r>
            <a:endParaRPr lang="en-ZA" sz="800" i="1" dirty="0">
              <a:solidFill>
                <a:srgbClr val="000000"/>
              </a:solidFill>
            </a:endParaRPr>
          </a:p>
          <a:p>
            <a:pPr marL="119063" indent="-119063" defTabSz="911225" fontAlgn="base">
              <a:spcBef>
                <a:spcPct val="0"/>
              </a:spcBef>
              <a:spcAft>
                <a:spcPct val="0"/>
              </a:spcAft>
              <a:tabLst>
                <a:tab pos="401638" algn="l"/>
              </a:tabLst>
            </a:pPr>
            <a:r>
              <a:rPr lang="en-ZA" sz="800" dirty="0">
                <a:solidFill>
                  <a:srgbClr val="000000"/>
                </a:solidFill>
              </a:rPr>
              <a:t>Source: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11" name="Rectangle 10"/>
          <p:cNvSpPr/>
          <p:nvPr/>
        </p:nvSpPr>
        <p:spPr>
          <a:xfrm>
            <a:off x="5796136" y="5805264"/>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0" name="Slide Number Placeholder 9"/>
          <p:cNvSpPr>
            <a:spLocks noGrp="1"/>
          </p:cNvSpPr>
          <p:nvPr>
            <p:ph type="sldNum" sz="quarter" idx="12"/>
          </p:nvPr>
        </p:nvSpPr>
        <p:spPr/>
        <p:txBody>
          <a:bodyPr/>
          <a:lstStyle/>
          <a:p>
            <a:fld id="{746E673A-1C4A-4AB9-B0E0-1AFDA1C40DF3}" type="slidenum">
              <a:rPr lang="en-GB" smtClean="0">
                <a:solidFill>
                  <a:srgbClr val="000000"/>
                </a:solidFill>
              </a:rPr>
              <a:pPr/>
              <a:t>124</a:t>
            </a:fld>
            <a:endParaRPr lang="en-GB" dirty="0">
              <a:solidFill>
                <a:srgbClr val="000000"/>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1691680" y="3140968"/>
            <a:ext cx="6480720" cy="864096"/>
          </a:xfrm>
          <a:prstGeom prst="roundRect">
            <a:avLst/>
          </a:prstGeom>
          <a:solidFill>
            <a:srgbClr val="CC3399"/>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1004888" eaLnBrk="0" fontAlgn="base" hangingPunct="0">
              <a:spcBef>
                <a:spcPct val="50000"/>
              </a:spcBef>
              <a:spcAft>
                <a:spcPct val="0"/>
              </a:spcAft>
              <a:buSzPct val="100000"/>
              <a:defRPr/>
            </a:pPr>
            <a:r>
              <a:rPr lang="en-US" sz="4000" b="1" dirty="0">
                <a:ln w="12700">
                  <a:solidFill>
                    <a:srgbClr val="4E5B6F">
                      <a:satMod val="155000"/>
                    </a:srgbClr>
                  </a:solidFill>
                  <a:prstDash val="solid"/>
                </a:ln>
                <a:solidFill>
                  <a:srgbClr val="FFFFFF"/>
                </a:solidFill>
                <a:effectLst>
                  <a:outerShdw blurRad="41275" dist="20320" dir="1800000" algn="tl" rotWithShape="0">
                    <a:srgbClr val="000000">
                      <a:alpha val="40000"/>
                    </a:srgbClr>
                  </a:outerShdw>
                </a:effectLst>
                <a:latin typeface="Arial Narrow" pitchFamily="34" charset="0"/>
              </a:rPr>
              <a:t>Development   Programmes</a:t>
            </a:r>
          </a:p>
        </p:txBody>
      </p:sp>
      <p:sp>
        <p:nvSpPr>
          <p:cNvPr id="4" name="Slide Number Placeholder 3"/>
          <p:cNvSpPr>
            <a:spLocks noGrp="1"/>
          </p:cNvSpPr>
          <p:nvPr>
            <p:ph type="sldNum" sz="quarter" idx="12"/>
          </p:nvPr>
        </p:nvSpPr>
        <p:spPr/>
        <p:txBody>
          <a:bodyPr/>
          <a:lstStyle/>
          <a:p>
            <a:fld id="{746E673A-1C4A-4AB9-B0E0-1AFDA1C40DF3}" type="slidenum">
              <a:rPr lang="en-GB" smtClean="0">
                <a:solidFill>
                  <a:srgbClr val="000000"/>
                </a:solidFill>
              </a:rPr>
              <a:pPr/>
              <a:t>125</a:t>
            </a:fld>
            <a:endParaRPr lang="en-GB" dirty="0">
              <a:solidFill>
                <a:srgbClr val="000000"/>
              </a:solidFil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539552" y="1484784"/>
          <a:ext cx="4248472"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Development Programmes</a:t>
            </a:r>
            <a:endParaRPr lang="en-US" dirty="0"/>
          </a:p>
        </p:txBody>
      </p:sp>
      <p:sp>
        <p:nvSpPr>
          <p:cNvPr id="8" name="Rectangle 7"/>
          <p:cNvSpPr/>
          <p:nvPr/>
        </p:nvSpPr>
        <p:spPr>
          <a:xfrm>
            <a:off x="5652120" y="6165304"/>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0" name="Flowchart: Off-page Connector 9"/>
          <p:cNvSpPr/>
          <p:nvPr/>
        </p:nvSpPr>
        <p:spPr>
          <a:xfrm rot="20689701">
            <a:off x="442915" y="1207814"/>
            <a:ext cx="769990" cy="1014903"/>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5" name="Slide Number Placeholder 14"/>
          <p:cNvSpPr>
            <a:spLocks noGrp="1"/>
          </p:cNvSpPr>
          <p:nvPr>
            <p:ph type="sldNum" sz="quarter" idx="12"/>
          </p:nvPr>
        </p:nvSpPr>
        <p:spPr/>
        <p:txBody>
          <a:bodyPr/>
          <a:lstStyle/>
          <a:p>
            <a:fld id="{746E673A-1C4A-4AB9-B0E0-1AFDA1C40DF3}" type="slidenum">
              <a:rPr lang="en-GB" smtClean="0">
                <a:solidFill>
                  <a:srgbClr val="000000"/>
                </a:solidFill>
              </a:rPr>
              <a:pPr/>
              <a:t>126</a:t>
            </a:fld>
            <a:endParaRPr lang="en-GB" dirty="0">
              <a:solidFill>
                <a:srgbClr val="000000"/>
              </a:solidFill>
            </a:endParaRPr>
          </a:p>
        </p:txBody>
      </p:sp>
      <p:sp>
        <p:nvSpPr>
          <p:cNvPr id="12" name="Rectangle 11"/>
          <p:cNvSpPr/>
          <p:nvPr/>
        </p:nvSpPr>
        <p:spPr bwMode="auto">
          <a:xfrm>
            <a:off x="7452320" y="764704"/>
            <a:ext cx="1547664" cy="468288"/>
          </a:xfrm>
          <a:prstGeom prst="rect">
            <a:avLst/>
          </a:prstGeom>
          <a:solidFill>
            <a:srgbClr val="996633"/>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lstStyle/>
          <a:p>
            <a:pPr algn="ctr" defTabSz="1004888" eaLnBrk="0" fontAlgn="base" hangingPunct="0">
              <a:spcBef>
                <a:spcPct val="50000"/>
              </a:spcBef>
              <a:spcAft>
                <a:spcPct val="0"/>
              </a:spcAft>
              <a:buSzPct val="100000"/>
              <a:defRPr/>
            </a:pPr>
            <a:r>
              <a:rPr lang="en-US" sz="1200" b="1" i="1" dirty="0" smtClean="0">
                <a:solidFill>
                  <a:srgbClr val="FFFFFF"/>
                </a:solidFill>
              </a:rPr>
              <a:t>Employed Beneficiaries </a:t>
            </a:r>
            <a:r>
              <a:rPr lang="en-US" sz="1200" b="1" i="1" dirty="0">
                <a:solidFill>
                  <a:srgbClr val="FFFFFF"/>
                </a:solidFill>
              </a:rPr>
              <a:t>only</a:t>
            </a:r>
          </a:p>
        </p:txBody>
      </p:sp>
      <p:graphicFrame>
        <p:nvGraphicFramePr>
          <p:cNvPr id="16" name="Chart 15"/>
          <p:cNvGraphicFramePr/>
          <p:nvPr/>
        </p:nvGraphicFramePr>
        <p:xfrm>
          <a:off x="4788024" y="1484784"/>
          <a:ext cx="4032448"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7" name="Flowchart: Off-page Connector 16"/>
          <p:cNvSpPr/>
          <p:nvPr/>
        </p:nvSpPr>
        <p:spPr>
          <a:xfrm rot="20689701">
            <a:off x="4619380" y="1207815"/>
            <a:ext cx="769990" cy="1014903"/>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3"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52400" y="1752600"/>
          <a:ext cx="8610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Development Programmes</a:t>
            </a:r>
            <a:endParaRPr lang="en-US" dirty="0"/>
          </a:p>
        </p:txBody>
      </p:sp>
      <p:cxnSp>
        <p:nvCxnSpPr>
          <p:cNvPr id="8" name="Straight Connector 7"/>
          <p:cNvCxnSpPr/>
          <p:nvPr/>
        </p:nvCxnSpPr>
        <p:spPr bwMode="auto">
          <a:xfrm rot="5400000">
            <a:off x="4391980" y="3753036"/>
            <a:ext cx="2664296"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5652120"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00"/>
                </a:solidFill>
              </a:rPr>
              <a:t>Caution:  Small sample sizes</a:t>
            </a:r>
          </a:p>
        </p:txBody>
      </p:sp>
      <p:sp>
        <p:nvSpPr>
          <p:cNvPr id="13" name="Slide Number Placeholder 12"/>
          <p:cNvSpPr>
            <a:spLocks noGrp="1"/>
          </p:cNvSpPr>
          <p:nvPr>
            <p:ph type="sldNum" sz="quarter" idx="12"/>
          </p:nvPr>
        </p:nvSpPr>
        <p:spPr/>
        <p:txBody>
          <a:bodyPr/>
          <a:lstStyle/>
          <a:p>
            <a:fld id="{746E673A-1C4A-4AB9-B0E0-1AFDA1C40DF3}" type="slidenum">
              <a:rPr lang="en-GB" smtClean="0">
                <a:solidFill>
                  <a:srgbClr val="000000"/>
                </a:solidFill>
              </a:rPr>
              <a:pPr/>
              <a:t>127</a:t>
            </a:fld>
            <a:endParaRPr lang="en-GB" dirty="0">
              <a:solidFill>
                <a:srgbClr val="000000"/>
              </a:solidFill>
            </a:endParaRPr>
          </a:p>
        </p:txBody>
      </p:sp>
      <p:sp>
        <p:nvSpPr>
          <p:cNvPr id="10"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57200" y="274638"/>
            <a:ext cx="8229600" cy="1143000"/>
          </a:xfrm>
        </p:spPr>
        <p:txBody>
          <a:bodyPr/>
          <a:lstStyle/>
          <a:p>
            <a:r>
              <a:rPr lang="en-US" dirty="0" smtClean="0"/>
              <a:t>Development Programmes</a:t>
            </a:r>
          </a:p>
        </p:txBody>
      </p:sp>
      <p:graphicFrame>
        <p:nvGraphicFramePr>
          <p:cNvPr id="10" name="Chart 9"/>
          <p:cNvGraphicFramePr/>
          <p:nvPr/>
        </p:nvGraphicFramePr>
        <p:xfrm>
          <a:off x="685800" y="1628800"/>
          <a:ext cx="8001000" cy="4536504"/>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bwMode="auto">
          <a:xfrm rot="5400000">
            <a:off x="4230088" y="3338864"/>
            <a:ext cx="2268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 name="TextBox 1"/>
          <p:cNvSpPr txBox="1"/>
          <p:nvPr/>
        </p:nvSpPr>
        <p:spPr>
          <a:xfrm>
            <a:off x="1524000" y="4191000"/>
            <a:ext cx="3810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US" sz="900" dirty="0" smtClean="0">
                <a:solidFill>
                  <a:srgbClr val="000000"/>
                </a:solidFill>
              </a:rPr>
              <a:t>N/A</a:t>
            </a:r>
            <a:endParaRPr lang="en-US" sz="900" dirty="0">
              <a:solidFill>
                <a:srgbClr val="000000"/>
              </a:solidFill>
            </a:endParaRPr>
          </a:p>
        </p:txBody>
      </p:sp>
      <p:sp>
        <p:nvSpPr>
          <p:cNvPr id="12" name="TextBox 1"/>
          <p:cNvSpPr txBox="1"/>
          <p:nvPr/>
        </p:nvSpPr>
        <p:spPr>
          <a:xfrm>
            <a:off x="2123728" y="4191000"/>
            <a:ext cx="3810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US" sz="900" dirty="0" smtClean="0">
                <a:solidFill>
                  <a:srgbClr val="000000"/>
                </a:solidFill>
              </a:rPr>
              <a:t>N/A</a:t>
            </a:r>
            <a:endParaRPr lang="en-US" sz="900" dirty="0">
              <a:solidFill>
                <a:srgbClr val="000000"/>
              </a:solidFill>
            </a:endParaRPr>
          </a:p>
        </p:txBody>
      </p:sp>
      <p:sp>
        <p:nvSpPr>
          <p:cNvPr id="17" name="Slide Number Placeholder 16"/>
          <p:cNvSpPr>
            <a:spLocks noGrp="1"/>
          </p:cNvSpPr>
          <p:nvPr>
            <p:ph type="sldNum" sz="quarter" idx="12"/>
          </p:nvPr>
        </p:nvSpPr>
        <p:spPr/>
        <p:txBody>
          <a:bodyPr/>
          <a:lstStyle/>
          <a:p>
            <a:fld id="{746E673A-1C4A-4AB9-B0E0-1AFDA1C40DF3}" type="slidenum">
              <a:rPr lang="en-GB" smtClean="0">
                <a:solidFill>
                  <a:srgbClr val="000000"/>
                </a:solidFill>
              </a:rPr>
              <a:pPr/>
              <a:t>128</a:t>
            </a:fld>
            <a:endParaRPr lang="en-GB" dirty="0">
              <a:solidFill>
                <a:srgbClr val="000000"/>
              </a:solidFill>
            </a:endParaRPr>
          </a:p>
        </p:txBody>
      </p:sp>
      <p:sp>
        <p:nvSpPr>
          <p:cNvPr id="18" name="TextBox 1"/>
          <p:cNvSpPr txBox="1"/>
          <p:nvPr/>
        </p:nvSpPr>
        <p:spPr>
          <a:xfrm>
            <a:off x="7020272" y="4149080"/>
            <a:ext cx="3810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US" sz="900" dirty="0" smtClean="0">
                <a:solidFill>
                  <a:srgbClr val="000000"/>
                </a:solidFill>
              </a:rPr>
              <a:t>N/A</a:t>
            </a:r>
            <a:endParaRPr lang="en-US" sz="900" dirty="0">
              <a:solidFill>
                <a:srgbClr val="000000"/>
              </a:solidFill>
            </a:endParaRPr>
          </a:p>
        </p:txBody>
      </p:sp>
      <p:sp>
        <p:nvSpPr>
          <p:cNvPr id="19" name="TextBox 1"/>
          <p:cNvSpPr txBox="1"/>
          <p:nvPr/>
        </p:nvSpPr>
        <p:spPr>
          <a:xfrm>
            <a:off x="7308304" y="4149080"/>
            <a:ext cx="3810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US" sz="900" dirty="0" smtClean="0">
                <a:solidFill>
                  <a:srgbClr val="000000"/>
                </a:solidFill>
              </a:rPr>
              <a:t>N/A</a:t>
            </a:r>
            <a:endParaRPr lang="en-US" sz="900" dirty="0">
              <a:solidFill>
                <a:srgbClr val="000000"/>
              </a:solidFill>
            </a:endParaRPr>
          </a:p>
        </p:txBody>
      </p:sp>
      <p:sp>
        <p:nvSpPr>
          <p:cNvPr id="13"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14" name="Rectangle 13"/>
          <p:cNvSpPr/>
          <p:nvPr/>
        </p:nvSpPr>
        <p:spPr>
          <a:xfrm>
            <a:off x="5796136" y="602128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4724400" y="1676400"/>
          <a:ext cx="4038600" cy="45609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304800" y="1676400"/>
          <a:ext cx="4038600" cy="456091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Development Programmes</a:t>
            </a:r>
          </a:p>
        </p:txBody>
      </p:sp>
      <p:cxnSp>
        <p:nvCxnSpPr>
          <p:cNvPr id="6" name="Straight Connector 5"/>
          <p:cNvCxnSpPr/>
          <p:nvPr/>
        </p:nvCxnSpPr>
        <p:spPr bwMode="auto">
          <a:xfrm rot="5400000">
            <a:off x="2105832" y="3195080"/>
            <a:ext cx="1908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bwMode="auto">
          <a:xfrm rot="5400000">
            <a:off x="6516320" y="3213080"/>
            <a:ext cx="1872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 name="Slide Number Placeholder 12"/>
          <p:cNvSpPr>
            <a:spLocks noGrp="1"/>
          </p:cNvSpPr>
          <p:nvPr>
            <p:ph type="sldNum" sz="quarter" idx="12"/>
          </p:nvPr>
        </p:nvSpPr>
        <p:spPr/>
        <p:txBody>
          <a:bodyPr/>
          <a:lstStyle/>
          <a:p>
            <a:fld id="{746E673A-1C4A-4AB9-B0E0-1AFDA1C40DF3}" type="slidenum">
              <a:rPr lang="en-GB" smtClean="0">
                <a:solidFill>
                  <a:srgbClr val="000000"/>
                </a:solidFill>
              </a:rPr>
              <a:pPr/>
              <a:t>129</a:t>
            </a:fld>
            <a:endParaRPr lang="en-GB" dirty="0">
              <a:solidFill>
                <a:srgbClr val="000000"/>
              </a:solidFill>
            </a:endParaRPr>
          </a:p>
        </p:txBody>
      </p:sp>
      <p:sp>
        <p:nvSpPr>
          <p:cNvPr id="10"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14" name="Rectangle 13"/>
          <p:cNvSpPr/>
          <p:nvPr/>
        </p:nvSpPr>
        <p:spPr>
          <a:xfrm>
            <a:off x="5796136" y="602128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0" y="1772816"/>
          <a:ext cx="88392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Service Delivery</a:t>
            </a:r>
            <a:endParaRPr lang="en-US" dirty="0"/>
          </a:p>
        </p:txBody>
      </p:sp>
      <p:sp>
        <p:nvSpPr>
          <p:cNvPr id="7" name="Rectangle 24"/>
          <p:cNvSpPr>
            <a:spLocks noChangeArrowheads="1"/>
          </p:cNvSpPr>
          <p:nvPr/>
        </p:nvSpPr>
        <p:spPr bwMode="auto">
          <a:xfrm>
            <a:off x="1187624" y="6309320"/>
            <a:ext cx="5257800" cy="459100"/>
          </a:xfrm>
          <a:prstGeom prst="rect">
            <a:avLst/>
          </a:prstGeom>
          <a:noFill/>
          <a:ln w="12700">
            <a:noFill/>
            <a:miter lim="800000"/>
            <a:headEnd/>
            <a:tailEnd/>
          </a:ln>
        </p:spPr>
        <p:txBody>
          <a:bodyPr wrap="square" lIns="90488" tIns="44450" rIns="90488" bIns="44450" anchor="b">
            <a:spAutoFit/>
          </a:bodyPr>
          <a:lstStyle/>
          <a:p>
            <a:pPr marL="119063" indent="-119063" defTabSz="911225" fontAlgn="base">
              <a:spcBef>
                <a:spcPct val="0"/>
              </a:spcBef>
              <a:spcAft>
                <a:spcPct val="0"/>
              </a:spcAft>
              <a:tabLst>
                <a:tab pos="401638" algn="l"/>
              </a:tabLst>
            </a:pPr>
            <a:r>
              <a:rPr lang="en-ZA" sz="800" dirty="0">
                <a:solidFill>
                  <a:srgbClr val="000000"/>
                </a:solidFill>
              </a:rPr>
              <a:t>Note</a:t>
            </a:r>
            <a:r>
              <a:rPr lang="en-ZA" sz="800" dirty="0" smtClean="0">
                <a:solidFill>
                  <a:srgbClr val="000000"/>
                </a:solidFill>
              </a:rPr>
              <a:t>:  **</a:t>
            </a:r>
            <a:r>
              <a:rPr lang="en-US" sz="800" i="1" dirty="0" smtClean="0"/>
              <a:t>Several variations of this statement included to suit the category of respondent:  Understanding of your service offering / legislative requirements / stakeholders</a:t>
            </a:r>
            <a:endParaRPr lang="en-ZA" sz="800" dirty="0">
              <a:solidFill>
                <a:srgbClr val="000000"/>
              </a:solidFill>
            </a:endParaRPr>
          </a:p>
          <a:p>
            <a:pPr marL="119063" indent="-119063" defTabSz="911225" fontAlgn="base">
              <a:spcBef>
                <a:spcPct val="0"/>
              </a:spcBef>
              <a:spcAft>
                <a:spcPct val="0"/>
              </a:spcAft>
              <a:tabLst>
                <a:tab pos="401638" algn="l"/>
              </a:tabLst>
            </a:pPr>
            <a:r>
              <a:rPr lang="en-ZA" sz="800" dirty="0">
                <a:solidFill>
                  <a:srgbClr val="000000"/>
                </a:solidFill>
              </a:rPr>
              <a:t>Source: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18" name="TextBox 8"/>
          <p:cNvSpPr txBox="1">
            <a:spLocks noChangeArrowheads="1"/>
          </p:cNvSpPr>
          <p:nvPr/>
        </p:nvSpPr>
        <p:spPr bwMode="auto">
          <a:xfrm>
            <a:off x="457200" y="1447800"/>
            <a:ext cx="7224346" cy="261610"/>
          </a:xfrm>
          <a:prstGeom prst="rect">
            <a:avLst/>
          </a:prstGeom>
          <a:noFill/>
          <a:ln w="9525">
            <a:noFill/>
            <a:miter lim="800000"/>
            <a:headEnd/>
            <a:tailEnd/>
          </a:ln>
        </p:spPr>
        <p:txBody>
          <a:bodyPr wrap="square">
            <a:spAutoFit/>
          </a:bodyPr>
          <a:lstStyle/>
          <a:p>
            <a:pPr eaLnBrk="0" fontAlgn="base" hangingPunct="0">
              <a:spcBef>
                <a:spcPct val="50000"/>
              </a:spcBef>
              <a:spcAft>
                <a:spcPct val="0"/>
              </a:spcAft>
              <a:buSzPct val="100000"/>
            </a:pPr>
            <a:r>
              <a:rPr lang="en-US" sz="1100" dirty="0">
                <a:solidFill>
                  <a:srgbClr val="000000"/>
                </a:solidFill>
              </a:rPr>
              <a:t>Average Rating of </a:t>
            </a:r>
            <a:r>
              <a:rPr lang="en-US" sz="1100" b="1" dirty="0">
                <a:solidFill>
                  <a:srgbClr val="000000"/>
                </a:solidFill>
              </a:rPr>
              <a:t>BANKSETA performance </a:t>
            </a:r>
            <a:r>
              <a:rPr lang="en-US" sz="1100" dirty="0">
                <a:solidFill>
                  <a:srgbClr val="000000"/>
                </a:solidFill>
              </a:rPr>
              <a:t>using a Scale of 1 = Poor and 5 = Excellent</a:t>
            </a:r>
          </a:p>
        </p:txBody>
      </p:sp>
      <p:sp>
        <p:nvSpPr>
          <p:cNvPr id="8" name="Slide Number Placeholder 7"/>
          <p:cNvSpPr>
            <a:spLocks noGrp="1"/>
          </p:cNvSpPr>
          <p:nvPr>
            <p:ph type="sldNum" sz="quarter" idx="12"/>
          </p:nvPr>
        </p:nvSpPr>
        <p:spPr/>
        <p:txBody>
          <a:bodyPr/>
          <a:lstStyle/>
          <a:p>
            <a:fld id="{746E673A-1C4A-4AB9-B0E0-1AFDA1C40DF3}" type="slidenum">
              <a:rPr lang="en-GB" smtClean="0">
                <a:solidFill>
                  <a:srgbClr val="000000"/>
                </a:solidFill>
              </a:rPr>
              <a:pPr/>
              <a:t>13</a:t>
            </a:fld>
            <a:endParaRPr lang="en-GB" dirty="0">
              <a:solidFill>
                <a:srgbClr val="000000"/>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539552" y="1700808"/>
          <a:ext cx="4176464"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Development Programmes</a:t>
            </a:r>
          </a:p>
        </p:txBody>
      </p:sp>
      <p:cxnSp>
        <p:nvCxnSpPr>
          <p:cNvPr id="6" name="Straight Connector 5"/>
          <p:cNvCxnSpPr/>
          <p:nvPr/>
        </p:nvCxnSpPr>
        <p:spPr bwMode="auto">
          <a:xfrm rot="5400000">
            <a:off x="2375856" y="3176872"/>
            <a:ext cx="1800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 name="Slide Number Placeholder 7"/>
          <p:cNvSpPr>
            <a:spLocks noGrp="1"/>
          </p:cNvSpPr>
          <p:nvPr>
            <p:ph type="sldNum" sz="quarter" idx="12"/>
          </p:nvPr>
        </p:nvSpPr>
        <p:spPr/>
        <p:txBody>
          <a:bodyPr/>
          <a:lstStyle/>
          <a:p>
            <a:fld id="{746E673A-1C4A-4AB9-B0E0-1AFDA1C40DF3}" type="slidenum">
              <a:rPr lang="en-GB" smtClean="0">
                <a:solidFill>
                  <a:srgbClr val="000000"/>
                </a:solidFill>
              </a:rPr>
              <a:pPr/>
              <a:t>130</a:t>
            </a:fld>
            <a:endParaRPr lang="en-GB" dirty="0">
              <a:solidFill>
                <a:srgbClr val="000000"/>
              </a:solidFill>
            </a:endParaRPr>
          </a:p>
        </p:txBody>
      </p:sp>
      <p:graphicFrame>
        <p:nvGraphicFramePr>
          <p:cNvPr id="10" name="Chart 9"/>
          <p:cNvGraphicFramePr/>
          <p:nvPr/>
        </p:nvGraphicFramePr>
        <p:xfrm>
          <a:off x="4788024" y="1556792"/>
          <a:ext cx="4176464"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13" name="Flowchart: Off-page Connector 12"/>
          <p:cNvSpPr/>
          <p:nvPr/>
        </p:nvSpPr>
        <p:spPr>
          <a:xfrm rot="20689701">
            <a:off x="4534220" y="1209566"/>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5" name="Rectangle 14"/>
          <p:cNvSpPr/>
          <p:nvPr/>
        </p:nvSpPr>
        <p:spPr bwMode="auto">
          <a:xfrm>
            <a:off x="7308304" y="620688"/>
            <a:ext cx="1637928" cy="684312"/>
          </a:xfrm>
          <a:prstGeom prst="rect">
            <a:avLst/>
          </a:prstGeom>
          <a:solidFill>
            <a:srgbClr val="996633"/>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lstStyle/>
          <a:p>
            <a:pPr algn="ctr" defTabSz="1004888" eaLnBrk="0" fontAlgn="base" hangingPunct="0">
              <a:spcBef>
                <a:spcPct val="50000"/>
              </a:spcBef>
              <a:spcAft>
                <a:spcPct val="0"/>
              </a:spcAft>
              <a:buSzPct val="100000"/>
              <a:defRPr/>
            </a:pPr>
            <a:r>
              <a:rPr lang="en-US" sz="1200" b="1" i="1" dirty="0" smtClean="0">
                <a:solidFill>
                  <a:srgbClr val="FFFFFF"/>
                </a:solidFill>
              </a:rPr>
              <a:t>Employed Beneficiaries </a:t>
            </a:r>
            <a:r>
              <a:rPr lang="en-US" sz="1200" b="1" i="1" dirty="0">
                <a:solidFill>
                  <a:srgbClr val="FFFFFF"/>
                </a:solidFill>
              </a:rPr>
              <a:t>only</a:t>
            </a:r>
          </a:p>
        </p:txBody>
      </p:sp>
      <p:sp>
        <p:nvSpPr>
          <p:cNvPr id="11"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16" name="Rectangle 15"/>
          <p:cNvSpPr/>
          <p:nvPr/>
        </p:nvSpPr>
        <p:spPr>
          <a:xfrm>
            <a:off x="5796136" y="602128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371600"/>
          <a:ext cx="86868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Development Programmes</a:t>
            </a:r>
            <a:endParaRPr lang="en-US" dirty="0"/>
          </a:p>
        </p:txBody>
      </p:sp>
      <p:sp>
        <p:nvSpPr>
          <p:cNvPr id="10" name="Flowchart: Off-page Connector 9"/>
          <p:cNvSpPr/>
          <p:nvPr/>
        </p:nvSpPr>
        <p:spPr>
          <a:xfrm rot="20689701">
            <a:off x="624950" y="1041350"/>
            <a:ext cx="769990" cy="1026628"/>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asked to these divisions in 2010</a:t>
            </a:r>
            <a:endParaRPr lang="en-US" i="1" dirty="0">
              <a:solidFill>
                <a:srgbClr val="FFFFFF"/>
              </a:solidFill>
            </a:endParaRPr>
          </a:p>
        </p:txBody>
      </p:sp>
      <p:sp>
        <p:nvSpPr>
          <p:cNvPr id="13" name="Slide Number Placeholder 12"/>
          <p:cNvSpPr>
            <a:spLocks noGrp="1"/>
          </p:cNvSpPr>
          <p:nvPr>
            <p:ph type="sldNum" sz="quarter" idx="12"/>
          </p:nvPr>
        </p:nvSpPr>
        <p:spPr/>
        <p:txBody>
          <a:bodyPr/>
          <a:lstStyle/>
          <a:p>
            <a:fld id="{746E673A-1C4A-4AB9-B0E0-1AFDA1C40DF3}" type="slidenum">
              <a:rPr lang="en-GB" smtClean="0">
                <a:solidFill>
                  <a:srgbClr val="000000"/>
                </a:solidFill>
              </a:rPr>
              <a:pPr/>
              <a:t>131</a:t>
            </a:fld>
            <a:endParaRPr lang="en-GB" dirty="0">
              <a:solidFill>
                <a:srgbClr val="000000"/>
              </a:solidFill>
            </a:endParaRPr>
          </a:p>
        </p:txBody>
      </p:sp>
      <p:cxnSp>
        <p:nvCxnSpPr>
          <p:cNvPr id="11" name="Straight Connector 10"/>
          <p:cNvCxnSpPr/>
          <p:nvPr/>
        </p:nvCxnSpPr>
        <p:spPr bwMode="auto">
          <a:xfrm rot="5400000">
            <a:off x="2358666" y="3122310"/>
            <a:ext cx="2124000" cy="1588"/>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15" name="Rectangle 14"/>
          <p:cNvSpPr/>
          <p:nvPr/>
        </p:nvSpPr>
        <p:spPr>
          <a:xfrm>
            <a:off x="5796136" y="602128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683568" y="1484784"/>
          <a:ext cx="4032448"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Development Programmes</a:t>
            </a:r>
            <a:endParaRPr lang="en-US" dirty="0"/>
          </a:p>
        </p:txBody>
      </p:sp>
      <p:sp>
        <p:nvSpPr>
          <p:cNvPr id="6" name="Rectangle 24"/>
          <p:cNvSpPr>
            <a:spLocks noChangeArrowheads="1"/>
          </p:cNvSpPr>
          <p:nvPr/>
        </p:nvSpPr>
        <p:spPr bwMode="auto">
          <a:xfrm>
            <a:off x="1187624" y="6522011"/>
            <a:ext cx="5257800" cy="335989"/>
          </a:xfrm>
          <a:prstGeom prst="rect">
            <a:avLst/>
          </a:prstGeom>
          <a:noFill/>
          <a:ln w="12700">
            <a:noFill/>
            <a:miter lim="800000"/>
            <a:headEnd/>
            <a:tailEnd/>
          </a:ln>
        </p:spPr>
        <p:txBody>
          <a:bodyPr wrap="square" lIns="90488" tIns="44450" rIns="90488" bIns="44450" anchor="b">
            <a:spAutoFit/>
          </a:bodyPr>
          <a:lstStyle/>
          <a:p>
            <a:pPr marL="119063" indent="-119063" defTabSz="911225" fontAlgn="base">
              <a:spcBef>
                <a:spcPct val="0"/>
              </a:spcBef>
              <a:spcAft>
                <a:spcPct val="0"/>
              </a:spcAft>
              <a:tabLst>
                <a:tab pos="401638" algn="l"/>
              </a:tabLst>
            </a:pPr>
            <a:r>
              <a:rPr lang="en-ZA" sz="800" dirty="0">
                <a:solidFill>
                  <a:srgbClr val="000000"/>
                </a:solidFill>
              </a:rPr>
              <a:t>Note:  </a:t>
            </a:r>
            <a:r>
              <a:rPr lang="en-ZA" sz="800" dirty="0" smtClean="0">
                <a:solidFill>
                  <a:srgbClr val="000000"/>
                </a:solidFill>
              </a:rPr>
              <a:t>*Other </a:t>
            </a:r>
            <a:r>
              <a:rPr lang="en-ZA" sz="800" dirty="0">
                <a:solidFill>
                  <a:srgbClr val="000000"/>
                </a:solidFill>
              </a:rPr>
              <a:t>includes: </a:t>
            </a:r>
            <a:r>
              <a:rPr lang="en-ZA" sz="800" i="1" dirty="0" smtClean="0">
                <a:solidFill>
                  <a:srgbClr val="000000"/>
                </a:solidFill>
              </a:rPr>
              <a:t>To broaden my horizons </a:t>
            </a:r>
            <a:r>
              <a:rPr lang="en-ZA" sz="800" dirty="0" smtClean="0">
                <a:solidFill>
                  <a:srgbClr val="000000"/>
                </a:solidFill>
              </a:rPr>
              <a:t>; </a:t>
            </a:r>
            <a:r>
              <a:rPr lang="en-ZA" sz="800" i="1" dirty="0" smtClean="0">
                <a:solidFill>
                  <a:srgbClr val="000000"/>
                </a:solidFill>
              </a:rPr>
              <a:t>To build my career to have the skills to run my own business</a:t>
            </a:r>
            <a:endParaRPr lang="en-ZA" sz="800" i="1" dirty="0">
              <a:solidFill>
                <a:srgbClr val="000000"/>
              </a:solidFill>
            </a:endParaRPr>
          </a:p>
          <a:p>
            <a:pPr marL="119063" indent="-119063" defTabSz="911225" fontAlgn="base">
              <a:spcBef>
                <a:spcPct val="0"/>
              </a:spcBef>
              <a:spcAft>
                <a:spcPct val="0"/>
              </a:spcAft>
              <a:tabLst>
                <a:tab pos="401638" algn="l"/>
              </a:tabLst>
            </a:pPr>
            <a:r>
              <a:rPr lang="en-ZA" sz="800" dirty="0">
                <a:solidFill>
                  <a:srgbClr val="000000"/>
                </a:solidFill>
              </a:rPr>
              <a:t>Source: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15" name="Slide Number Placeholder 14"/>
          <p:cNvSpPr>
            <a:spLocks noGrp="1"/>
          </p:cNvSpPr>
          <p:nvPr>
            <p:ph type="sldNum" sz="quarter" idx="12"/>
          </p:nvPr>
        </p:nvSpPr>
        <p:spPr/>
        <p:txBody>
          <a:bodyPr/>
          <a:lstStyle/>
          <a:p>
            <a:fld id="{746E673A-1C4A-4AB9-B0E0-1AFDA1C40DF3}" type="slidenum">
              <a:rPr lang="en-GB" smtClean="0">
                <a:solidFill>
                  <a:srgbClr val="000000"/>
                </a:solidFill>
              </a:rPr>
              <a:pPr/>
              <a:t>132</a:t>
            </a:fld>
            <a:endParaRPr lang="en-GB" dirty="0">
              <a:solidFill>
                <a:srgbClr val="000000"/>
              </a:solidFill>
            </a:endParaRPr>
          </a:p>
        </p:txBody>
      </p:sp>
      <p:graphicFrame>
        <p:nvGraphicFramePr>
          <p:cNvPr id="12" name="Chart 11"/>
          <p:cNvGraphicFramePr/>
          <p:nvPr/>
        </p:nvGraphicFramePr>
        <p:xfrm>
          <a:off x="4860032" y="1340768"/>
          <a:ext cx="4032448" cy="4968552"/>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5796136" y="602128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2195736" y="2960915"/>
            <a:ext cx="5184576" cy="828125"/>
          </a:xfrm>
          <a:prstGeom prst="roundRect">
            <a:avLst/>
          </a:prstGeom>
          <a:solidFill>
            <a:srgbClr val="CC3399"/>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1004888" eaLnBrk="0" fontAlgn="base" hangingPunct="0">
              <a:spcBef>
                <a:spcPct val="50000"/>
              </a:spcBef>
              <a:spcAft>
                <a:spcPct val="0"/>
              </a:spcAft>
              <a:buSzPct val="100000"/>
              <a:defRPr/>
            </a:pPr>
            <a:r>
              <a:rPr lang="en-US" sz="4000" b="1" dirty="0">
                <a:ln w="12700">
                  <a:solidFill>
                    <a:srgbClr val="4E5B6F">
                      <a:satMod val="155000"/>
                    </a:srgbClr>
                  </a:solidFill>
                  <a:prstDash val="solid"/>
                </a:ln>
                <a:solidFill>
                  <a:srgbClr val="FFFFFF"/>
                </a:solidFill>
                <a:effectLst>
                  <a:outerShdw blurRad="41275" dist="20320" dir="1800000" algn="tl" rotWithShape="0">
                    <a:srgbClr val="000000">
                      <a:alpha val="40000"/>
                    </a:srgbClr>
                  </a:outerShdw>
                </a:effectLst>
                <a:latin typeface="Arial Narrow" pitchFamily="34" charset="0"/>
              </a:rPr>
              <a:t>Service Providers</a:t>
            </a:r>
          </a:p>
        </p:txBody>
      </p:sp>
      <p:sp>
        <p:nvSpPr>
          <p:cNvPr id="5" name="Slide Number Placeholder 4"/>
          <p:cNvSpPr>
            <a:spLocks noGrp="1"/>
          </p:cNvSpPr>
          <p:nvPr>
            <p:ph type="sldNum" sz="quarter" idx="12"/>
          </p:nvPr>
        </p:nvSpPr>
        <p:spPr/>
        <p:txBody>
          <a:bodyPr/>
          <a:lstStyle/>
          <a:p>
            <a:fld id="{746E673A-1C4A-4AB9-B0E0-1AFDA1C40DF3}" type="slidenum">
              <a:rPr lang="en-GB" smtClean="0">
                <a:solidFill>
                  <a:srgbClr val="000000"/>
                </a:solidFill>
              </a:rPr>
              <a:pPr/>
              <a:t>133</a:t>
            </a:fld>
            <a:endParaRPr lang="en-GB" dirty="0">
              <a:solidFill>
                <a:srgbClr val="000000"/>
              </a:solidFil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51520" y="1556792"/>
          <a:ext cx="8610600" cy="433501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Service Providers</a:t>
            </a:r>
            <a:endParaRPr lang="en-US" dirty="0"/>
          </a:p>
        </p:txBody>
      </p:sp>
      <p:cxnSp>
        <p:nvCxnSpPr>
          <p:cNvPr id="8" name="Straight Connector 7"/>
          <p:cNvCxnSpPr/>
          <p:nvPr/>
        </p:nvCxnSpPr>
        <p:spPr bwMode="auto">
          <a:xfrm rot="5400000">
            <a:off x="2087724" y="3320988"/>
            <a:ext cx="2664296"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 name="Slide Number Placeholder 11"/>
          <p:cNvSpPr>
            <a:spLocks noGrp="1"/>
          </p:cNvSpPr>
          <p:nvPr>
            <p:ph type="sldNum" sz="quarter" idx="12"/>
          </p:nvPr>
        </p:nvSpPr>
        <p:spPr/>
        <p:txBody>
          <a:bodyPr/>
          <a:lstStyle/>
          <a:p>
            <a:fld id="{746E673A-1C4A-4AB9-B0E0-1AFDA1C40DF3}" type="slidenum">
              <a:rPr lang="en-GB" smtClean="0">
                <a:solidFill>
                  <a:srgbClr val="000000"/>
                </a:solidFill>
              </a:rPr>
              <a:pPr/>
              <a:t>134</a:t>
            </a:fld>
            <a:endParaRPr lang="en-GB" dirty="0">
              <a:solidFill>
                <a:srgbClr val="000000"/>
              </a:solidFill>
            </a:endParaRPr>
          </a:p>
        </p:txBody>
      </p:sp>
      <p:sp>
        <p:nvSpPr>
          <p:cNvPr id="10" name="Flowchart: Off-page Connector 9"/>
          <p:cNvSpPr/>
          <p:nvPr/>
        </p:nvSpPr>
        <p:spPr>
          <a:xfrm rot="20689701">
            <a:off x="501772" y="1065550"/>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3"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14" name="Rectangle 13"/>
          <p:cNvSpPr/>
          <p:nvPr/>
        </p:nvSpPr>
        <p:spPr>
          <a:xfrm>
            <a:off x="5796136" y="602128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467544" y="1988840"/>
          <a:ext cx="8352000" cy="3096345"/>
        </p:xfrm>
        <a:graphic>
          <a:graphicData uri="http://schemas.openxmlformats.org/drawingml/2006/table">
            <a:tbl>
              <a:tblPr firstRow="1" bandRow="1">
                <a:tableStyleId>{FABFCF23-3B69-468F-B69F-88F6DE6A72F2}</a:tableStyleId>
              </a:tblPr>
              <a:tblGrid>
                <a:gridCol w="7086600"/>
                <a:gridCol w="1265400"/>
              </a:tblGrid>
              <a:tr h="58390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dirty="0" smtClean="0"/>
                        <a:t>What</a:t>
                      </a:r>
                      <a:r>
                        <a:rPr lang="en-US" sz="1100" baseline="0" dirty="0" smtClean="0"/>
                        <a:t> Is The Nature Of The Service You Provide To The BANKSETA? (Project Providers)</a:t>
                      </a:r>
                      <a:endParaRPr lang="en-US" sz="1100" dirty="0" smtClean="0">
                        <a:solidFill>
                          <a:schemeClr val="tx1"/>
                        </a:solidFill>
                      </a:endParaRPr>
                    </a:p>
                  </a:txBody>
                  <a:tcPr marL="9525" marR="9525" marT="9525" marB="0" anchor="ctr"/>
                </a:tc>
                <a:tc>
                  <a:txBody>
                    <a:bodyPr/>
                    <a:lstStyle/>
                    <a:p>
                      <a:pPr algn="ctr" fontAlgn="t"/>
                      <a:r>
                        <a:rPr lang="en-US" sz="1100" u="none" strike="noStrike" dirty="0"/>
                        <a:t> </a:t>
                      </a:r>
                      <a:r>
                        <a:rPr lang="en-US" sz="1100" u="none" strike="noStrike" dirty="0" smtClean="0"/>
                        <a:t>All</a:t>
                      </a:r>
                      <a:r>
                        <a:rPr lang="en-US" sz="1100" u="none" strike="noStrike" baseline="0" dirty="0" smtClean="0"/>
                        <a:t> Mentions</a:t>
                      </a:r>
                      <a:endParaRPr lang="en-US" sz="1100" u="none" strike="noStrike" dirty="0" smtClean="0"/>
                    </a:p>
                    <a:p>
                      <a:pPr algn="ctr" fontAlgn="t"/>
                      <a:r>
                        <a:rPr lang="en-US" sz="1100" u="none" strike="noStrike" dirty="0" smtClean="0"/>
                        <a:t>(n=5)</a:t>
                      </a:r>
                      <a:endParaRPr lang="en-US" sz="1100" b="0" i="0" u="none" strike="noStrike" dirty="0" smtClean="0">
                        <a:solidFill>
                          <a:schemeClr val="tx1"/>
                        </a:solidFill>
                        <a:latin typeface="Calibri"/>
                      </a:endParaRPr>
                    </a:p>
                  </a:txBody>
                  <a:tcPr marL="9525" marR="9525" marT="9525" marB="0" anchor="ctr"/>
                </a:tc>
              </a:tr>
              <a:tr h="502488">
                <a:tc>
                  <a:txBody>
                    <a:bodyPr/>
                    <a:lstStyle/>
                    <a:p>
                      <a:pPr algn="l" fontAlgn="b"/>
                      <a:r>
                        <a:rPr lang="en-ZA" sz="1100" u="none" strike="noStrike" dirty="0"/>
                        <a:t>Design and development of learning materials for the compliance environment</a:t>
                      </a:r>
                      <a:endParaRPr lang="en-ZA" sz="1100" b="0" i="0" u="none" strike="noStrike" dirty="0">
                        <a:solidFill>
                          <a:srgbClr val="000000"/>
                        </a:solidFill>
                        <a:latin typeface="+mn-lt"/>
                      </a:endParaRPr>
                    </a:p>
                  </a:txBody>
                  <a:tcPr marL="9525" marR="9525" marT="9525" marB="0" anchor="ctr"/>
                </a:tc>
                <a:tc>
                  <a:txBody>
                    <a:bodyPr/>
                    <a:lstStyle/>
                    <a:p>
                      <a:pPr algn="ctr" fontAlgn="b"/>
                      <a:r>
                        <a:rPr lang="en-US" sz="1100" u="none" strike="noStrike" dirty="0" smtClean="0"/>
                        <a:t>1</a:t>
                      </a:r>
                      <a:endParaRPr lang="en-US" sz="1100" b="0" i="0" u="none" strike="noStrike" dirty="0">
                        <a:solidFill>
                          <a:schemeClr val="tx1"/>
                        </a:solidFill>
                        <a:latin typeface="+mn-lt"/>
                      </a:endParaRPr>
                    </a:p>
                  </a:txBody>
                  <a:tcPr marL="9525" marR="9525" marT="9525" marB="0" anchor="ctr"/>
                </a:tc>
              </a:tr>
              <a:tr h="502488">
                <a:tc>
                  <a:txBody>
                    <a:bodyPr/>
                    <a:lstStyle/>
                    <a:p>
                      <a:pPr algn="l" fontAlgn="b"/>
                      <a:r>
                        <a:rPr lang="en-ZA" sz="1100" u="none" strike="noStrike" dirty="0"/>
                        <a:t>Business consulting services such as 'Building a Better Business'. Investors in People Support with WSP/ATR submissions</a:t>
                      </a:r>
                      <a:endParaRPr lang="en-ZA" sz="1100" b="0" i="0" u="none" strike="noStrike" dirty="0">
                        <a:solidFill>
                          <a:srgbClr val="000000"/>
                        </a:solidFill>
                        <a:latin typeface="+mn-lt"/>
                      </a:endParaRPr>
                    </a:p>
                  </a:txBody>
                  <a:tcPr marL="9525" marR="9525" marT="9525" marB="0" anchor="ctr"/>
                </a:tc>
                <a:tc>
                  <a:txBody>
                    <a:bodyPr/>
                    <a:lstStyle/>
                    <a:p>
                      <a:pPr algn="ctr" fontAlgn="b"/>
                      <a:r>
                        <a:rPr lang="en-US" sz="1100" u="none" strike="noStrike" dirty="0" smtClean="0"/>
                        <a:t>1</a:t>
                      </a:r>
                      <a:endParaRPr lang="en-US" sz="1100" b="0" i="0" u="none" strike="noStrike" dirty="0">
                        <a:solidFill>
                          <a:schemeClr val="tx1"/>
                        </a:solidFill>
                        <a:latin typeface="+mn-lt"/>
                      </a:endParaRPr>
                    </a:p>
                  </a:txBody>
                  <a:tcPr marL="9525" marR="9525" marT="9525" marB="0" anchor="ctr"/>
                </a:tc>
              </a:tr>
              <a:tr h="502488">
                <a:tc>
                  <a:txBody>
                    <a:bodyPr/>
                    <a:lstStyle/>
                    <a:p>
                      <a:pPr algn="l" fontAlgn="b"/>
                      <a:r>
                        <a:rPr lang="en-ZA" sz="1100" u="none" strike="noStrike" dirty="0"/>
                        <a:t>Research services</a:t>
                      </a:r>
                      <a:endParaRPr lang="en-ZA" sz="1100" b="0" i="0" u="none" strike="noStrike" dirty="0">
                        <a:solidFill>
                          <a:srgbClr val="000000"/>
                        </a:solidFill>
                        <a:latin typeface="+mn-lt"/>
                      </a:endParaRPr>
                    </a:p>
                  </a:txBody>
                  <a:tcPr marL="9525" marR="9525" marT="9525" marB="0" anchor="ctr"/>
                </a:tc>
                <a:tc>
                  <a:txBody>
                    <a:bodyPr/>
                    <a:lstStyle/>
                    <a:p>
                      <a:pPr algn="ctr" fontAlgn="b"/>
                      <a:r>
                        <a:rPr lang="en-US" sz="1100" u="none" strike="noStrike" dirty="0" smtClean="0"/>
                        <a:t>1</a:t>
                      </a:r>
                      <a:endParaRPr lang="en-US" sz="1100" b="0" i="0" u="none" strike="noStrike" dirty="0">
                        <a:solidFill>
                          <a:schemeClr val="tx1"/>
                        </a:solidFill>
                        <a:latin typeface="+mn-lt"/>
                      </a:endParaRPr>
                    </a:p>
                  </a:txBody>
                  <a:tcPr marL="9525" marR="9525" marT="9525" marB="0" anchor="ctr"/>
                </a:tc>
              </a:tr>
              <a:tr h="502488">
                <a:tc>
                  <a:txBody>
                    <a:bodyPr/>
                    <a:lstStyle/>
                    <a:p>
                      <a:pPr algn="l" fontAlgn="b"/>
                      <a:r>
                        <a:rPr lang="en-ZA" sz="1100" u="none" strike="noStrike" dirty="0"/>
                        <a:t>Research, material development and training</a:t>
                      </a:r>
                      <a:endParaRPr lang="en-ZA" sz="1100" b="0" i="0" u="none" strike="noStrike" dirty="0">
                        <a:solidFill>
                          <a:srgbClr val="000000"/>
                        </a:solidFill>
                        <a:latin typeface="+mn-lt"/>
                      </a:endParaRPr>
                    </a:p>
                  </a:txBody>
                  <a:tcPr marL="9525" marR="9525" marT="9525" marB="0" anchor="ctr"/>
                </a:tc>
                <a:tc>
                  <a:txBody>
                    <a:bodyPr/>
                    <a:lstStyle/>
                    <a:p>
                      <a:pPr algn="ctr" fontAlgn="b"/>
                      <a:r>
                        <a:rPr lang="en-US" sz="1100" u="none" strike="noStrike" dirty="0" smtClean="0"/>
                        <a:t>1</a:t>
                      </a:r>
                      <a:endParaRPr lang="en-US" sz="1100" b="0" i="0" u="none" strike="noStrike" dirty="0">
                        <a:solidFill>
                          <a:schemeClr val="tx1"/>
                        </a:solidFill>
                        <a:latin typeface="+mn-lt"/>
                      </a:endParaRPr>
                    </a:p>
                  </a:txBody>
                  <a:tcPr marL="9525" marR="9525" marT="9525" marB="0" anchor="ctr"/>
                </a:tc>
              </a:tr>
              <a:tr h="502488">
                <a:tc>
                  <a:txBody>
                    <a:bodyPr/>
                    <a:lstStyle/>
                    <a:p>
                      <a:pPr algn="l" fontAlgn="b"/>
                      <a:r>
                        <a:rPr lang="en-ZA" sz="1100" u="none" strike="noStrike" dirty="0"/>
                        <a:t>Skills development training voucher system</a:t>
                      </a:r>
                      <a:endParaRPr lang="en-ZA" sz="1100" b="0" i="0" u="none" strike="noStrike" dirty="0">
                        <a:solidFill>
                          <a:srgbClr val="000000"/>
                        </a:solidFill>
                        <a:latin typeface="+mn-lt"/>
                      </a:endParaRPr>
                    </a:p>
                  </a:txBody>
                  <a:tcPr marL="9525" marR="9525" marT="9525" marB="0" anchor="ctr"/>
                </a:tc>
                <a:tc>
                  <a:txBody>
                    <a:bodyPr/>
                    <a:lstStyle/>
                    <a:p>
                      <a:pPr algn="ctr" fontAlgn="b"/>
                      <a:r>
                        <a:rPr lang="en-US" sz="1100" u="none" strike="noStrike" dirty="0" smtClean="0"/>
                        <a:t>1</a:t>
                      </a:r>
                      <a:endParaRPr lang="en-US" sz="1100" b="0" i="0" u="none" strike="noStrike" dirty="0">
                        <a:solidFill>
                          <a:schemeClr val="tx1"/>
                        </a:solidFill>
                        <a:latin typeface="+mn-lt"/>
                      </a:endParaRPr>
                    </a:p>
                  </a:txBody>
                  <a:tcPr marL="9525" marR="9525" marT="9525" marB="0" anchor="ctr"/>
                </a:tc>
              </a:tr>
            </a:tbl>
          </a:graphicData>
        </a:graphic>
      </p:graphicFrame>
      <p:sp>
        <p:nvSpPr>
          <p:cNvPr id="8" name="Rectangle 2"/>
          <p:cNvSpPr>
            <a:spLocks noGrp="1" noChangeArrowheads="1"/>
          </p:cNvSpPr>
          <p:nvPr>
            <p:ph type="title"/>
          </p:nvPr>
        </p:nvSpPr>
        <p:spPr>
          <a:xfrm>
            <a:off x="457200" y="274638"/>
            <a:ext cx="8229600" cy="1143000"/>
          </a:xfrm>
        </p:spPr>
        <p:txBody>
          <a:bodyPr/>
          <a:lstStyle/>
          <a:p>
            <a:r>
              <a:rPr lang="en-US" dirty="0" smtClean="0"/>
              <a:t>Service Providers</a:t>
            </a:r>
            <a:endParaRPr lang="en-US" dirty="0"/>
          </a:p>
        </p:txBody>
      </p:sp>
      <p:sp>
        <p:nvSpPr>
          <p:cNvPr id="7" name="Slide Number Placeholder 6"/>
          <p:cNvSpPr>
            <a:spLocks noGrp="1"/>
          </p:cNvSpPr>
          <p:nvPr>
            <p:ph type="sldNum" sz="quarter" idx="12"/>
          </p:nvPr>
        </p:nvSpPr>
        <p:spPr/>
        <p:txBody>
          <a:bodyPr/>
          <a:lstStyle/>
          <a:p>
            <a:fld id="{746E673A-1C4A-4AB9-B0E0-1AFDA1C40DF3}" type="slidenum">
              <a:rPr lang="en-GB" smtClean="0">
                <a:solidFill>
                  <a:srgbClr val="000000"/>
                </a:solidFill>
              </a:rPr>
              <a:pPr/>
              <a:t>135</a:t>
            </a:fld>
            <a:endParaRPr lang="en-GB" dirty="0">
              <a:solidFill>
                <a:srgbClr val="000000"/>
              </a:solidFill>
            </a:endParaRPr>
          </a:p>
        </p:txBody>
      </p:sp>
      <p:sp>
        <p:nvSpPr>
          <p:cNvPr id="10" name="Flowchart: Off-page Connector 9"/>
          <p:cNvSpPr/>
          <p:nvPr/>
        </p:nvSpPr>
        <p:spPr>
          <a:xfrm rot="20689701">
            <a:off x="357756" y="921535"/>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2"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13" name="Rectangle 12"/>
          <p:cNvSpPr/>
          <p:nvPr/>
        </p:nvSpPr>
        <p:spPr>
          <a:xfrm>
            <a:off x="5796136" y="602128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467544" y="1700808"/>
          <a:ext cx="8352000" cy="3779999"/>
        </p:xfrm>
        <a:graphic>
          <a:graphicData uri="http://schemas.openxmlformats.org/drawingml/2006/table">
            <a:tbl>
              <a:tblPr firstRow="1" bandRow="1">
                <a:tableStyleId>{FABFCF23-3B69-468F-B69F-88F6DE6A72F2}</a:tableStyleId>
              </a:tblPr>
              <a:tblGrid>
                <a:gridCol w="7086600"/>
                <a:gridCol w="1265400"/>
              </a:tblGrid>
              <a:tr h="50331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dirty="0" smtClean="0"/>
                        <a:t>What</a:t>
                      </a:r>
                      <a:r>
                        <a:rPr lang="en-US" sz="1100" baseline="0" dirty="0" smtClean="0"/>
                        <a:t> Is The Nature Of The Service You Provide To The BANKSETA? (Operational Suppliers)</a:t>
                      </a:r>
                      <a:endParaRPr lang="en-US" sz="1100" dirty="0" smtClean="0">
                        <a:solidFill>
                          <a:schemeClr val="tx1"/>
                        </a:solidFill>
                      </a:endParaRPr>
                    </a:p>
                  </a:txBody>
                  <a:tcPr marL="9525" marR="9525" marT="9525" marB="0" anchor="ctr"/>
                </a:tc>
                <a:tc>
                  <a:txBody>
                    <a:bodyPr/>
                    <a:lstStyle/>
                    <a:p>
                      <a:pPr algn="ctr" fontAlgn="t"/>
                      <a:r>
                        <a:rPr lang="en-US" sz="1100" u="none" strike="noStrike" baseline="0" dirty="0" smtClean="0"/>
                        <a:t>All Mentions</a:t>
                      </a:r>
                      <a:endParaRPr lang="en-US" sz="1100" u="none" strike="noStrike" dirty="0" smtClean="0"/>
                    </a:p>
                    <a:p>
                      <a:pPr algn="ctr" fontAlgn="t"/>
                      <a:r>
                        <a:rPr lang="en-US" sz="1100" u="none" strike="noStrike" dirty="0" smtClean="0"/>
                        <a:t>(n=10)</a:t>
                      </a:r>
                      <a:endParaRPr lang="en-US" sz="1100" b="0" i="0" u="none" strike="noStrike" dirty="0" smtClean="0">
                        <a:solidFill>
                          <a:schemeClr val="tx1"/>
                        </a:solidFill>
                        <a:latin typeface="Calibri"/>
                      </a:endParaRPr>
                    </a:p>
                  </a:txBody>
                  <a:tcPr marL="9525" marR="9525" marT="9525" marB="0" anchor="ctr"/>
                </a:tc>
              </a:tr>
              <a:tr h="327668">
                <a:tc>
                  <a:txBody>
                    <a:bodyPr/>
                    <a:lstStyle/>
                    <a:p>
                      <a:pPr algn="l" fontAlgn="b"/>
                      <a:r>
                        <a:rPr lang="en-ZA" sz="1100" u="none" strike="noStrike" dirty="0"/>
                        <a:t>Printing services</a:t>
                      </a:r>
                      <a:endParaRPr lang="en-ZA" sz="1100" b="0" i="0" u="none" strike="noStrike" dirty="0">
                        <a:solidFill>
                          <a:srgbClr val="000000"/>
                        </a:solidFill>
                        <a:latin typeface="+mn-lt"/>
                      </a:endParaRPr>
                    </a:p>
                  </a:txBody>
                  <a:tcPr marL="9525" marR="9525" marT="9525" marB="0" anchor="ctr"/>
                </a:tc>
                <a:tc>
                  <a:txBody>
                    <a:bodyPr/>
                    <a:lstStyle/>
                    <a:p>
                      <a:pPr algn="ctr" fontAlgn="b"/>
                      <a:r>
                        <a:rPr lang="en-US" sz="1100" u="none" strike="noStrike" dirty="0" smtClean="0"/>
                        <a:t>1</a:t>
                      </a:r>
                      <a:endParaRPr lang="en-US" sz="1100" b="0" i="0" u="none" strike="noStrike" dirty="0">
                        <a:solidFill>
                          <a:schemeClr val="tx1"/>
                        </a:solidFill>
                        <a:latin typeface="+mn-lt"/>
                      </a:endParaRPr>
                    </a:p>
                  </a:txBody>
                  <a:tcPr marL="9525" marR="9525" marT="9525" marB="0" anchor="ctr"/>
                </a:tc>
              </a:tr>
              <a:tr h="327668">
                <a:tc>
                  <a:txBody>
                    <a:bodyPr/>
                    <a:lstStyle/>
                    <a:p>
                      <a:pPr algn="l" fontAlgn="b"/>
                      <a:r>
                        <a:rPr lang="en-ZA" sz="1100" u="none" strike="noStrike" dirty="0"/>
                        <a:t>Supply Chain Management</a:t>
                      </a:r>
                      <a:endParaRPr lang="en-ZA" sz="1100" b="0" i="0" u="none" strike="noStrike" dirty="0">
                        <a:solidFill>
                          <a:srgbClr val="000000"/>
                        </a:solidFill>
                        <a:latin typeface="+mn-lt"/>
                      </a:endParaRPr>
                    </a:p>
                  </a:txBody>
                  <a:tcPr marL="9525" marR="9525" marT="9525" marB="0" anchor="ctr"/>
                </a:tc>
                <a:tc>
                  <a:txBody>
                    <a:bodyPr/>
                    <a:lstStyle/>
                    <a:p>
                      <a:pPr algn="ctr" fontAlgn="b"/>
                      <a:r>
                        <a:rPr lang="en-US" sz="1100" u="none" strike="noStrike" dirty="0" smtClean="0"/>
                        <a:t>1</a:t>
                      </a:r>
                      <a:endParaRPr lang="en-US" sz="1100" b="0" i="0" u="none" strike="noStrike" dirty="0">
                        <a:solidFill>
                          <a:schemeClr val="tx1"/>
                        </a:solidFill>
                        <a:latin typeface="+mn-lt"/>
                      </a:endParaRPr>
                    </a:p>
                  </a:txBody>
                  <a:tcPr marL="9525" marR="9525" marT="9525" marB="0" anchor="ctr"/>
                </a:tc>
              </a:tr>
              <a:tr h="327668">
                <a:tc>
                  <a:txBody>
                    <a:bodyPr/>
                    <a:lstStyle/>
                    <a:p>
                      <a:pPr algn="l" fontAlgn="b"/>
                      <a:r>
                        <a:rPr lang="en-ZA" sz="1100" u="none" strike="noStrike" dirty="0"/>
                        <a:t>Financial and accounting back office work</a:t>
                      </a:r>
                      <a:endParaRPr lang="en-ZA" sz="1100" b="0" i="0" u="none" strike="noStrike" dirty="0">
                        <a:solidFill>
                          <a:srgbClr val="000000"/>
                        </a:solidFill>
                        <a:latin typeface="+mn-lt"/>
                      </a:endParaRPr>
                    </a:p>
                  </a:txBody>
                  <a:tcPr marL="9525" marR="9525" marT="9525" marB="0" anchor="ctr"/>
                </a:tc>
                <a:tc>
                  <a:txBody>
                    <a:bodyPr/>
                    <a:lstStyle/>
                    <a:p>
                      <a:pPr algn="ctr" fontAlgn="b"/>
                      <a:r>
                        <a:rPr lang="en-US" sz="1100" u="none" strike="noStrike" dirty="0" smtClean="0"/>
                        <a:t>1</a:t>
                      </a:r>
                      <a:endParaRPr lang="en-US" sz="1100" b="0" i="0" u="none" strike="noStrike" dirty="0">
                        <a:solidFill>
                          <a:schemeClr val="tx1"/>
                        </a:solidFill>
                        <a:latin typeface="+mn-lt"/>
                      </a:endParaRPr>
                    </a:p>
                  </a:txBody>
                  <a:tcPr marL="9525" marR="9525" marT="9525" marB="0" anchor="ctr"/>
                </a:tc>
              </a:tr>
              <a:tr h="327668">
                <a:tc>
                  <a:txBody>
                    <a:bodyPr/>
                    <a:lstStyle/>
                    <a:p>
                      <a:pPr algn="l" fontAlgn="b"/>
                      <a:r>
                        <a:rPr lang="en-ZA" sz="1100" u="none" strike="noStrike" dirty="0"/>
                        <a:t>Landlord - BANKSETA rent premises from us.</a:t>
                      </a:r>
                      <a:endParaRPr lang="en-ZA" sz="1100" b="0" i="0" u="none" strike="noStrike" dirty="0">
                        <a:solidFill>
                          <a:srgbClr val="000000"/>
                        </a:solidFill>
                        <a:latin typeface="+mn-lt"/>
                      </a:endParaRPr>
                    </a:p>
                  </a:txBody>
                  <a:tcPr marL="9525" marR="9525" marT="9525" marB="0" anchor="ctr"/>
                </a:tc>
                <a:tc>
                  <a:txBody>
                    <a:bodyPr/>
                    <a:lstStyle/>
                    <a:p>
                      <a:pPr algn="ctr" fontAlgn="b"/>
                      <a:r>
                        <a:rPr lang="en-US" sz="1100" u="none" strike="noStrike" dirty="0" smtClean="0"/>
                        <a:t>1</a:t>
                      </a:r>
                      <a:endParaRPr lang="en-US" sz="1100" b="0" i="0" u="none" strike="noStrike" dirty="0">
                        <a:solidFill>
                          <a:schemeClr val="tx1"/>
                        </a:solidFill>
                        <a:latin typeface="+mn-lt"/>
                      </a:endParaRPr>
                    </a:p>
                  </a:txBody>
                  <a:tcPr marL="9525" marR="9525" marT="9525" marB="0" anchor="ctr"/>
                </a:tc>
              </a:tr>
              <a:tr h="327668">
                <a:tc>
                  <a:txBody>
                    <a:bodyPr/>
                    <a:lstStyle/>
                    <a:p>
                      <a:pPr algn="l" fontAlgn="b"/>
                      <a:r>
                        <a:rPr lang="en-ZA" sz="1100" u="none" strike="noStrike" dirty="0" smtClean="0"/>
                        <a:t>Telecommunications </a:t>
                      </a:r>
                      <a:r>
                        <a:rPr lang="en-ZA" sz="1100" u="none" strike="noStrike" dirty="0"/>
                        <a:t>service provider</a:t>
                      </a:r>
                      <a:endParaRPr lang="en-ZA" sz="1100" b="0" i="0" u="none" strike="noStrike" dirty="0">
                        <a:solidFill>
                          <a:srgbClr val="000000"/>
                        </a:solidFill>
                        <a:latin typeface="+mn-lt"/>
                      </a:endParaRPr>
                    </a:p>
                  </a:txBody>
                  <a:tcPr marL="9525" marR="9525" marT="9525" marB="0" anchor="ctr"/>
                </a:tc>
                <a:tc>
                  <a:txBody>
                    <a:bodyPr/>
                    <a:lstStyle/>
                    <a:p>
                      <a:pPr algn="ctr" fontAlgn="b"/>
                      <a:r>
                        <a:rPr lang="en-US" sz="1100" u="none" strike="noStrike" dirty="0" smtClean="0"/>
                        <a:t>1</a:t>
                      </a:r>
                      <a:endParaRPr lang="en-US" sz="1100" b="0" i="0" u="none" strike="noStrike" dirty="0">
                        <a:solidFill>
                          <a:schemeClr val="tx1"/>
                        </a:solidFill>
                        <a:latin typeface="+mn-lt"/>
                      </a:endParaRPr>
                    </a:p>
                  </a:txBody>
                  <a:tcPr marL="9525" marR="9525" marT="9525" marB="0" anchor="ctr"/>
                </a:tc>
              </a:tr>
              <a:tr h="327668">
                <a:tc>
                  <a:txBody>
                    <a:bodyPr/>
                    <a:lstStyle/>
                    <a:p>
                      <a:pPr algn="l" fontAlgn="b"/>
                      <a:r>
                        <a:rPr lang="en-ZA" sz="1100" u="none" strike="noStrike" dirty="0"/>
                        <a:t>Cellphone </a:t>
                      </a:r>
                      <a:r>
                        <a:rPr lang="en-ZA" sz="1100" u="none" strike="noStrike" dirty="0" smtClean="0"/>
                        <a:t>communication</a:t>
                      </a:r>
                      <a:endParaRPr lang="en-ZA" sz="1100" b="0" i="0" u="none" strike="noStrike" dirty="0">
                        <a:solidFill>
                          <a:srgbClr val="000000"/>
                        </a:solidFill>
                        <a:latin typeface="+mn-lt"/>
                      </a:endParaRPr>
                    </a:p>
                  </a:txBody>
                  <a:tcPr marL="9525" marR="9525" marT="9525" marB="0" anchor="ctr"/>
                </a:tc>
                <a:tc>
                  <a:txBody>
                    <a:bodyPr/>
                    <a:lstStyle/>
                    <a:p>
                      <a:pPr algn="ctr" fontAlgn="b"/>
                      <a:r>
                        <a:rPr lang="en-US" sz="1100" u="none" strike="noStrike" dirty="0" smtClean="0"/>
                        <a:t>1</a:t>
                      </a:r>
                      <a:endParaRPr lang="en-US" sz="1100" b="0" i="0" u="none" strike="noStrike" dirty="0">
                        <a:solidFill>
                          <a:schemeClr val="tx1"/>
                        </a:solidFill>
                        <a:latin typeface="+mn-lt"/>
                      </a:endParaRPr>
                    </a:p>
                  </a:txBody>
                  <a:tcPr marL="9525" marR="9525" marT="9525" marB="0" anchor="ctr"/>
                </a:tc>
              </a:tr>
              <a:tr h="327668">
                <a:tc>
                  <a:txBody>
                    <a:bodyPr/>
                    <a:lstStyle/>
                    <a:p>
                      <a:pPr algn="l" fontAlgn="b"/>
                      <a:r>
                        <a:rPr lang="en-ZA" sz="1100" u="none" strike="noStrike" dirty="0"/>
                        <a:t>Short term insurance policies</a:t>
                      </a:r>
                      <a:endParaRPr lang="en-ZA" sz="1100" b="0" i="0" u="none" strike="noStrike" dirty="0">
                        <a:solidFill>
                          <a:srgbClr val="000000"/>
                        </a:solidFill>
                        <a:latin typeface="+mn-lt"/>
                      </a:endParaRPr>
                    </a:p>
                  </a:txBody>
                  <a:tcPr marL="9525" marR="9525" marT="9525" marB="0" anchor="ctr"/>
                </a:tc>
                <a:tc>
                  <a:txBody>
                    <a:bodyPr/>
                    <a:lstStyle/>
                    <a:p>
                      <a:pPr algn="ctr" fontAlgn="b"/>
                      <a:r>
                        <a:rPr lang="en-US" sz="1100" u="none" strike="noStrike" dirty="0" smtClean="0"/>
                        <a:t>1</a:t>
                      </a:r>
                      <a:endParaRPr lang="en-US" sz="1100" b="0" i="0" u="none" strike="noStrike" dirty="0">
                        <a:solidFill>
                          <a:schemeClr val="tx1"/>
                        </a:solidFill>
                        <a:latin typeface="+mn-lt"/>
                      </a:endParaRPr>
                    </a:p>
                  </a:txBody>
                  <a:tcPr marL="9525" marR="9525" marT="9525" marB="0" anchor="ctr"/>
                </a:tc>
              </a:tr>
              <a:tr h="327668">
                <a:tc>
                  <a:txBody>
                    <a:bodyPr/>
                    <a:lstStyle/>
                    <a:p>
                      <a:pPr algn="l" fontAlgn="b"/>
                      <a:r>
                        <a:rPr lang="en-ZA" sz="1100" u="none" strike="noStrike" dirty="0"/>
                        <a:t>Supply of water</a:t>
                      </a:r>
                      <a:endParaRPr lang="en-ZA" sz="1100" b="0" i="0" u="none" strike="noStrike" dirty="0">
                        <a:solidFill>
                          <a:srgbClr val="000000"/>
                        </a:solidFill>
                        <a:latin typeface="+mn-lt"/>
                      </a:endParaRPr>
                    </a:p>
                  </a:txBody>
                  <a:tcPr marL="9525" marR="9525" marT="9525" marB="0" anchor="ctr"/>
                </a:tc>
                <a:tc>
                  <a:txBody>
                    <a:bodyPr/>
                    <a:lstStyle/>
                    <a:p>
                      <a:pPr algn="ctr" fontAlgn="b"/>
                      <a:r>
                        <a:rPr lang="en-US" sz="1100" u="none" strike="noStrike" dirty="0" smtClean="0"/>
                        <a:t>1</a:t>
                      </a:r>
                      <a:endParaRPr lang="en-US" sz="1100" b="0" i="0" u="none" strike="noStrike" dirty="0">
                        <a:solidFill>
                          <a:schemeClr val="tx1"/>
                        </a:solidFill>
                        <a:latin typeface="+mn-lt"/>
                      </a:endParaRPr>
                    </a:p>
                  </a:txBody>
                  <a:tcPr marL="9525" marR="9525" marT="9525" marB="0" anchor="ctr"/>
                </a:tc>
              </a:tr>
              <a:tr h="327668">
                <a:tc>
                  <a:txBody>
                    <a:bodyPr/>
                    <a:lstStyle/>
                    <a:p>
                      <a:pPr algn="l" fontAlgn="b"/>
                      <a:r>
                        <a:rPr lang="en-ZA" sz="1100" u="none" strike="noStrike" dirty="0"/>
                        <a:t>Switchboard </a:t>
                      </a:r>
                      <a:r>
                        <a:rPr lang="en-ZA" sz="1100" u="none" strike="noStrike" dirty="0" smtClean="0"/>
                        <a:t>Supplier</a:t>
                      </a:r>
                      <a:endParaRPr lang="en-ZA" sz="1100" b="0" i="0" u="none" strike="noStrike" dirty="0">
                        <a:solidFill>
                          <a:srgbClr val="000000"/>
                        </a:solidFill>
                        <a:latin typeface="+mn-lt"/>
                      </a:endParaRPr>
                    </a:p>
                  </a:txBody>
                  <a:tcPr marL="9525" marR="9525" marT="9525" marB="0" anchor="ctr"/>
                </a:tc>
                <a:tc>
                  <a:txBody>
                    <a:bodyPr/>
                    <a:lstStyle/>
                    <a:p>
                      <a:pPr algn="ctr" fontAlgn="b"/>
                      <a:r>
                        <a:rPr lang="en-US" sz="1100" u="none" strike="noStrike" dirty="0" smtClean="0"/>
                        <a:t>1</a:t>
                      </a:r>
                      <a:endParaRPr lang="en-US" sz="1100" b="0" i="0" u="none" strike="noStrike" dirty="0">
                        <a:solidFill>
                          <a:schemeClr val="tx1"/>
                        </a:solidFill>
                        <a:latin typeface="+mn-lt"/>
                      </a:endParaRPr>
                    </a:p>
                  </a:txBody>
                  <a:tcPr marL="9525" marR="9525" marT="9525" marB="0" anchor="ctr"/>
                </a:tc>
              </a:tr>
              <a:tr h="327668">
                <a:tc>
                  <a:txBody>
                    <a:bodyPr/>
                    <a:lstStyle/>
                    <a:p>
                      <a:pPr algn="l" fontAlgn="b"/>
                      <a:r>
                        <a:rPr lang="en-ZA" sz="1100" u="none" strike="noStrike" dirty="0"/>
                        <a:t>Events </a:t>
                      </a:r>
                      <a:r>
                        <a:rPr lang="en-ZA" sz="1100" u="none" strike="noStrike" dirty="0" smtClean="0"/>
                        <a:t>Supplier </a:t>
                      </a:r>
                      <a:r>
                        <a:rPr lang="en-ZA" sz="1100" u="none" strike="noStrike" dirty="0"/>
                        <a:t>- Advertising</a:t>
                      </a:r>
                      <a:endParaRPr lang="en-ZA" sz="1100" b="0" i="0" u="none" strike="noStrike" dirty="0">
                        <a:solidFill>
                          <a:srgbClr val="000000"/>
                        </a:solidFill>
                        <a:latin typeface="+mn-lt"/>
                      </a:endParaRPr>
                    </a:p>
                  </a:txBody>
                  <a:tcPr marL="9525" marR="9525" marT="9525" marB="0" anchor="ctr"/>
                </a:tc>
                <a:tc>
                  <a:txBody>
                    <a:bodyPr/>
                    <a:lstStyle/>
                    <a:p>
                      <a:pPr algn="ctr" fontAlgn="b"/>
                      <a:r>
                        <a:rPr lang="en-US" sz="1100" u="none" strike="noStrike" dirty="0" smtClean="0"/>
                        <a:t>1</a:t>
                      </a:r>
                      <a:endParaRPr lang="en-US" sz="1100" b="0" i="0" u="none" strike="noStrike" dirty="0">
                        <a:solidFill>
                          <a:schemeClr val="tx1"/>
                        </a:solidFill>
                        <a:latin typeface="+mn-lt"/>
                      </a:endParaRPr>
                    </a:p>
                  </a:txBody>
                  <a:tcPr marL="9525" marR="9525" marT="9525" marB="0" anchor="ctr"/>
                </a:tc>
              </a:tr>
            </a:tbl>
          </a:graphicData>
        </a:graphic>
      </p:graphicFrame>
      <p:sp>
        <p:nvSpPr>
          <p:cNvPr id="8" name="Rectangle 2"/>
          <p:cNvSpPr>
            <a:spLocks noGrp="1" noChangeArrowheads="1"/>
          </p:cNvSpPr>
          <p:nvPr>
            <p:ph type="title"/>
          </p:nvPr>
        </p:nvSpPr>
        <p:spPr>
          <a:xfrm>
            <a:off x="457200" y="274638"/>
            <a:ext cx="8229600" cy="1143000"/>
          </a:xfrm>
        </p:spPr>
        <p:txBody>
          <a:bodyPr/>
          <a:lstStyle/>
          <a:p>
            <a:r>
              <a:rPr lang="en-US" dirty="0" smtClean="0"/>
              <a:t>Service Providers</a:t>
            </a:r>
            <a:endParaRPr lang="en-US" dirty="0"/>
          </a:p>
        </p:txBody>
      </p:sp>
      <p:sp>
        <p:nvSpPr>
          <p:cNvPr id="7" name="Slide Number Placeholder 6"/>
          <p:cNvSpPr>
            <a:spLocks noGrp="1"/>
          </p:cNvSpPr>
          <p:nvPr>
            <p:ph type="sldNum" sz="quarter" idx="12"/>
          </p:nvPr>
        </p:nvSpPr>
        <p:spPr/>
        <p:txBody>
          <a:bodyPr/>
          <a:lstStyle/>
          <a:p>
            <a:fld id="{746E673A-1C4A-4AB9-B0E0-1AFDA1C40DF3}" type="slidenum">
              <a:rPr lang="en-GB" smtClean="0">
                <a:solidFill>
                  <a:srgbClr val="000000"/>
                </a:solidFill>
              </a:rPr>
              <a:pPr/>
              <a:t>136</a:t>
            </a:fld>
            <a:endParaRPr lang="en-GB" dirty="0">
              <a:solidFill>
                <a:srgbClr val="000000"/>
              </a:solidFill>
            </a:endParaRPr>
          </a:p>
        </p:txBody>
      </p:sp>
      <p:sp>
        <p:nvSpPr>
          <p:cNvPr id="10" name="Flowchart: Off-page Connector 9"/>
          <p:cNvSpPr/>
          <p:nvPr/>
        </p:nvSpPr>
        <p:spPr>
          <a:xfrm rot="20689701">
            <a:off x="285748" y="705510"/>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2"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13" name="Rectangle 12"/>
          <p:cNvSpPr/>
          <p:nvPr/>
        </p:nvSpPr>
        <p:spPr>
          <a:xfrm>
            <a:off x="5796136" y="602128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51520" y="1412776"/>
          <a:ext cx="86106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Service Providers</a:t>
            </a:r>
            <a:endParaRPr lang="en-US" dirty="0"/>
          </a:p>
        </p:txBody>
      </p:sp>
      <p:sp>
        <p:nvSpPr>
          <p:cNvPr id="11" name="Slide Number Placeholder 10"/>
          <p:cNvSpPr>
            <a:spLocks noGrp="1"/>
          </p:cNvSpPr>
          <p:nvPr>
            <p:ph type="sldNum" sz="quarter" idx="12"/>
          </p:nvPr>
        </p:nvSpPr>
        <p:spPr/>
        <p:txBody>
          <a:bodyPr/>
          <a:lstStyle/>
          <a:p>
            <a:fld id="{746E673A-1C4A-4AB9-B0E0-1AFDA1C40DF3}" type="slidenum">
              <a:rPr lang="en-GB" smtClean="0">
                <a:solidFill>
                  <a:srgbClr val="000000"/>
                </a:solidFill>
              </a:rPr>
              <a:pPr/>
              <a:t>137</a:t>
            </a:fld>
            <a:endParaRPr lang="en-GB" dirty="0">
              <a:solidFill>
                <a:srgbClr val="000000"/>
              </a:solidFill>
            </a:endParaRPr>
          </a:p>
        </p:txBody>
      </p:sp>
      <p:sp>
        <p:nvSpPr>
          <p:cNvPr id="6" name="TextBox 5"/>
          <p:cNvSpPr txBox="1"/>
          <p:nvPr/>
        </p:nvSpPr>
        <p:spPr>
          <a:xfrm rot="16200000">
            <a:off x="5731532" y="3133564"/>
            <a:ext cx="6408712" cy="230832"/>
          </a:xfrm>
          <a:prstGeom prst="rect">
            <a:avLst/>
          </a:prstGeom>
          <a:noFill/>
        </p:spPr>
        <p:txBody>
          <a:bodyPr wrap="square" rtlCol="0">
            <a:spAutoFit/>
          </a:bodyPr>
          <a:lstStyle/>
          <a:p>
            <a:pPr algn="ctr"/>
            <a:r>
              <a:rPr lang="en-ZA" sz="900" dirty="0" smtClean="0"/>
              <a:t>Scale of 1 to 10 where 1= Not at all important and 10= Extremely Important</a:t>
            </a:r>
            <a:endParaRPr lang="en-ZA" sz="900" dirty="0"/>
          </a:p>
        </p:txBody>
      </p:sp>
      <p:sp>
        <p:nvSpPr>
          <p:cNvPr id="12" name="Right Arrow 11"/>
          <p:cNvSpPr/>
          <p:nvPr/>
        </p:nvSpPr>
        <p:spPr>
          <a:xfrm>
            <a:off x="755576" y="1988840"/>
            <a:ext cx="1152128" cy="720080"/>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050" b="1" dirty="0" smtClean="0">
                <a:solidFill>
                  <a:schemeClr val="tx1"/>
                </a:solidFill>
              </a:rPr>
              <a:t>Importance 2010</a:t>
            </a:r>
            <a:endParaRPr lang="en-US" sz="1050" b="1" dirty="0">
              <a:solidFill>
                <a:schemeClr val="tx1"/>
              </a:solidFill>
            </a:endParaRPr>
          </a:p>
        </p:txBody>
      </p:sp>
      <p:sp>
        <p:nvSpPr>
          <p:cNvPr id="13" name="Right Arrow 12"/>
          <p:cNvSpPr/>
          <p:nvPr/>
        </p:nvSpPr>
        <p:spPr>
          <a:xfrm rot="1564649">
            <a:off x="779734" y="2981458"/>
            <a:ext cx="1220100" cy="720080"/>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000" dirty="0" smtClean="0">
                <a:solidFill>
                  <a:schemeClr val="tx1"/>
                </a:solidFill>
              </a:rPr>
              <a:t>Performance</a:t>
            </a:r>
            <a:endParaRPr lang="en-US" sz="1000" dirty="0">
              <a:solidFill>
                <a:schemeClr val="tx1"/>
              </a:solidFill>
            </a:endParaRPr>
          </a:p>
        </p:txBody>
      </p:sp>
      <p:sp>
        <p:nvSpPr>
          <p:cNvPr id="14"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15" name="Rectangle 14"/>
          <p:cNvSpPr/>
          <p:nvPr/>
        </p:nvSpPr>
        <p:spPr>
          <a:xfrm>
            <a:off x="5796136" y="602128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51520" y="1772816"/>
          <a:ext cx="8610600"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Service Providers</a:t>
            </a:r>
            <a:endParaRPr lang="en-US" dirty="0"/>
          </a:p>
        </p:txBody>
      </p:sp>
      <p:sp>
        <p:nvSpPr>
          <p:cNvPr id="8" name="Rectangle 24"/>
          <p:cNvSpPr>
            <a:spLocks noChangeArrowheads="1"/>
          </p:cNvSpPr>
          <p:nvPr/>
        </p:nvSpPr>
        <p:spPr bwMode="auto">
          <a:xfrm>
            <a:off x="1186408" y="6522011"/>
            <a:ext cx="5257800" cy="33598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Note:  Question posed to Operational Suppliers and Project Providers</a:t>
            </a:r>
            <a:endParaRPr lang="en-ZA" sz="800" dirty="0">
              <a:solidFill>
                <a:srgbClr val="000000"/>
              </a:solidFill>
            </a:endParaRPr>
          </a:p>
          <a:p>
            <a:pPr marL="119063" indent="-119063" defTabSz="911225">
              <a:tabLst>
                <a:tab pos="401638" algn="l"/>
              </a:tabLst>
            </a:pPr>
            <a:r>
              <a:rPr lang="en-ZA" sz="800" dirty="0">
                <a:solidFill>
                  <a:srgbClr val="000000"/>
                </a:solidFill>
              </a:rPr>
              <a:t>Source: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11" name="Slide Number Placeholder 10"/>
          <p:cNvSpPr>
            <a:spLocks noGrp="1"/>
          </p:cNvSpPr>
          <p:nvPr>
            <p:ph type="sldNum" sz="quarter" idx="12"/>
          </p:nvPr>
        </p:nvSpPr>
        <p:spPr/>
        <p:txBody>
          <a:bodyPr/>
          <a:lstStyle/>
          <a:p>
            <a:fld id="{746E673A-1C4A-4AB9-B0E0-1AFDA1C40DF3}" type="slidenum">
              <a:rPr lang="en-GB" smtClean="0">
                <a:solidFill>
                  <a:srgbClr val="000000"/>
                </a:solidFill>
              </a:rPr>
              <a:pPr/>
              <a:t>138</a:t>
            </a:fld>
            <a:endParaRPr lang="en-GB" dirty="0">
              <a:solidFill>
                <a:srgbClr val="000000"/>
              </a:solidFill>
            </a:endParaRPr>
          </a:p>
        </p:txBody>
      </p:sp>
      <p:sp>
        <p:nvSpPr>
          <p:cNvPr id="7" name="Flowchart: Off-page Connector 6"/>
          <p:cNvSpPr/>
          <p:nvPr/>
        </p:nvSpPr>
        <p:spPr>
          <a:xfrm rot="20689701">
            <a:off x="501772" y="1065550"/>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New factors added in 2010</a:t>
            </a:r>
            <a:endParaRPr lang="en-US" i="1" dirty="0">
              <a:solidFill>
                <a:srgbClr val="FFFFFF"/>
              </a:solidFill>
            </a:endParaRPr>
          </a:p>
        </p:txBody>
      </p:sp>
      <p:sp>
        <p:nvSpPr>
          <p:cNvPr id="10" name="TextBox 9"/>
          <p:cNvSpPr txBox="1"/>
          <p:nvPr/>
        </p:nvSpPr>
        <p:spPr>
          <a:xfrm>
            <a:off x="2627784" y="5517232"/>
            <a:ext cx="4392488" cy="246221"/>
          </a:xfrm>
          <a:prstGeom prst="rect">
            <a:avLst/>
          </a:prstGeom>
          <a:noFill/>
        </p:spPr>
        <p:txBody>
          <a:bodyPr wrap="square" rtlCol="0">
            <a:spAutoFit/>
          </a:bodyPr>
          <a:lstStyle/>
          <a:p>
            <a:pPr algn="ctr"/>
            <a:r>
              <a:rPr lang="en-ZA" sz="1000" b="1" dirty="0" smtClean="0"/>
              <a:t>Scale of 1 to 5, where 1 = Poor and 5 =Excellent</a:t>
            </a:r>
            <a:endParaRPr lang="en-ZA" sz="1000" b="1" dirty="0"/>
          </a:p>
        </p:txBody>
      </p:sp>
      <p:sp>
        <p:nvSpPr>
          <p:cNvPr id="13" name="Rectangle 12"/>
          <p:cNvSpPr/>
          <p:nvPr/>
        </p:nvSpPr>
        <p:spPr>
          <a:xfrm>
            <a:off x="5796136" y="602128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4724400" y="1556792"/>
          <a:ext cx="4038600"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Service Providers</a:t>
            </a:r>
          </a:p>
        </p:txBody>
      </p:sp>
      <p:graphicFrame>
        <p:nvGraphicFramePr>
          <p:cNvPr id="10" name="Table 9"/>
          <p:cNvGraphicFramePr>
            <a:graphicFrameLocks noGrp="1"/>
          </p:cNvGraphicFramePr>
          <p:nvPr/>
        </p:nvGraphicFramePr>
        <p:xfrm>
          <a:off x="532560" y="1980671"/>
          <a:ext cx="3658440" cy="3285973"/>
        </p:xfrm>
        <a:graphic>
          <a:graphicData uri="http://schemas.openxmlformats.org/drawingml/2006/table">
            <a:tbl>
              <a:tblPr firstRow="1">
                <a:tableStyleId>{35758FB7-9AC5-4552-8A53-C91805E547FA}</a:tableStyleId>
              </a:tblPr>
              <a:tblGrid>
                <a:gridCol w="2972640"/>
                <a:gridCol w="685800"/>
              </a:tblGrid>
              <a:tr h="838729">
                <a:tc gridSpan="2">
                  <a:txBody>
                    <a:bodyPr/>
                    <a:lstStyle/>
                    <a:p>
                      <a:pPr algn="ctr" fontAlgn="b"/>
                      <a:r>
                        <a:rPr lang="en-US" sz="1100" u="none" strike="noStrike" dirty="0" smtClean="0"/>
                        <a:t>On A Scale Of 1 To 10 Where 1 = Extremely Unhappy And 10 = Extremely Happy, How Happy Are You With Your Relationship With The BANKSETA?*</a:t>
                      </a:r>
                      <a:endParaRPr lang="en-US" sz="1100" b="0" i="0" u="none" strike="noStrike" dirty="0">
                        <a:solidFill>
                          <a:srgbClr val="000000"/>
                        </a:solidFill>
                        <a:latin typeface="Calibri"/>
                      </a:endParaRPr>
                    </a:p>
                  </a:txBody>
                  <a:tcPr marL="7034" marR="7034" marT="7620" marB="0" anchor="ctr"/>
                </a:tc>
                <a:tc hMerge="1">
                  <a:txBody>
                    <a:bodyPr/>
                    <a:lstStyle/>
                    <a:p>
                      <a:endParaRPr lang="en-US"/>
                    </a:p>
                  </a:txBody>
                  <a:tcPr/>
                </a:tc>
              </a:tr>
              <a:tr h="611811">
                <a:tc>
                  <a:txBody>
                    <a:bodyPr/>
                    <a:lstStyle/>
                    <a:p>
                      <a:pPr algn="l" fontAlgn="b"/>
                      <a:r>
                        <a:rPr lang="en-US" sz="1100" u="none" strike="noStrike" dirty="0" smtClean="0"/>
                        <a:t>Total 2007 </a:t>
                      </a:r>
                      <a:r>
                        <a:rPr lang="en-US" sz="1100" u="none" strike="noStrike" dirty="0"/>
                        <a:t>(n=60)</a:t>
                      </a:r>
                      <a:endParaRPr lang="en-US" sz="1100" b="0" i="0" u="none" strike="noStrike" dirty="0">
                        <a:solidFill>
                          <a:srgbClr val="000000"/>
                        </a:solidFill>
                        <a:latin typeface="+mn-lt"/>
                      </a:endParaRPr>
                    </a:p>
                  </a:txBody>
                  <a:tcPr marL="7034" marR="7034" marT="7620" marB="0" anchor="ctr"/>
                </a:tc>
                <a:tc>
                  <a:txBody>
                    <a:bodyPr/>
                    <a:lstStyle/>
                    <a:p>
                      <a:pPr algn="ctr" fontAlgn="b"/>
                      <a:r>
                        <a:rPr lang="en-US" sz="1100" u="none" strike="noStrike" dirty="0">
                          <a:effectLst/>
                        </a:rPr>
                        <a:t>8.1</a:t>
                      </a:r>
                      <a:endParaRPr lang="en-US" sz="1100" b="1" i="1" u="none" strike="noStrike" dirty="0">
                        <a:solidFill>
                          <a:srgbClr val="000000"/>
                        </a:solidFill>
                        <a:effectLst/>
                        <a:latin typeface="+mn-lt"/>
                      </a:endParaRPr>
                    </a:p>
                  </a:txBody>
                  <a:tcPr marL="7034" marR="7034" marT="7620" marB="0" anchor="ctr"/>
                </a:tc>
              </a:tr>
              <a:tr h="611811">
                <a:tc>
                  <a:txBody>
                    <a:bodyPr/>
                    <a:lstStyle/>
                    <a:p>
                      <a:pPr algn="l" fontAlgn="b"/>
                      <a:r>
                        <a:rPr lang="en-US" sz="1100" u="none" strike="noStrike" dirty="0" smtClean="0"/>
                        <a:t>Total 2008 (n=60)</a:t>
                      </a:r>
                      <a:endParaRPr lang="en-US" sz="1100" b="0" i="0" u="none" strike="noStrike" dirty="0">
                        <a:solidFill>
                          <a:srgbClr val="000000"/>
                        </a:solidFill>
                        <a:latin typeface="+mn-lt"/>
                      </a:endParaRPr>
                    </a:p>
                  </a:txBody>
                  <a:tcPr marL="7034" marR="7034" marT="7620" marB="0" anchor="ctr"/>
                </a:tc>
                <a:tc>
                  <a:txBody>
                    <a:bodyPr/>
                    <a:lstStyle/>
                    <a:p>
                      <a:pPr algn="ctr" fontAlgn="b"/>
                      <a:r>
                        <a:rPr lang="en-US" sz="1100" u="none" strike="noStrike" dirty="0" smtClean="0">
                          <a:effectLst/>
                        </a:rPr>
                        <a:t>8.2</a:t>
                      </a:r>
                      <a:endParaRPr lang="en-US" sz="1100" b="1" i="1" u="none" strike="noStrike" dirty="0">
                        <a:solidFill>
                          <a:srgbClr val="000000"/>
                        </a:solidFill>
                        <a:effectLst/>
                        <a:latin typeface="+mn-lt"/>
                      </a:endParaRPr>
                    </a:p>
                  </a:txBody>
                  <a:tcPr marL="7034" marR="7034" marT="7620" marB="0" anchor="ctr"/>
                </a:tc>
              </a:tr>
              <a:tr h="611811">
                <a:tc>
                  <a:txBody>
                    <a:bodyPr/>
                    <a:lstStyle/>
                    <a:p>
                      <a:pPr algn="l" fontAlgn="b"/>
                      <a:r>
                        <a:rPr lang="en-US" sz="1100" u="none" strike="noStrike" dirty="0" smtClean="0"/>
                        <a:t>Total 2009* (n=36)</a:t>
                      </a:r>
                      <a:endParaRPr lang="en-US" sz="1100" b="0" i="0" u="none" strike="noStrike" dirty="0">
                        <a:solidFill>
                          <a:srgbClr val="000000"/>
                        </a:solidFill>
                        <a:latin typeface="+mn-lt"/>
                      </a:endParaRPr>
                    </a:p>
                  </a:txBody>
                  <a:tcPr marL="7034" marR="7034" marT="7620" marB="0" anchor="ctr"/>
                </a:tc>
                <a:tc>
                  <a:txBody>
                    <a:bodyPr/>
                    <a:lstStyle/>
                    <a:p>
                      <a:pPr algn="ctr" fontAlgn="b"/>
                      <a:r>
                        <a:rPr lang="en-US" sz="1100" u="none" strike="noStrike" dirty="0"/>
                        <a:t>8.5</a:t>
                      </a:r>
                      <a:endParaRPr lang="en-US" sz="1100" b="0" i="0" u="none" strike="noStrike" dirty="0">
                        <a:latin typeface="Arial"/>
                      </a:endParaRPr>
                    </a:p>
                  </a:txBody>
                  <a:tcPr marL="9525" marR="9525" marT="9525" marB="0" anchor="ctr"/>
                </a:tc>
              </a:tr>
              <a:tr h="611811">
                <a:tc>
                  <a:txBody>
                    <a:bodyPr/>
                    <a:lstStyle/>
                    <a:p>
                      <a:pPr algn="l" fontAlgn="b"/>
                      <a:r>
                        <a:rPr lang="en-US" sz="1100" u="none" strike="noStrike" dirty="0" smtClean="0"/>
                        <a:t>Total 2010</a:t>
                      </a:r>
                      <a:r>
                        <a:rPr lang="en-US" sz="1100" u="none" strike="noStrike" baseline="0" dirty="0" smtClean="0"/>
                        <a:t> (n=15)</a:t>
                      </a:r>
                      <a:endParaRPr lang="en-US" sz="1100" b="0" i="0" u="none" strike="noStrike" dirty="0">
                        <a:solidFill>
                          <a:srgbClr val="000000"/>
                        </a:solidFill>
                        <a:latin typeface="+mn-lt"/>
                      </a:endParaRPr>
                    </a:p>
                  </a:txBody>
                  <a:tcPr marL="7034" marR="7034" marT="7620" marB="0" anchor="ctr"/>
                </a:tc>
                <a:tc>
                  <a:txBody>
                    <a:bodyPr/>
                    <a:lstStyle/>
                    <a:p>
                      <a:pPr algn="ctr" fontAlgn="b"/>
                      <a:r>
                        <a:rPr lang="en-US" sz="1100" u="none" strike="noStrike" dirty="0" smtClean="0"/>
                        <a:t>8.7</a:t>
                      </a:r>
                      <a:endParaRPr lang="en-US" sz="1100" b="0" i="0" u="none" strike="noStrike" dirty="0">
                        <a:latin typeface="Arial"/>
                      </a:endParaRPr>
                    </a:p>
                  </a:txBody>
                  <a:tcPr marL="9525" marR="9525" marT="9525" marB="0" anchor="ctr"/>
                </a:tc>
              </a:tr>
            </a:tbl>
          </a:graphicData>
        </a:graphic>
      </p:graphicFrame>
      <p:sp>
        <p:nvSpPr>
          <p:cNvPr id="11" name="Slide Number Placeholder 10"/>
          <p:cNvSpPr>
            <a:spLocks noGrp="1"/>
          </p:cNvSpPr>
          <p:nvPr>
            <p:ph type="sldNum" sz="quarter" idx="12"/>
          </p:nvPr>
        </p:nvSpPr>
        <p:spPr/>
        <p:txBody>
          <a:bodyPr/>
          <a:lstStyle/>
          <a:p>
            <a:fld id="{746E673A-1C4A-4AB9-B0E0-1AFDA1C40DF3}" type="slidenum">
              <a:rPr lang="en-GB" smtClean="0">
                <a:solidFill>
                  <a:srgbClr val="000000"/>
                </a:solidFill>
              </a:rPr>
              <a:pPr/>
              <a:t>139</a:t>
            </a:fld>
            <a:endParaRPr lang="en-GB" dirty="0">
              <a:solidFill>
                <a:srgbClr val="000000"/>
              </a:solidFill>
            </a:endParaRPr>
          </a:p>
        </p:txBody>
      </p:sp>
      <p:cxnSp>
        <p:nvCxnSpPr>
          <p:cNvPr id="7" name="Straight Connector 6"/>
          <p:cNvCxnSpPr/>
          <p:nvPr/>
        </p:nvCxnSpPr>
        <p:spPr bwMode="auto">
          <a:xfrm rot="5400000">
            <a:off x="6102312" y="3482864"/>
            <a:ext cx="2556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15" name="Rectangle 14"/>
          <p:cNvSpPr/>
          <p:nvPr/>
        </p:nvSpPr>
        <p:spPr>
          <a:xfrm>
            <a:off x="5796136" y="602128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Service Delivery</a:t>
            </a:r>
          </a:p>
        </p:txBody>
      </p:sp>
      <p:graphicFrame>
        <p:nvGraphicFramePr>
          <p:cNvPr id="11" name="Chart 10"/>
          <p:cNvGraphicFramePr/>
          <p:nvPr/>
        </p:nvGraphicFramePr>
        <p:xfrm>
          <a:off x="381000" y="1676400"/>
          <a:ext cx="4267200" cy="3962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nvGraphicFramePr>
        <p:xfrm>
          <a:off x="4724400" y="1676400"/>
          <a:ext cx="42672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14" name="Slide Number Placeholder 13"/>
          <p:cNvSpPr>
            <a:spLocks noGrp="1"/>
          </p:cNvSpPr>
          <p:nvPr>
            <p:ph type="sldNum" sz="quarter" idx="12"/>
          </p:nvPr>
        </p:nvSpPr>
        <p:spPr/>
        <p:txBody>
          <a:bodyPr/>
          <a:lstStyle/>
          <a:p>
            <a:fld id="{746E673A-1C4A-4AB9-B0E0-1AFDA1C40DF3}" type="slidenum">
              <a:rPr lang="en-GB" smtClean="0">
                <a:solidFill>
                  <a:srgbClr val="000000"/>
                </a:solidFill>
              </a:rPr>
              <a:pPr/>
              <a:t>14</a:t>
            </a:fld>
            <a:endParaRPr lang="en-GB" dirty="0">
              <a:solidFill>
                <a:srgbClr val="000000"/>
              </a:solidFill>
            </a:endParaRPr>
          </a:p>
        </p:txBody>
      </p:sp>
      <p:grpSp>
        <p:nvGrpSpPr>
          <p:cNvPr id="16" name="Group 15"/>
          <p:cNvGrpSpPr/>
          <p:nvPr/>
        </p:nvGrpSpPr>
        <p:grpSpPr>
          <a:xfrm>
            <a:off x="1187624" y="3140968"/>
            <a:ext cx="936104" cy="609576"/>
            <a:chOff x="3059832" y="3212976"/>
            <a:chExt cx="936104" cy="609576"/>
          </a:xfrm>
        </p:grpSpPr>
        <p:grpSp>
          <p:nvGrpSpPr>
            <p:cNvPr id="17" name="Group 9"/>
            <p:cNvGrpSpPr/>
            <p:nvPr/>
          </p:nvGrpSpPr>
          <p:grpSpPr>
            <a:xfrm>
              <a:off x="3059832" y="3212976"/>
              <a:ext cx="762006" cy="609576"/>
              <a:chOff x="4190997" y="3124212"/>
              <a:chExt cx="762006" cy="609576"/>
            </a:xfrm>
          </p:grpSpPr>
          <p:sp>
            <p:nvSpPr>
              <p:cNvPr id="19" name="Down Arrow 18"/>
              <p:cNvSpPr/>
              <p:nvPr/>
            </p:nvSpPr>
            <p:spPr>
              <a:xfrm>
                <a:off x="4190997" y="3124212"/>
                <a:ext cx="304806" cy="609576"/>
              </a:xfrm>
              <a:prstGeom prst="downArrow">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rgbClr val="000000"/>
                    </a:solidFill>
                  </a:rPr>
                  <a:t>2007</a:t>
                </a:r>
                <a:endParaRPr lang="en-US" sz="800" b="1" dirty="0">
                  <a:solidFill>
                    <a:srgbClr val="000000"/>
                  </a:solidFill>
                </a:endParaRPr>
              </a:p>
            </p:txBody>
          </p:sp>
          <p:sp>
            <p:nvSpPr>
              <p:cNvPr id="20" name="Down Arrow 19"/>
              <p:cNvSpPr/>
              <p:nvPr/>
            </p:nvSpPr>
            <p:spPr>
              <a:xfrm>
                <a:off x="4419597" y="3124212"/>
                <a:ext cx="304806" cy="609576"/>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rgbClr val="000000"/>
                    </a:solidFill>
                  </a:rPr>
                  <a:t>2008</a:t>
                </a:r>
                <a:endParaRPr lang="en-US" sz="800" b="1" dirty="0">
                  <a:solidFill>
                    <a:srgbClr val="000000"/>
                  </a:solidFill>
                </a:endParaRPr>
              </a:p>
            </p:txBody>
          </p:sp>
          <p:sp>
            <p:nvSpPr>
              <p:cNvPr id="21" name="Down Arrow 20"/>
              <p:cNvSpPr/>
              <p:nvPr/>
            </p:nvSpPr>
            <p:spPr>
              <a:xfrm>
                <a:off x="4648197" y="3124212"/>
                <a:ext cx="304806" cy="576064"/>
              </a:xfrm>
              <a:prstGeom prst="downArrow">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rgbClr val="000000"/>
                    </a:solidFill>
                  </a:rPr>
                  <a:t>2009</a:t>
                </a:r>
                <a:endParaRPr lang="en-US" sz="800" b="1" dirty="0">
                  <a:solidFill>
                    <a:srgbClr val="000000"/>
                  </a:solidFill>
                </a:endParaRPr>
              </a:p>
            </p:txBody>
          </p:sp>
        </p:grpSp>
        <p:sp>
          <p:nvSpPr>
            <p:cNvPr id="18" name="Down Arrow 17"/>
            <p:cNvSpPr/>
            <p:nvPr/>
          </p:nvSpPr>
          <p:spPr>
            <a:xfrm>
              <a:off x="3707904" y="3212976"/>
              <a:ext cx="288032" cy="576064"/>
            </a:xfrm>
            <a:prstGeom prst="downArrow">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chemeClr val="bg1"/>
                  </a:solidFill>
                </a:rPr>
                <a:t>2010</a:t>
              </a:r>
              <a:endParaRPr lang="en-US" sz="800" b="1" dirty="0">
                <a:solidFill>
                  <a:schemeClr val="bg1"/>
                </a:solidFill>
              </a:endParaRPr>
            </a:p>
          </p:txBody>
        </p:sp>
      </p:grpSp>
      <p:grpSp>
        <p:nvGrpSpPr>
          <p:cNvPr id="22" name="Group 21"/>
          <p:cNvGrpSpPr/>
          <p:nvPr/>
        </p:nvGrpSpPr>
        <p:grpSpPr>
          <a:xfrm>
            <a:off x="5436096" y="3068960"/>
            <a:ext cx="936104" cy="609576"/>
            <a:chOff x="3059832" y="3212976"/>
            <a:chExt cx="936104" cy="609576"/>
          </a:xfrm>
        </p:grpSpPr>
        <p:grpSp>
          <p:nvGrpSpPr>
            <p:cNvPr id="23" name="Group 9"/>
            <p:cNvGrpSpPr/>
            <p:nvPr/>
          </p:nvGrpSpPr>
          <p:grpSpPr>
            <a:xfrm>
              <a:off x="3059832" y="3212976"/>
              <a:ext cx="762006" cy="609576"/>
              <a:chOff x="4190997" y="3124212"/>
              <a:chExt cx="762006" cy="609576"/>
            </a:xfrm>
          </p:grpSpPr>
          <p:sp>
            <p:nvSpPr>
              <p:cNvPr id="25" name="Down Arrow 24"/>
              <p:cNvSpPr/>
              <p:nvPr/>
            </p:nvSpPr>
            <p:spPr>
              <a:xfrm>
                <a:off x="4190997" y="3124212"/>
                <a:ext cx="304806" cy="609576"/>
              </a:xfrm>
              <a:prstGeom prst="downArrow">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rgbClr val="000000"/>
                    </a:solidFill>
                  </a:rPr>
                  <a:t>2007</a:t>
                </a:r>
                <a:endParaRPr lang="en-US" sz="800" b="1" dirty="0">
                  <a:solidFill>
                    <a:srgbClr val="000000"/>
                  </a:solidFill>
                </a:endParaRPr>
              </a:p>
            </p:txBody>
          </p:sp>
          <p:sp>
            <p:nvSpPr>
              <p:cNvPr id="26" name="Down Arrow 25"/>
              <p:cNvSpPr/>
              <p:nvPr/>
            </p:nvSpPr>
            <p:spPr>
              <a:xfrm>
                <a:off x="4419597" y="3124212"/>
                <a:ext cx="304806" cy="609576"/>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rgbClr val="000000"/>
                    </a:solidFill>
                  </a:rPr>
                  <a:t>2008</a:t>
                </a:r>
                <a:endParaRPr lang="en-US" sz="800" b="1" dirty="0">
                  <a:solidFill>
                    <a:srgbClr val="000000"/>
                  </a:solidFill>
                </a:endParaRPr>
              </a:p>
            </p:txBody>
          </p:sp>
          <p:sp>
            <p:nvSpPr>
              <p:cNvPr id="27" name="Down Arrow 26"/>
              <p:cNvSpPr/>
              <p:nvPr/>
            </p:nvSpPr>
            <p:spPr>
              <a:xfrm>
                <a:off x="4648197" y="3124212"/>
                <a:ext cx="304806" cy="576064"/>
              </a:xfrm>
              <a:prstGeom prst="downArrow">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rgbClr val="000000"/>
                    </a:solidFill>
                  </a:rPr>
                  <a:t>2009</a:t>
                </a:r>
                <a:endParaRPr lang="en-US" sz="800" b="1" dirty="0">
                  <a:solidFill>
                    <a:srgbClr val="000000"/>
                  </a:solidFill>
                </a:endParaRPr>
              </a:p>
            </p:txBody>
          </p:sp>
        </p:grpSp>
        <p:sp>
          <p:nvSpPr>
            <p:cNvPr id="24" name="Down Arrow 23"/>
            <p:cNvSpPr/>
            <p:nvPr/>
          </p:nvSpPr>
          <p:spPr>
            <a:xfrm>
              <a:off x="3707904" y="3212976"/>
              <a:ext cx="288032" cy="576064"/>
            </a:xfrm>
            <a:prstGeom prst="downArrow">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chemeClr val="bg1"/>
                  </a:solidFill>
                </a:rPr>
                <a:t>2010</a:t>
              </a:r>
              <a:endParaRPr lang="en-US" sz="800" b="1" dirty="0">
                <a:solidFill>
                  <a:schemeClr val="bg1"/>
                </a:solidFill>
              </a:endParaRPr>
            </a:p>
          </p:txBody>
        </p:sp>
      </p:grpSp>
      <p:sp>
        <p:nvSpPr>
          <p:cNvPr id="28" name="Rectangle 24"/>
          <p:cNvSpPr>
            <a:spLocks noChangeArrowheads="1"/>
          </p:cNvSpPr>
          <p:nvPr/>
        </p:nvSpPr>
        <p:spPr bwMode="auto">
          <a:xfrm>
            <a:off x="1187624" y="6600497"/>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fontAlgn="base">
              <a:spcBef>
                <a:spcPct val="0"/>
              </a:spcBef>
              <a:spcAft>
                <a:spcPct val="0"/>
              </a:spcAft>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cxnSp>
        <p:nvCxnSpPr>
          <p:cNvPr id="30" name="Straight Arrow Connector 29"/>
          <p:cNvCxnSpPr/>
          <p:nvPr/>
        </p:nvCxnSpPr>
        <p:spPr>
          <a:xfrm rot="5400000" flipH="1" flipV="1">
            <a:off x="3239852" y="2600908"/>
            <a:ext cx="504056" cy="432048"/>
          </a:xfrm>
          <a:prstGeom prst="straightConnector1">
            <a:avLst/>
          </a:prstGeom>
          <a:ln w="19050">
            <a:solidFill>
              <a:srgbClr val="99003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7488324" y="2672916"/>
            <a:ext cx="504056" cy="432048"/>
          </a:xfrm>
          <a:prstGeom prst="straightConnector1">
            <a:avLst/>
          </a:prstGeom>
          <a:ln w="19050">
            <a:solidFill>
              <a:srgbClr val="990033"/>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4716016" y="1844824"/>
          <a:ext cx="4038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Service Providers</a:t>
            </a:r>
          </a:p>
        </p:txBody>
      </p:sp>
      <p:sp>
        <p:nvSpPr>
          <p:cNvPr id="11" name="Slide Number Placeholder 10"/>
          <p:cNvSpPr>
            <a:spLocks noGrp="1"/>
          </p:cNvSpPr>
          <p:nvPr>
            <p:ph type="sldNum" sz="quarter" idx="12"/>
          </p:nvPr>
        </p:nvSpPr>
        <p:spPr/>
        <p:txBody>
          <a:bodyPr/>
          <a:lstStyle/>
          <a:p>
            <a:fld id="{746E673A-1C4A-4AB9-B0E0-1AFDA1C40DF3}" type="slidenum">
              <a:rPr lang="en-GB" smtClean="0">
                <a:solidFill>
                  <a:srgbClr val="000000"/>
                </a:solidFill>
              </a:rPr>
              <a:pPr/>
              <a:t>140</a:t>
            </a:fld>
            <a:endParaRPr lang="en-GB" dirty="0">
              <a:solidFill>
                <a:srgbClr val="000000"/>
              </a:solidFill>
            </a:endParaRPr>
          </a:p>
        </p:txBody>
      </p:sp>
      <p:cxnSp>
        <p:nvCxnSpPr>
          <p:cNvPr id="7" name="Straight Connector 6"/>
          <p:cNvCxnSpPr/>
          <p:nvPr/>
        </p:nvCxnSpPr>
        <p:spPr bwMode="auto">
          <a:xfrm rot="5400000">
            <a:off x="5274212" y="3374860"/>
            <a:ext cx="2195976"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graphicFrame>
        <p:nvGraphicFramePr>
          <p:cNvPr id="12" name="Chart 11"/>
          <p:cNvGraphicFramePr/>
          <p:nvPr/>
        </p:nvGraphicFramePr>
        <p:xfrm>
          <a:off x="467544" y="1844824"/>
          <a:ext cx="40386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p:cNvCxnSpPr/>
          <p:nvPr/>
        </p:nvCxnSpPr>
        <p:spPr bwMode="auto">
          <a:xfrm rot="5400000">
            <a:off x="881724" y="3374860"/>
            <a:ext cx="2195976"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 name="Flowchart: Off-page Connector 13"/>
          <p:cNvSpPr/>
          <p:nvPr/>
        </p:nvSpPr>
        <p:spPr>
          <a:xfrm rot="20689701">
            <a:off x="426949" y="1116426"/>
            <a:ext cx="931488"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New statement added in 2010</a:t>
            </a:r>
            <a:endParaRPr lang="en-US" i="1" dirty="0">
              <a:solidFill>
                <a:srgbClr val="FFFFFF"/>
              </a:solidFill>
            </a:endParaRPr>
          </a:p>
        </p:txBody>
      </p:sp>
      <p:sp>
        <p:nvSpPr>
          <p:cNvPr id="16" name="Flowchart: Off-page Connector 15"/>
          <p:cNvSpPr/>
          <p:nvPr/>
        </p:nvSpPr>
        <p:spPr>
          <a:xfrm rot="20689701">
            <a:off x="4387389" y="1086684"/>
            <a:ext cx="931488"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New statement</a:t>
            </a:r>
          </a:p>
          <a:p>
            <a:pPr algn="ctr" fontAlgn="base">
              <a:spcBef>
                <a:spcPct val="0"/>
              </a:spcBef>
              <a:spcAft>
                <a:spcPct val="0"/>
              </a:spcAft>
            </a:pPr>
            <a:r>
              <a:rPr lang="en-US" i="1" dirty="0" smtClean="0">
                <a:solidFill>
                  <a:srgbClr val="FFFFFF"/>
                </a:solidFill>
              </a:rPr>
              <a:t>added in 2010</a:t>
            </a:r>
            <a:endParaRPr lang="en-US" i="1" dirty="0">
              <a:solidFill>
                <a:srgbClr val="FFFFFF"/>
              </a:solidFill>
            </a:endParaRPr>
          </a:p>
        </p:txBody>
      </p:sp>
      <p:sp>
        <p:nvSpPr>
          <p:cNvPr id="18"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19" name="Rectangle 18"/>
          <p:cNvSpPr/>
          <p:nvPr/>
        </p:nvSpPr>
        <p:spPr>
          <a:xfrm>
            <a:off x="5796136" y="602128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4716016" y="1844824"/>
          <a:ext cx="4038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Service Providers</a:t>
            </a:r>
          </a:p>
        </p:txBody>
      </p:sp>
      <p:sp>
        <p:nvSpPr>
          <p:cNvPr id="11" name="Slide Number Placeholder 10"/>
          <p:cNvSpPr>
            <a:spLocks noGrp="1"/>
          </p:cNvSpPr>
          <p:nvPr>
            <p:ph type="sldNum" sz="quarter" idx="12"/>
          </p:nvPr>
        </p:nvSpPr>
        <p:spPr/>
        <p:txBody>
          <a:bodyPr/>
          <a:lstStyle/>
          <a:p>
            <a:fld id="{746E673A-1C4A-4AB9-B0E0-1AFDA1C40DF3}" type="slidenum">
              <a:rPr lang="en-GB" smtClean="0">
                <a:solidFill>
                  <a:srgbClr val="000000"/>
                </a:solidFill>
              </a:rPr>
              <a:pPr/>
              <a:t>141</a:t>
            </a:fld>
            <a:endParaRPr lang="en-GB" dirty="0">
              <a:solidFill>
                <a:srgbClr val="000000"/>
              </a:solidFill>
            </a:endParaRPr>
          </a:p>
        </p:txBody>
      </p:sp>
      <p:cxnSp>
        <p:nvCxnSpPr>
          <p:cNvPr id="7" name="Straight Connector 6"/>
          <p:cNvCxnSpPr/>
          <p:nvPr/>
        </p:nvCxnSpPr>
        <p:spPr bwMode="auto">
          <a:xfrm rot="5400000">
            <a:off x="5166184" y="3447120"/>
            <a:ext cx="2124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graphicFrame>
        <p:nvGraphicFramePr>
          <p:cNvPr id="12" name="Chart 11"/>
          <p:cNvGraphicFramePr/>
          <p:nvPr/>
        </p:nvGraphicFramePr>
        <p:xfrm>
          <a:off x="467544" y="1844824"/>
          <a:ext cx="4038600" cy="3960440"/>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p:cNvCxnSpPr/>
          <p:nvPr/>
        </p:nvCxnSpPr>
        <p:spPr bwMode="auto">
          <a:xfrm rot="5400000">
            <a:off x="953712" y="3411112"/>
            <a:ext cx="2052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6" name="Flowchart: Off-page Connector 15"/>
          <p:cNvSpPr/>
          <p:nvPr/>
        </p:nvSpPr>
        <p:spPr>
          <a:xfrm rot="20689701">
            <a:off x="426950" y="942668"/>
            <a:ext cx="931488"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New statement added in 2010</a:t>
            </a:r>
            <a:endParaRPr lang="en-US" i="1" dirty="0">
              <a:solidFill>
                <a:srgbClr val="FFFFFF"/>
              </a:solidFill>
            </a:endParaRPr>
          </a:p>
        </p:txBody>
      </p:sp>
      <p:sp>
        <p:nvSpPr>
          <p:cNvPr id="17" name="Flowchart: Off-page Connector 16"/>
          <p:cNvSpPr/>
          <p:nvPr/>
        </p:nvSpPr>
        <p:spPr>
          <a:xfrm rot="20689701">
            <a:off x="4387389" y="1230700"/>
            <a:ext cx="931488"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New statement added in 2010</a:t>
            </a:r>
            <a:endParaRPr lang="en-US" i="1" dirty="0">
              <a:solidFill>
                <a:srgbClr val="FFFFFF"/>
              </a:solidFill>
            </a:endParaRPr>
          </a:p>
        </p:txBody>
      </p:sp>
      <p:sp>
        <p:nvSpPr>
          <p:cNvPr id="18"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19" name="Rectangle 18"/>
          <p:cNvSpPr/>
          <p:nvPr/>
        </p:nvSpPr>
        <p:spPr>
          <a:xfrm>
            <a:off x="5796136" y="602128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2627784" y="1916832"/>
          <a:ext cx="4038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Service Providers</a:t>
            </a:r>
          </a:p>
        </p:txBody>
      </p:sp>
      <p:sp>
        <p:nvSpPr>
          <p:cNvPr id="11" name="Slide Number Placeholder 10"/>
          <p:cNvSpPr>
            <a:spLocks noGrp="1"/>
          </p:cNvSpPr>
          <p:nvPr>
            <p:ph type="sldNum" sz="quarter" idx="12"/>
          </p:nvPr>
        </p:nvSpPr>
        <p:spPr/>
        <p:txBody>
          <a:bodyPr/>
          <a:lstStyle/>
          <a:p>
            <a:fld id="{746E673A-1C4A-4AB9-B0E0-1AFDA1C40DF3}" type="slidenum">
              <a:rPr lang="en-GB" smtClean="0">
                <a:solidFill>
                  <a:srgbClr val="000000"/>
                </a:solidFill>
              </a:rPr>
              <a:pPr/>
              <a:t>142</a:t>
            </a:fld>
            <a:endParaRPr lang="en-GB" dirty="0">
              <a:solidFill>
                <a:srgbClr val="000000"/>
              </a:solidFill>
            </a:endParaRPr>
          </a:p>
        </p:txBody>
      </p:sp>
      <p:cxnSp>
        <p:nvCxnSpPr>
          <p:cNvPr id="7" name="Straight Connector 6"/>
          <p:cNvCxnSpPr/>
          <p:nvPr/>
        </p:nvCxnSpPr>
        <p:spPr bwMode="auto">
          <a:xfrm rot="5400000">
            <a:off x="3041964" y="3518876"/>
            <a:ext cx="2195976"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 name="Flowchart: Off-page Connector 9"/>
          <p:cNvSpPr/>
          <p:nvPr/>
        </p:nvSpPr>
        <p:spPr>
          <a:xfrm rot="20689701">
            <a:off x="2299158" y="1230698"/>
            <a:ext cx="931488"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New statement added in 2010</a:t>
            </a:r>
            <a:endParaRPr lang="en-US" i="1" dirty="0">
              <a:solidFill>
                <a:srgbClr val="FFFFFF"/>
              </a:solidFill>
            </a:endParaRPr>
          </a:p>
        </p:txBody>
      </p:sp>
      <p:sp>
        <p:nvSpPr>
          <p:cNvPr id="14"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15" name="Rectangle 14"/>
          <p:cNvSpPr/>
          <p:nvPr/>
        </p:nvSpPr>
        <p:spPr>
          <a:xfrm>
            <a:off x="5796136" y="602128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2627784" y="2960915"/>
            <a:ext cx="3528392" cy="936170"/>
          </a:xfrm>
          <a:prstGeom prst="roundRect">
            <a:avLst/>
          </a:prstGeom>
          <a:solidFill>
            <a:srgbClr val="CC3399"/>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1004888" eaLnBrk="0" fontAlgn="base" hangingPunct="0">
              <a:spcBef>
                <a:spcPct val="50000"/>
              </a:spcBef>
              <a:spcAft>
                <a:spcPct val="0"/>
              </a:spcAft>
              <a:buSzPct val="100000"/>
              <a:defRPr/>
            </a:pPr>
            <a:r>
              <a:rPr lang="en-US" sz="4000" b="1" dirty="0">
                <a:ln w="12700">
                  <a:solidFill>
                    <a:srgbClr val="4E5B6F">
                      <a:satMod val="155000"/>
                    </a:srgbClr>
                  </a:solidFill>
                  <a:prstDash val="solid"/>
                </a:ln>
                <a:solidFill>
                  <a:srgbClr val="FFFFFF"/>
                </a:solidFill>
                <a:effectLst>
                  <a:outerShdw blurRad="41275" dist="20320" dir="1800000" algn="tl" rotWithShape="0">
                    <a:srgbClr val="000000">
                      <a:alpha val="40000"/>
                    </a:srgbClr>
                  </a:outerShdw>
                </a:effectLst>
                <a:latin typeface="Arial Narrow" pitchFamily="34" charset="0"/>
              </a:rPr>
              <a:t>Learners</a:t>
            </a:r>
          </a:p>
        </p:txBody>
      </p:sp>
      <p:sp>
        <p:nvSpPr>
          <p:cNvPr id="5" name="Slide Number Placeholder 4"/>
          <p:cNvSpPr>
            <a:spLocks noGrp="1"/>
          </p:cNvSpPr>
          <p:nvPr>
            <p:ph type="sldNum" sz="quarter" idx="12"/>
          </p:nvPr>
        </p:nvSpPr>
        <p:spPr/>
        <p:txBody>
          <a:bodyPr/>
          <a:lstStyle/>
          <a:p>
            <a:fld id="{746E673A-1C4A-4AB9-B0E0-1AFDA1C40DF3}" type="slidenum">
              <a:rPr lang="en-GB" smtClean="0">
                <a:solidFill>
                  <a:srgbClr val="000000"/>
                </a:solidFill>
              </a:rPr>
              <a:pPr/>
              <a:t>143</a:t>
            </a:fld>
            <a:endParaRPr lang="en-GB" dirty="0">
              <a:solidFill>
                <a:srgbClr val="000000"/>
              </a:solidFill>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609600" y="2057400"/>
          <a:ext cx="4038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Learners</a:t>
            </a:r>
          </a:p>
        </p:txBody>
      </p:sp>
      <p:graphicFrame>
        <p:nvGraphicFramePr>
          <p:cNvPr id="10" name="Table 9"/>
          <p:cNvGraphicFramePr>
            <a:graphicFrameLocks noGrp="1"/>
          </p:cNvGraphicFramePr>
          <p:nvPr/>
        </p:nvGraphicFramePr>
        <p:xfrm>
          <a:off x="4860032" y="1916832"/>
          <a:ext cx="3962400" cy="3240362"/>
        </p:xfrm>
        <a:graphic>
          <a:graphicData uri="http://schemas.openxmlformats.org/drawingml/2006/table">
            <a:tbl>
              <a:tblPr firstRow="1">
                <a:tableStyleId>{35758FB7-9AC5-4552-8A53-C91805E547FA}</a:tableStyleId>
              </a:tblPr>
              <a:tblGrid>
                <a:gridCol w="3340847"/>
                <a:gridCol w="621553"/>
              </a:tblGrid>
              <a:tr h="681995">
                <a:tc>
                  <a:txBody>
                    <a:bodyPr/>
                    <a:lstStyle/>
                    <a:p>
                      <a:pPr algn="l" fontAlgn="b"/>
                      <a:r>
                        <a:rPr lang="en-US" sz="1100" u="none" strike="noStrike" dirty="0" smtClean="0"/>
                        <a:t>If Not,</a:t>
                      </a:r>
                      <a:r>
                        <a:rPr lang="en-US" sz="1100" u="none" strike="noStrike" baseline="0" dirty="0" smtClean="0"/>
                        <a:t> Who Did You Liaise With? (n=77)</a:t>
                      </a:r>
                      <a:endParaRPr lang="en-US" sz="1100" b="1" i="0" u="none" strike="noStrike" dirty="0">
                        <a:solidFill>
                          <a:schemeClr val="tx1"/>
                        </a:solidFill>
                        <a:latin typeface="+mn-lt"/>
                      </a:endParaRPr>
                    </a:p>
                  </a:txBody>
                  <a:tcPr marL="7034" marR="7034" marT="7620" marB="0" anchor="ctr"/>
                </a:tc>
                <a:tc>
                  <a:txBody>
                    <a:bodyPr/>
                    <a:lstStyle/>
                    <a:p>
                      <a:pPr algn="ctr"/>
                      <a:r>
                        <a:rPr lang="en-US" sz="1100" dirty="0" smtClean="0"/>
                        <a:t>% </a:t>
                      </a:r>
                      <a:endParaRPr lang="en-US" sz="1100" dirty="0">
                        <a:solidFill>
                          <a:schemeClr val="tx1"/>
                        </a:solidFill>
                      </a:endParaRPr>
                    </a:p>
                  </a:txBody>
                  <a:tcPr marL="7034" marR="7034" marT="7620" marB="0" anchor="ctr"/>
                </a:tc>
              </a:tr>
              <a:tr h="353597">
                <a:tc>
                  <a:txBody>
                    <a:bodyPr/>
                    <a:lstStyle/>
                    <a:p>
                      <a:pPr algn="l" fontAlgn="b"/>
                      <a:r>
                        <a:rPr lang="en-ZA" sz="1100" b="0" i="0" u="none" strike="noStrike" dirty="0" smtClean="0">
                          <a:solidFill>
                            <a:srgbClr val="000000"/>
                          </a:solidFill>
                          <a:latin typeface="+mn-lt"/>
                        </a:rPr>
                        <a:t>Liaison</a:t>
                      </a:r>
                      <a:r>
                        <a:rPr lang="en-ZA" sz="1100" b="0" i="0" u="none" strike="noStrike" baseline="0" dirty="0" smtClean="0">
                          <a:solidFill>
                            <a:srgbClr val="000000"/>
                          </a:solidFill>
                          <a:latin typeface="+mn-lt"/>
                        </a:rPr>
                        <a:t> Support Officer / Learner Support Officer</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b="0" i="0" u="none" strike="noStrike" dirty="0" smtClean="0">
                          <a:solidFill>
                            <a:srgbClr val="000000"/>
                          </a:solidFill>
                          <a:latin typeface="+mn-lt"/>
                        </a:rPr>
                        <a:t>47</a:t>
                      </a:r>
                      <a:endParaRPr lang="en-ZA" sz="1100" b="0" i="0" u="none" strike="noStrike" dirty="0">
                        <a:solidFill>
                          <a:srgbClr val="000000"/>
                        </a:solidFill>
                        <a:latin typeface="+mn-lt"/>
                      </a:endParaRPr>
                    </a:p>
                  </a:txBody>
                  <a:tcPr marL="9525" marR="9525" marT="9525" marB="0" anchor="ctr"/>
                </a:tc>
              </a:tr>
              <a:tr h="353597">
                <a:tc>
                  <a:txBody>
                    <a:bodyPr/>
                    <a:lstStyle/>
                    <a:p>
                      <a:pPr algn="l" fontAlgn="b"/>
                      <a:r>
                        <a:rPr lang="en-ZA" sz="1100" u="none" strike="noStrike" dirty="0"/>
                        <a:t>Employment Officer at Kelly</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b="0" i="0" u="none" strike="noStrike" dirty="0" smtClean="0">
                          <a:solidFill>
                            <a:schemeClr val="dk1"/>
                          </a:solidFill>
                          <a:latin typeface="+mn-lt"/>
                        </a:rPr>
                        <a:t>33</a:t>
                      </a:r>
                      <a:endParaRPr lang="en-ZA" sz="1100" b="0" i="0" u="none" strike="noStrike" dirty="0">
                        <a:solidFill>
                          <a:srgbClr val="000000"/>
                        </a:solidFill>
                        <a:latin typeface="+mn-lt"/>
                      </a:endParaRPr>
                    </a:p>
                  </a:txBody>
                  <a:tcPr marL="9525" marR="9525" marT="9525" marB="0" anchor="ctr"/>
                </a:tc>
              </a:tr>
              <a:tr h="353597">
                <a:tc>
                  <a:txBody>
                    <a:bodyPr/>
                    <a:lstStyle/>
                    <a:p>
                      <a:pPr algn="l" fontAlgn="b"/>
                      <a:r>
                        <a:rPr lang="en-ZA" sz="1100" u="none" strike="noStrike" dirty="0"/>
                        <a:t>Career Wise</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u="none" strike="noStrike" dirty="0" smtClean="0"/>
                        <a:t>23</a:t>
                      </a:r>
                      <a:endParaRPr lang="en-ZA" sz="1100" b="0" i="0" u="none" strike="noStrike" dirty="0">
                        <a:solidFill>
                          <a:srgbClr val="000000"/>
                        </a:solidFill>
                        <a:latin typeface="+mn-lt"/>
                      </a:endParaRPr>
                    </a:p>
                  </a:txBody>
                  <a:tcPr marL="9525" marR="9525" marT="9525" marB="0" anchor="ctr"/>
                </a:tc>
              </a:tr>
              <a:tr h="353597">
                <a:tc>
                  <a:txBody>
                    <a:bodyPr/>
                    <a:lstStyle/>
                    <a:p>
                      <a:pPr algn="l" fontAlgn="b"/>
                      <a:r>
                        <a:rPr lang="en-ZA" sz="1100" u="none" strike="noStrike" dirty="0"/>
                        <a:t>Expression Employment - Reference Hilda</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u="none" strike="noStrike" dirty="0"/>
                        <a:t>1</a:t>
                      </a:r>
                      <a:endParaRPr lang="en-ZA" sz="1100" b="0" i="0" u="none" strike="noStrike" dirty="0">
                        <a:solidFill>
                          <a:srgbClr val="000000"/>
                        </a:solidFill>
                        <a:latin typeface="+mn-lt"/>
                      </a:endParaRPr>
                    </a:p>
                  </a:txBody>
                  <a:tcPr marL="9525" marR="9525" marT="9525" marB="0" anchor="ctr"/>
                </a:tc>
              </a:tr>
              <a:tr h="353597">
                <a:tc>
                  <a:txBody>
                    <a:bodyPr/>
                    <a:lstStyle/>
                    <a:p>
                      <a:pPr algn="l" fontAlgn="b"/>
                      <a:r>
                        <a:rPr lang="en-ZA" sz="1100" u="none" strike="noStrike" dirty="0"/>
                        <a:t>Filled in form via internet</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u="none" strike="noStrike" dirty="0"/>
                        <a:t>1</a:t>
                      </a:r>
                      <a:endParaRPr lang="en-ZA" sz="1100" b="0" i="0" u="none" strike="noStrike" dirty="0">
                        <a:solidFill>
                          <a:srgbClr val="000000"/>
                        </a:solidFill>
                        <a:latin typeface="+mn-lt"/>
                      </a:endParaRPr>
                    </a:p>
                  </a:txBody>
                  <a:tcPr marL="9525" marR="9525" marT="9525" marB="0" anchor="ctr"/>
                </a:tc>
              </a:tr>
              <a:tr h="353597">
                <a:tc>
                  <a:txBody>
                    <a:bodyPr/>
                    <a:lstStyle/>
                    <a:p>
                      <a:pPr algn="l" fontAlgn="b"/>
                      <a:r>
                        <a:rPr lang="en-ZA" sz="1100" u="none" strike="noStrike" dirty="0"/>
                        <a:t>Learning Administrator</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u="none" strike="noStrike" dirty="0"/>
                        <a:t>1</a:t>
                      </a:r>
                      <a:endParaRPr lang="en-ZA" sz="1100" b="0" i="0" u="none" strike="noStrike" dirty="0">
                        <a:solidFill>
                          <a:srgbClr val="000000"/>
                        </a:solidFill>
                        <a:latin typeface="+mn-lt"/>
                      </a:endParaRPr>
                    </a:p>
                  </a:txBody>
                  <a:tcPr marL="9525" marR="9525" marT="9525" marB="0" anchor="ctr"/>
                </a:tc>
              </a:tr>
              <a:tr h="436785">
                <a:tc>
                  <a:txBody>
                    <a:bodyPr/>
                    <a:lstStyle/>
                    <a:p>
                      <a:pPr algn="l" fontAlgn="b"/>
                      <a:r>
                        <a:rPr lang="en-ZA" sz="1100" u="none" strike="noStrike" dirty="0" smtClean="0"/>
                        <a:t>Don’t</a:t>
                      </a:r>
                      <a:r>
                        <a:rPr lang="en-ZA" sz="1100" u="none" strike="noStrike" baseline="0" dirty="0" smtClean="0"/>
                        <a:t> Recall</a:t>
                      </a:r>
                      <a:endParaRPr lang="en-ZA" sz="1100" u="none" strike="noStrike" dirty="0" smtClean="0"/>
                    </a:p>
                  </a:txBody>
                  <a:tcPr marL="9525" marR="9525" marT="9525" marB="0" anchor="ctr"/>
                </a:tc>
                <a:tc>
                  <a:txBody>
                    <a:bodyPr/>
                    <a:lstStyle/>
                    <a:p>
                      <a:pPr algn="ctr" fontAlgn="b"/>
                      <a:r>
                        <a:rPr lang="en-ZA" sz="1100" u="none" strike="noStrike" dirty="0"/>
                        <a:t>1</a:t>
                      </a:r>
                      <a:endParaRPr lang="en-ZA" sz="1100" b="0" i="0" u="none" strike="noStrike" dirty="0">
                        <a:solidFill>
                          <a:srgbClr val="000000"/>
                        </a:solidFill>
                        <a:latin typeface="+mn-lt"/>
                      </a:endParaRPr>
                    </a:p>
                  </a:txBody>
                  <a:tcPr marL="9525" marR="9525" marT="9525" marB="0" anchor="ctr"/>
                </a:tc>
              </a:tr>
            </a:tbl>
          </a:graphicData>
        </a:graphic>
      </p:graphicFrame>
      <p:sp>
        <p:nvSpPr>
          <p:cNvPr id="12" name="Slide Number Placeholder 11"/>
          <p:cNvSpPr>
            <a:spLocks noGrp="1"/>
          </p:cNvSpPr>
          <p:nvPr>
            <p:ph type="sldNum" sz="quarter" idx="12"/>
          </p:nvPr>
        </p:nvSpPr>
        <p:spPr/>
        <p:txBody>
          <a:bodyPr/>
          <a:lstStyle/>
          <a:p>
            <a:fld id="{746E673A-1C4A-4AB9-B0E0-1AFDA1C40DF3}" type="slidenum">
              <a:rPr lang="en-GB" smtClean="0">
                <a:solidFill>
                  <a:srgbClr val="000000"/>
                </a:solidFill>
              </a:rPr>
              <a:pPr/>
              <a:t>144</a:t>
            </a:fld>
            <a:endParaRPr lang="en-GB" dirty="0">
              <a:solidFill>
                <a:srgbClr val="000000"/>
              </a:solidFill>
            </a:endParaRPr>
          </a:p>
        </p:txBody>
      </p:sp>
      <p:sp>
        <p:nvSpPr>
          <p:cNvPr id="7"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52400" y="1752600"/>
          <a:ext cx="8610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Learners</a:t>
            </a:r>
            <a:endParaRPr lang="en-US" dirty="0"/>
          </a:p>
        </p:txBody>
      </p:sp>
      <p:sp>
        <p:nvSpPr>
          <p:cNvPr id="8" name="Slide Number Placeholder 7"/>
          <p:cNvSpPr>
            <a:spLocks noGrp="1"/>
          </p:cNvSpPr>
          <p:nvPr>
            <p:ph type="sldNum" sz="quarter" idx="12"/>
          </p:nvPr>
        </p:nvSpPr>
        <p:spPr/>
        <p:txBody>
          <a:bodyPr/>
          <a:lstStyle/>
          <a:p>
            <a:fld id="{746E673A-1C4A-4AB9-B0E0-1AFDA1C40DF3}" type="slidenum">
              <a:rPr lang="en-GB" smtClean="0">
                <a:solidFill>
                  <a:srgbClr val="000000"/>
                </a:solidFill>
              </a:rPr>
              <a:pPr/>
              <a:t>145</a:t>
            </a:fld>
            <a:endParaRPr lang="en-GB" dirty="0">
              <a:solidFill>
                <a:srgbClr val="000000"/>
              </a:solidFill>
            </a:endParaRPr>
          </a:p>
        </p:txBody>
      </p:sp>
      <p:sp>
        <p:nvSpPr>
          <p:cNvPr id="6"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457200" y="1828800"/>
          <a:ext cx="8229600" cy="412048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Learners</a:t>
            </a:r>
            <a:endParaRPr lang="en-US" dirty="0"/>
          </a:p>
        </p:txBody>
      </p:sp>
      <p:sp>
        <p:nvSpPr>
          <p:cNvPr id="12" name="Slide Number Placeholder 11"/>
          <p:cNvSpPr>
            <a:spLocks noGrp="1"/>
          </p:cNvSpPr>
          <p:nvPr>
            <p:ph type="sldNum" sz="quarter" idx="12"/>
          </p:nvPr>
        </p:nvSpPr>
        <p:spPr/>
        <p:txBody>
          <a:bodyPr/>
          <a:lstStyle/>
          <a:p>
            <a:fld id="{746E673A-1C4A-4AB9-B0E0-1AFDA1C40DF3}" type="slidenum">
              <a:rPr lang="en-GB" smtClean="0">
                <a:solidFill>
                  <a:srgbClr val="000000"/>
                </a:solidFill>
              </a:rPr>
              <a:pPr/>
              <a:t>146</a:t>
            </a:fld>
            <a:endParaRPr lang="en-GB" dirty="0">
              <a:solidFill>
                <a:srgbClr val="000000"/>
              </a:solidFill>
            </a:endParaRPr>
          </a:p>
        </p:txBody>
      </p:sp>
      <p:sp>
        <p:nvSpPr>
          <p:cNvPr id="8"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371600"/>
          <a:ext cx="86868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Learners</a:t>
            </a:r>
            <a:endParaRPr lang="en-US" dirty="0"/>
          </a:p>
        </p:txBody>
      </p:sp>
      <p:sp>
        <p:nvSpPr>
          <p:cNvPr id="13" name="Slide Number Placeholder 12"/>
          <p:cNvSpPr>
            <a:spLocks noGrp="1"/>
          </p:cNvSpPr>
          <p:nvPr>
            <p:ph type="sldNum" sz="quarter" idx="12"/>
          </p:nvPr>
        </p:nvSpPr>
        <p:spPr/>
        <p:txBody>
          <a:bodyPr/>
          <a:lstStyle/>
          <a:p>
            <a:fld id="{746E673A-1C4A-4AB9-B0E0-1AFDA1C40DF3}" type="slidenum">
              <a:rPr lang="en-GB" smtClean="0">
                <a:solidFill>
                  <a:srgbClr val="000000"/>
                </a:solidFill>
              </a:rPr>
              <a:pPr/>
              <a:t>147</a:t>
            </a:fld>
            <a:endParaRPr lang="en-GB" dirty="0">
              <a:solidFill>
                <a:srgbClr val="000000"/>
              </a:solidFill>
            </a:endParaRPr>
          </a:p>
        </p:txBody>
      </p:sp>
      <p:sp>
        <p:nvSpPr>
          <p:cNvPr id="6"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371600"/>
          <a:ext cx="4343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Learners</a:t>
            </a:r>
            <a:endParaRPr lang="en-US" dirty="0"/>
          </a:p>
        </p:txBody>
      </p:sp>
      <p:sp>
        <p:nvSpPr>
          <p:cNvPr id="15" name="Slide Number Placeholder 14"/>
          <p:cNvSpPr>
            <a:spLocks noGrp="1"/>
          </p:cNvSpPr>
          <p:nvPr>
            <p:ph type="sldNum" sz="quarter" idx="12"/>
          </p:nvPr>
        </p:nvSpPr>
        <p:spPr/>
        <p:txBody>
          <a:bodyPr/>
          <a:lstStyle/>
          <a:p>
            <a:fld id="{746E673A-1C4A-4AB9-B0E0-1AFDA1C40DF3}" type="slidenum">
              <a:rPr lang="en-GB" smtClean="0">
                <a:solidFill>
                  <a:srgbClr val="000000"/>
                </a:solidFill>
              </a:rPr>
              <a:pPr/>
              <a:t>148</a:t>
            </a:fld>
            <a:endParaRPr lang="en-GB" dirty="0">
              <a:solidFill>
                <a:srgbClr val="000000"/>
              </a:solidFill>
            </a:endParaRPr>
          </a:p>
        </p:txBody>
      </p:sp>
      <p:graphicFrame>
        <p:nvGraphicFramePr>
          <p:cNvPr id="11" name="Table 10"/>
          <p:cNvGraphicFramePr>
            <a:graphicFrameLocks noGrp="1"/>
          </p:cNvGraphicFramePr>
          <p:nvPr/>
        </p:nvGraphicFramePr>
        <p:xfrm>
          <a:off x="4788024" y="1772816"/>
          <a:ext cx="3962400" cy="3418378"/>
        </p:xfrm>
        <a:graphic>
          <a:graphicData uri="http://schemas.openxmlformats.org/drawingml/2006/table">
            <a:tbl>
              <a:tblPr firstRow="1">
                <a:tableStyleId>{35758FB7-9AC5-4552-8A53-C91805E547FA}</a:tableStyleId>
              </a:tblPr>
              <a:tblGrid>
                <a:gridCol w="3340847"/>
                <a:gridCol w="621553"/>
              </a:tblGrid>
              <a:tr h="538378">
                <a:tc>
                  <a:txBody>
                    <a:bodyPr/>
                    <a:lstStyle/>
                    <a:p>
                      <a:pPr algn="ctr" fontAlgn="b"/>
                      <a:r>
                        <a:rPr lang="en-US" sz="1100" kern="1200" baseline="0" dirty="0" smtClean="0"/>
                        <a:t>What Was Your Motivation For Participation In The Programme: Other Reasons (n=38)</a:t>
                      </a:r>
                      <a:endParaRPr lang="en-US" sz="1100" u="none" strike="noStrike" baseline="0" dirty="0" smtClean="0">
                        <a:solidFill>
                          <a:schemeClr val="tx1"/>
                        </a:solidFill>
                      </a:endParaRPr>
                    </a:p>
                  </a:txBody>
                  <a:tcPr marL="7034" marR="7034" marT="7620" marB="0" anchor="ctr"/>
                </a:tc>
                <a:tc>
                  <a:txBody>
                    <a:bodyPr/>
                    <a:lstStyle/>
                    <a:p>
                      <a:pPr algn="ctr"/>
                      <a:r>
                        <a:rPr lang="en-US" sz="1100" dirty="0" smtClean="0"/>
                        <a:t>% </a:t>
                      </a:r>
                      <a:endParaRPr lang="en-US" sz="1100" dirty="0">
                        <a:solidFill>
                          <a:schemeClr val="tx1"/>
                        </a:solidFill>
                      </a:endParaRPr>
                    </a:p>
                  </a:txBody>
                  <a:tcPr marL="7034" marR="7034" marT="7620" marB="0" anchor="ctr"/>
                </a:tc>
              </a:tr>
              <a:tr h="576000">
                <a:tc>
                  <a:txBody>
                    <a:bodyPr/>
                    <a:lstStyle/>
                    <a:p>
                      <a:pPr algn="l" fontAlgn="b"/>
                      <a:r>
                        <a:rPr lang="en-ZA" sz="1100" u="none" strike="noStrike" dirty="0"/>
                        <a:t>Required the practical experience </a:t>
                      </a:r>
                      <a:r>
                        <a:rPr lang="en-ZA" sz="1100" u="none" strike="noStrike" dirty="0" smtClean="0"/>
                        <a:t> - </a:t>
                      </a:r>
                      <a:r>
                        <a:rPr lang="en-ZA" sz="1100" u="none" strike="noStrike" dirty="0"/>
                        <a:t>To qualify for a job / To gain practical </a:t>
                      </a:r>
                      <a:r>
                        <a:rPr lang="en-ZA" sz="1100" u="none" strike="noStrike" dirty="0" smtClean="0"/>
                        <a:t>experience </a:t>
                      </a:r>
                      <a:r>
                        <a:rPr lang="en-ZA" sz="1100" u="none" strike="noStrike" dirty="0"/>
                        <a:t>after studies / Gain knowledge / Gain skills / Financial career</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u="none" strike="noStrike" dirty="0"/>
                        <a:t>55</a:t>
                      </a:r>
                      <a:endParaRPr lang="en-ZA" sz="1100" b="0" i="0" u="none" strike="noStrike" dirty="0">
                        <a:solidFill>
                          <a:srgbClr val="000000"/>
                        </a:solidFill>
                        <a:latin typeface="+mn-lt"/>
                      </a:endParaRPr>
                    </a:p>
                  </a:txBody>
                  <a:tcPr marL="9525" marR="9525" marT="9525" marB="0" anchor="ctr"/>
                </a:tc>
              </a:tr>
              <a:tr h="576000">
                <a:tc>
                  <a:txBody>
                    <a:bodyPr/>
                    <a:lstStyle/>
                    <a:p>
                      <a:pPr algn="l" fontAlgn="b"/>
                      <a:r>
                        <a:rPr lang="en-ZA" sz="1100" u="none" strike="noStrike" dirty="0"/>
                        <a:t>To get a qualification / For personal growth</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u="none" strike="noStrike" dirty="0"/>
                        <a:t>16</a:t>
                      </a:r>
                      <a:endParaRPr lang="en-ZA" sz="1100" b="0" i="0" u="none" strike="noStrike" dirty="0">
                        <a:solidFill>
                          <a:srgbClr val="000000"/>
                        </a:solidFill>
                        <a:latin typeface="+mn-lt"/>
                      </a:endParaRPr>
                    </a:p>
                  </a:txBody>
                  <a:tcPr marL="9525" marR="9525" marT="9525" marB="0" anchor="ctr"/>
                </a:tc>
              </a:tr>
              <a:tr h="576000">
                <a:tc>
                  <a:txBody>
                    <a:bodyPr/>
                    <a:lstStyle/>
                    <a:p>
                      <a:pPr algn="l" fontAlgn="b"/>
                      <a:r>
                        <a:rPr lang="en-ZA" sz="1100" u="none" strike="noStrike" dirty="0" smtClean="0"/>
                        <a:t>I am</a:t>
                      </a:r>
                      <a:r>
                        <a:rPr lang="en-ZA" sz="1100" u="none" strike="noStrike" baseline="0" dirty="0" smtClean="0"/>
                        <a:t> i</a:t>
                      </a:r>
                      <a:r>
                        <a:rPr lang="en-ZA" sz="1100" u="none" strike="noStrike" dirty="0" smtClean="0"/>
                        <a:t>nterested </a:t>
                      </a:r>
                      <a:r>
                        <a:rPr lang="en-ZA" sz="1100" u="none" strike="noStrike" dirty="0"/>
                        <a:t>in / love banking</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u="none" strike="noStrike" dirty="0"/>
                        <a:t>13</a:t>
                      </a:r>
                      <a:endParaRPr lang="en-ZA" sz="1100" b="0" i="0" u="none" strike="noStrike" dirty="0">
                        <a:solidFill>
                          <a:srgbClr val="000000"/>
                        </a:solidFill>
                        <a:latin typeface="+mn-lt"/>
                      </a:endParaRPr>
                    </a:p>
                  </a:txBody>
                  <a:tcPr marL="9525" marR="9525" marT="9525" marB="0" anchor="ctr"/>
                </a:tc>
              </a:tr>
              <a:tr h="576000">
                <a:tc>
                  <a:txBody>
                    <a:bodyPr/>
                    <a:lstStyle/>
                    <a:p>
                      <a:pPr algn="l" fontAlgn="b"/>
                      <a:r>
                        <a:rPr lang="en-ZA" sz="1100" u="none" strike="noStrike" dirty="0"/>
                        <a:t>I wanted a good qualification despite not </a:t>
                      </a:r>
                      <a:r>
                        <a:rPr lang="en-ZA" sz="1100" u="none" strike="noStrike" dirty="0" smtClean="0"/>
                        <a:t>be</a:t>
                      </a:r>
                      <a:r>
                        <a:rPr lang="en-ZA" sz="1100" u="none" strike="noStrike" baseline="0" dirty="0" smtClean="0"/>
                        <a:t> able to afford</a:t>
                      </a:r>
                      <a:r>
                        <a:rPr lang="en-ZA" sz="1100" u="none" strike="noStrike" dirty="0" smtClean="0"/>
                        <a:t> </a:t>
                      </a:r>
                      <a:r>
                        <a:rPr lang="en-ZA" sz="1100" u="none" strike="noStrike" dirty="0"/>
                        <a:t>to study at varsity / being unable to complete my studies</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u="none" strike="noStrike" dirty="0"/>
                        <a:t>11</a:t>
                      </a:r>
                      <a:endParaRPr lang="en-ZA" sz="1100" b="0" i="0" u="none" strike="noStrike" dirty="0">
                        <a:solidFill>
                          <a:srgbClr val="000000"/>
                        </a:solidFill>
                        <a:latin typeface="+mn-lt"/>
                      </a:endParaRPr>
                    </a:p>
                  </a:txBody>
                  <a:tcPr marL="9525" marR="9525" marT="9525" marB="0" anchor="ctr"/>
                </a:tc>
              </a:tr>
              <a:tr h="576000">
                <a:tc>
                  <a:txBody>
                    <a:bodyPr/>
                    <a:lstStyle/>
                    <a:p>
                      <a:pPr algn="l" fontAlgn="b"/>
                      <a:r>
                        <a:rPr lang="en-ZA" sz="1100" u="none" strike="noStrike" dirty="0"/>
                        <a:t>I was unemployed at the time</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u="none" strike="noStrike" dirty="0"/>
                        <a:t>3</a:t>
                      </a:r>
                      <a:endParaRPr lang="en-ZA" sz="1100" b="0" i="0" u="none" strike="noStrike" dirty="0">
                        <a:solidFill>
                          <a:srgbClr val="000000"/>
                        </a:solidFill>
                        <a:latin typeface="+mn-lt"/>
                      </a:endParaRPr>
                    </a:p>
                  </a:txBody>
                  <a:tcPr marL="9525" marR="9525" marT="9525" marB="0" anchor="ctr"/>
                </a:tc>
              </a:tr>
            </a:tbl>
          </a:graphicData>
        </a:graphic>
      </p:graphicFrame>
      <p:sp>
        <p:nvSpPr>
          <p:cNvPr id="7"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57200" y="274638"/>
            <a:ext cx="8229600" cy="1143000"/>
          </a:xfrm>
        </p:spPr>
        <p:txBody>
          <a:bodyPr/>
          <a:lstStyle/>
          <a:p>
            <a:r>
              <a:rPr lang="en-US" dirty="0" smtClean="0"/>
              <a:t>Learners</a:t>
            </a:r>
            <a:endParaRPr lang="en-US" dirty="0"/>
          </a:p>
        </p:txBody>
      </p:sp>
      <p:sp>
        <p:nvSpPr>
          <p:cNvPr id="12" name="Slide Number Placeholder 11"/>
          <p:cNvSpPr>
            <a:spLocks noGrp="1"/>
          </p:cNvSpPr>
          <p:nvPr>
            <p:ph type="sldNum" sz="quarter" idx="12"/>
          </p:nvPr>
        </p:nvSpPr>
        <p:spPr/>
        <p:txBody>
          <a:bodyPr/>
          <a:lstStyle/>
          <a:p>
            <a:fld id="{746E673A-1C4A-4AB9-B0E0-1AFDA1C40DF3}" type="slidenum">
              <a:rPr lang="en-GB" smtClean="0">
                <a:solidFill>
                  <a:srgbClr val="000000"/>
                </a:solidFill>
              </a:rPr>
              <a:pPr/>
              <a:t>149</a:t>
            </a:fld>
            <a:endParaRPr lang="en-GB" dirty="0">
              <a:solidFill>
                <a:srgbClr val="000000"/>
              </a:solidFill>
            </a:endParaRPr>
          </a:p>
        </p:txBody>
      </p:sp>
      <p:graphicFrame>
        <p:nvGraphicFramePr>
          <p:cNvPr id="11" name="Chart 10"/>
          <p:cNvGraphicFramePr/>
          <p:nvPr/>
        </p:nvGraphicFramePr>
        <p:xfrm>
          <a:off x="251520" y="1484784"/>
          <a:ext cx="4343400" cy="4343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Table 14"/>
          <p:cNvGraphicFramePr>
            <a:graphicFrameLocks noGrp="1"/>
          </p:cNvGraphicFramePr>
          <p:nvPr/>
        </p:nvGraphicFramePr>
        <p:xfrm>
          <a:off x="4788024" y="1772816"/>
          <a:ext cx="3962400" cy="3465658"/>
        </p:xfrm>
        <a:graphic>
          <a:graphicData uri="http://schemas.openxmlformats.org/drawingml/2006/table">
            <a:tbl>
              <a:tblPr firstRow="1">
                <a:tableStyleId>{35758FB7-9AC5-4552-8A53-C91805E547FA}</a:tableStyleId>
              </a:tblPr>
              <a:tblGrid>
                <a:gridCol w="3340847"/>
                <a:gridCol w="621553"/>
              </a:tblGrid>
              <a:tr h="538378">
                <a:tc>
                  <a:txBody>
                    <a:bodyPr/>
                    <a:lstStyle/>
                    <a:p>
                      <a:pPr algn="ctr" fontAlgn="b"/>
                      <a:r>
                        <a:rPr lang="en-US" sz="1100" kern="1200" baseline="0" dirty="0" smtClean="0"/>
                        <a:t>Training / development options considered: Other options (n=9)</a:t>
                      </a:r>
                      <a:endParaRPr lang="en-US" sz="1100" u="none" strike="noStrike" baseline="0" dirty="0" smtClean="0">
                        <a:solidFill>
                          <a:schemeClr val="tx1"/>
                        </a:solidFill>
                      </a:endParaRPr>
                    </a:p>
                  </a:txBody>
                  <a:tcPr marL="7034" marR="7034" marT="7620" marB="0" anchor="ctr"/>
                </a:tc>
                <a:tc>
                  <a:txBody>
                    <a:bodyPr/>
                    <a:lstStyle/>
                    <a:p>
                      <a:pPr algn="ctr"/>
                      <a:r>
                        <a:rPr lang="en-US" sz="1100" dirty="0" smtClean="0"/>
                        <a:t>% </a:t>
                      </a:r>
                      <a:endParaRPr lang="en-US" sz="1100" dirty="0">
                        <a:solidFill>
                          <a:schemeClr val="tx1"/>
                        </a:solidFill>
                      </a:endParaRPr>
                    </a:p>
                  </a:txBody>
                  <a:tcPr marL="7034" marR="7034" marT="7620" marB="0" anchor="ctr"/>
                </a:tc>
              </a:tr>
              <a:tr h="324000">
                <a:tc>
                  <a:txBody>
                    <a:bodyPr/>
                    <a:lstStyle/>
                    <a:p>
                      <a:pPr algn="l" rtl="0" fontAlgn="b"/>
                      <a:r>
                        <a:rPr lang="en-ZA" sz="1100" u="none" strike="noStrike" dirty="0"/>
                        <a:t>At school at the time</a:t>
                      </a:r>
                      <a:endParaRPr lang="en-ZA" sz="1100" b="0" i="0" u="none" strike="noStrike" dirty="0">
                        <a:solidFill>
                          <a:srgbClr val="000000"/>
                        </a:solidFill>
                        <a:latin typeface="Arial"/>
                      </a:endParaRPr>
                    </a:p>
                  </a:txBody>
                  <a:tcPr marL="0" marR="0" marT="0" marB="0" anchor="ctr"/>
                </a:tc>
                <a:tc>
                  <a:txBody>
                    <a:bodyPr/>
                    <a:lstStyle/>
                    <a:p>
                      <a:pPr algn="ctr" rtl="0" fontAlgn="b"/>
                      <a:r>
                        <a:rPr lang="en-ZA" sz="1100" u="none" strike="noStrike" dirty="0"/>
                        <a:t>1%</a:t>
                      </a:r>
                      <a:endParaRPr lang="en-ZA" sz="1100" b="0" i="0" u="none" strike="noStrike" dirty="0">
                        <a:solidFill>
                          <a:srgbClr val="000000"/>
                        </a:solidFill>
                        <a:latin typeface="Arial"/>
                      </a:endParaRPr>
                    </a:p>
                  </a:txBody>
                  <a:tcPr marL="0" marR="0" marT="0" marB="0" anchor="ctr"/>
                </a:tc>
              </a:tr>
              <a:tr h="324000">
                <a:tc>
                  <a:txBody>
                    <a:bodyPr/>
                    <a:lstStyle/>
                    <a:p>
                      <a:pPr algn="l" rtl="0" fontAlgn="b"/>
                      <a:r>
                        <a:rPr lang="en-ZA" sz="1100" u="none" strike="noStrike" dirty="0"/>
                        <a:t>Computer course - Government sponsored</a:t>
                      </a:r>
                      <a:endParaRPr lang="en-ZA" sz="1100" b="0" i="0" u="none" strike="noStrike" dirty="0">
                        <a:solidFill>
                          <a:srgbClr val="000000"/>
                        </a:solidFill>
                        <a:latin typeface="Arial"/>
                      </a:endParaRPr>
                    </a:p>
                  </a:txBody>
                  <a:tcPr marL="0" marR="0" marT="0" marB="0" anchor="ctr"/>
                </a:tc>
                <a:tc>
                  <a:txBody>
                    <a:bodyPr/>
                    <a:lstStyle/>
                    <a:p>
                      <a:pPr algn="ctr" rtl="0" fontAlgn="b"/>
                      <a:r>
                        <a:rPr lang="en-ZA" sz="1100" u="none" strike="noStrike" dirty="0"/>
                        <a:t>1%</a:t>
                      </a:r>
                      <a:endParaRPr lang="en-ZA" sz="1100" b="0" i="0" u="none" strike="noStrike" dirty="0">
                        <a:solidFill>
                          <a:srgbClr val="000000"/>
                        </a:solidFill>
                        <a:latin typeface="Arial"/>
                      </a:endParaRPr>
                    </a:p>
                  </a:txBody>
                  <a:tcPr marL="0" marR="0" marT="0" marB="0" anchor="ctr"/>
                </a:tc>
              </a:tr>
              <a:tr h="324000">
                <a:tc>
                  <a:txBody>
                    <a:bodyPr/>
                    <a:lstStyle/>
                    <a:p>
                      <a:pPr algn="l" rtl="0" fontAlgn="b"/>
                      <a:r>
                        <a:rPr lang="en-ZA" sz="1100" u="none" strike="noStrike" dirty="0"/>
                        <a:t>Diploma in Multi-Media</a:t>
                      </a:r>
                      <a:endParaRPr lang="en-ZA" sz="1100" b="0" i="0" u="none" strike="noStrike" dirty="0">
                        <a:solidFill>
                          <a:srgbClr val="000000"/>
                        </a:solidFill>
                        <a:latin typeface="Arial"/>
                      </a:endParaRPr>
                    </a:p>
                  </a:txBody>
                  <a:tcPr marL="0" marR="0" marT="0" marB="0" anchor="ctr"/>
                </a:tc>
                <a:tc>
                  <a:txBody>
                    <a:bodyPr/>
                    <a:lstStyle/>
                    <a:p>
                      <a:pPr algn="ctr" rtl="0" fontAlgn="b"/>
                      <a:r>
                        <a:rPr lang="en-ZA" sz="1100" u="none" strike="noStrike" dirty="0"/>
                        <a:t>1%</a:t>
                      </a:r>
                      <a:endParaRPr lang="en-ZA" sz="1100" b="0" i="0" u="none" strike="noStrike" dirty="0">
                        <a:solidFill>
                          <a:srgbClr val="000000"/>
                        </a:solidFill>
                        <a:latin typeface="Arial"/>
                      </a:endParaRPr>
                    </a:p>
                  </a:txBody>
                  <a:tcPr marL="0" marR="0" marT="0" marB="0" anchor="ctr"/>
                </a:tc>
              </a:tr>
              <a:tr h="324000">
                <a:tc>
                  <a:txBody>
                    <a:bodyPr/>
                    <a:lstStyle/>
                    <a:p>
                      <a:pPr algn="l" rtl="0" fontAlgn="b"/>
                      <a:r>
                        <a:rPr lang="en-ZA" sz="1100" u="none" strike="noStrike" dirty="0"/>
                        <a:t>Financial information-technology course</a:t>
                      </a:r>
                      <a:endParaRPr lang="en-ZA" sz="1100" b="0" i="0" u="none" strike="noStrike" dirty="0">
                        <a:solidFill>
                          <a:srgbClr val="000000"/>
                        </a:solidFill>
                        <a:latin typeface="Arial"/>
                      </a:endParaRPr>
                    </a:p>
                  </a:txBody>
                  <a:tcPr marL="0" marR="0" marT="0" marB="0" anchor="ctr"/>
                </a:tc>
                <a:tc>
                  <a:txBody>
                    <a:bodyPr/>
                    <a:lstStyle/>
                    <a:p>
                      <a:pPr algn="ctr" rtl="0" fontAlgn="b"/>
                      <a:r>
                        <a:rPr lang="en-ZA" sz="1100" u="none" strike="noStrike" dirty="0"/>
                        <a:t>1%</a:t>
                      </a:r>
                      <a:endParaRPr lang="en-ZA" sz="1100" b="0" i="0" u="none" strike="noStrike" dirty="0">
                        <a:solidFill>
                          <a:srgbClr val="000000"/>
                        </a:solidFill>
                        <a:latin typeface="Arial"/>
                      </a:endParaRPr>
                    </a:p>
                  </a:txBody>
                  <a:tcPr marL="0" marR="0" marT="0" marB="0" anchor="ctr"/>
                </a:tc>
              </a:tr>
              <a:tr h="324000">
                <a:tc>
                  <a:txBody>
                    <a:bodyPr/>
                    <a:lstStyle/>
                    <a:p>
                      <a:pPr algn="l" rtl="0" fontAlgn="b"/>
                      <a:r>
                        <a:rPr lang="en-ZA" sz="1100" u="none" strike="noStrike" dirty="0"/>
                        <a:t>Graduate programme</a:t>
                      </a:r>
                      <a:endParaRPr lang="en-ZA" sz="1100" b="0" i="0" u="none" strike="noStrike" dirty="0">
                        <a:solidFill>
                          <a:srgbClr val="000000"/>
                        </a:solidFill>
                        <a:latin typeface="Arial"/>
                      </a:endParaRPr>
                    </a:p>
                  </a:txBody>
                  <a:tcPr marL="0" marR="0" marT="0" marB="0" anchor="ctr"/>
                </a:tc>
                <a:tc>
                  <a:txBody>
                    <a:bodyPr/>
                    <a:lstStyle/>
                    <a:p>
                      <a:pPr algn="ctr" rtl="0" fontAlgn="b"/>
                      <a:r>
                        <a:rPr lang="en-ZA" sz="1100" u="none" strike="noStrike" dirty="0"/>
                        <a:t>1%</a:t>
                      </a:r>
                      <a:endParaRPr lang="en-ZA" sz="1100" b="0" i="0" u="none" strike="noStrike" dirty="0">
                        <a:solidFill>
                          <a:srgbClr val="000000"/>
                        </a:solidFill>
                        <a:latin typeface="Arial"/>
                      </a:endParaRPr>
                    </a:p>
                  </a:txBody>
                  <a:tcPr marL="0" marR="0" marT="0" marB="0" anchor="ctr"/>
                </a:tc>
              </a:tr>
              <a:tr h="324000">
                <a:tc>
                  <a:txBody>
                    <a:bodyPr/>
                    <a:lstStyle/>
                    <a:p>
                      <a:pPr algn="l" rtl="0" fontAlgn="b"/>
                      <a:r>
                        <a:rPr lang="en-ZA" sz="1100" u="none" strike="noStrike" dirty="0"/>
                        <a:t>Half an honours degree in Economics</a:t>
                      </a:r>
                      <a:endParaRPr lang="en-ZA" sz="1100" b="0" i="0" u="none" strike="noStrike" dirty="0">
                        <a:solidFill>
                          <a:srgbClr val="000000"/>
                        </a:solidFill>
                        <a:latin typeface="Arial"/>
                      </a:endParaRPr>
                    </a:p>
                  </a:txBody>
                  <a:tcPr marL="0" marR="0" marT="0" marB="0" anchor="ctr"/>
                </a:tc>
                <a:tc>
                  <a:txBody>
                    <a:bodyPr/>
                    <a:lstStyle/>
                    <a:p>
                      <a:pPr algn="ctr" rtl="0" fontAlgn="b"/>
                      <a:r>
                        <a:rPr lang="en-ZA" sz="1100" u="none" strike="noStrike" dirty="0"/>
                        <a:t>1%</a:t>
                      </a:r>
                      <a:endParaRPr lang="en-ZA" sz="1100" b="0" i="0" u="none" strike="noStrike" dirty="0">
                        <a:solidFill>
                          <a:srgbClr val="000000"/>
                        </a:solidFill>
                        <a:latin typeface="Arial"/>
                      </a:endParaRPr>
                    </a:p>
                  </a:txBody>
                  <a:tcPr marL="0" marR="0" marT="0" marB="0" anchor="ctr"/>
                </a:tc>
              </a:tr>
              <a:tr h="324000">
                <a:tc>
                  <a:txBody>
                    <a:bodyPr/>
                    <a:lstStyle/>
                    <a:p>
                      <a:pPr algn="l" rtl="0" fontAlgn="b"/>
                      <a:r>
                        <a:rPr lang="en-ZA" sz="1100" u="none" strike="noStrike" dirty="0"/>
                        <a:t>Just finished my BA and wanted a hands on experience</a:t>
                      </a:r>
                      <a:endParaRPr lang="en-ZA" sz="1100" b="0" i="0" u="none" strike="noStrike" dirty="0">
                        <a:solidFill>
                          <a:srgbClr val="000000"/>
                        </a:solidFill>
                        <a:latin typeface="Arial"/>
                      </a:endParaRPr>
                    </a:p>
                  </a:txBody>
                  <a:tcPr marL="0" marR="0" marT="0" marB="0" anchor="ctr"/>
                </a:tc>
                <a:tc>
                  <a:txBody>
                    <a:bodyPr/>
                    <a:lstStyle/>
                    <a:p>
                      <a:pPr algn="ctr" rtl="0" fontAlgn="b"/>
                      <a:r>
                        <a:rPr lang="en-ZA" sz="1100" u="none" strike="noStrike" dirty="0"/>
                        <a:t>1%</a:t>
                      </a:r>
                      <a:endParaRPr lang="en-ZA" sz="1100" b="0" i="0" u="none" strike="noStrike" dirty="0">
                        <a:solidFill>
                          <a:srgbClr val="000000"/>
                        </a:solidFill>
                        <a:latin typeface="Arial"/>
                      </a:endParaRPr>
                    </a:p>
                  </a:txBody>
                  <a:tcPr marL="0" marR="0" marT="0" marB="0" anchor="ctr"/>
                </a:tc>
              </a:tr>
              <a:tr h="324000">
                <a:tc>
                  <a:txBody>
                    <a:bodyPr/>
                    <a:lstStyle/>
                    <a:p>
                      <a:pPr algn="l" rtl="0" fontAlgn="b"/>
                      <a:r>
                        <a:rPr lang="en-ZA" sz="1100" u="none" strike="noStrike" dirty="0"/>
                        <a:t>Learner - admin training course</a:t>
                      </a:r>
                      <a:endParaRPr lang="en-ZA" sz="1100" b="0" i="0" u="none" strike="noStrike" dirty="0">
                        <a:solidFill>
                          <a:srgbClr val="000000"/>
                        </a:solidFill>
                        <a:latin typeface="Arial"/>
                      </a:endParaRPr>
                    </a:p>
                  </a:txBody>
                  <a:tcPr marL="0" marR="0" marT="0" marB="0" anchor="ctr"/>
                </a:tc>
                <a:tc>
                  <a:txBody>
                    <a:bodyPr/>
                    <a:lstStyle/>
                    <a:p>
                      <a:pPr algn="ctr" rtl="0" fontAlgn="b"/>
                      <a:r>
                        <a:rPr lang="en-ZA" sz="1100" u="none" strike="noStrike" dirty="0"/>
                        <a:t>1%</a:t>
                      </a:r>
                      <a:endParaRPr lang="en-ZA" sz="1100" b="0" i="0" u="none" strike="noStrike" dirty="0">
                        <a:solidFill>
                          <a:srgbClr val="000000"/>
                        </a:solidFill>
                        <a:latin typeface="Arial"/>
                      </a:endParaRPr>
                    </a:p>
                  </a:txBody>
                  <a:tcPr marL="0" marR="0" marT="0" marB="0" anchor="ctr"/>
                </a:tc>
              </a:tr>
              <a:tr h="324000">
                <a:tc>
                  <a:txBody>
                    <a:bodyPr/>
                    <a:lstStyle/>
                    <a:p>
                      <a:pPr algn="l" rtl="0" fontAlgn="b"/>
                      <a:r>
                        <a:rPr lang="en-ZA" sz="1100" u="none" strike="noStrike" dirty="0"/>
                        <a:t>Metallurgy - could not complete National Diploma</a:t>
                      </a:r>
                      <a:endParaRPr lang="en-ZA" sz="1100" b="0" i="0" u="none" strike="noStrike" dirty="0">
                        <a:solidFill>
                          <a:srgbClr val="000000"/>
                        </a:solidFill>
                        <a:latin typeface="Arial"/>
                      </a:endParaRPr>
                    </a:p>
                  </a:txBody>
                  <a:tcPr marL="0" marR="0" marT="0" marB="0" anchor="ctr"/>
                </a:tc>
                <a:tc>
                  <a:txBody>
                    <a:bodyPr/>
                    <a:lstStyle/>
                    <a:p>
                      <a:pPr algn="ctr" rtl="0" fontAlgn="b"/>
                      <a:r>
                        <a:rPr lang="en-ZA" sz="1100" u="none" strike="noStrike" dirty="0"/>
                        <a:t>1%</a:t>
                      </a:r>
                      <a:endParaRPr lang="en-ZA" sz="1100" b="0" i="0" u="none" strike="noStrike" dirty="0">
                        <a:solidFill>
                          <a:srgbClr val="000000"/>
                        </a:solidFill>
                        <a:latin typeface="Arial"/>
                      </a:endParaRPr>
                    </a:p>
                  </a:txBody>
                  <a:tcPr marL="0" marR="0" marT="0" marB="0" anchor="ctr"/>
                </a:tc>
              </a:tr>
            </a:tbl>
          </a:graphicData>
        </a:graphic>
      </p:graphicFrame>
      <p:sp>
        <p:nvSpPr>
          <p:cNvPr id="8"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Service Delivery</a:t>
            </a:r>
          </a:p>
        </p:txBody>
      </p:sp>
      <p:graphicFrame>
        <p:nvGraphicFramePr>
          <p:cNvPr id="12" name="Chart 11"/>
          <p:cNvGraphicFramePr/>
          <p:nvPr/>
        </p:nvGraphicFramePr>
        <p:xfrm>
          <a:off x="1979712" y="1700808"/>
          <a:ext cx="5256584"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Slide Number Placeholder 10"/>
          <p:cNvSpPr>
            <a:spLocks noGrp="1"/>
          </p:cNvSpPr>
          <p:nvPr>
            <p:ph type="sldNum" sz="quarter" idx="12"/>
          </p:nvPr>
        </p:nvSpPr>
        <p:spPr/>
        <p:txBody>
          <a:bodyPr/>
          <a:lstStyle/>
          <a:p>
            <a:fld id="{746E673A-1C4A-4AB9-B0E0-1AFDA1C40DF3}" type="slidenum">
              <a:rPr lang="en-GB" smtClean="0">
                <a:solidFill>
                  <a:srgbClr val="000000"/>
                </a:solidFill>
              </a:rPr>
              <a:pPr/>
              <a:t>15</a:t>
            </a:fld>
            <a:endParaRPr lang="en-GB" dirty="0">
              <a:solidFill>
                <a:srgbClr val="000000"/>
              </a:solidFill>
            </a:endParaRPr>
          </a:p>
        </p:txBody>
      </p:sp>
      <p:grpSp>
        <p:nvGrpSpPr>
          <p:cNvPr id="15" name="Group 14"/>
          <p:cNvGrpSpPr/>
          <p:nvPr/>
        </p:nvGrpSpPr>
        <p:grpSpPr>
          <a:xfrm>
            <a:off x="3059832" y="3212976"/>
            <a:ext cx="936104" cy="609576"/>
            <a:chOff x="3059832" y="3212976"/>
            <a:chExt cx="936104" cy="609576"/>
          </a:xfrm>
        </p:grpSpPr>
        <p:grpSp>
          <p:nvGrpSpPr>
            <p:cNvPr id="2" name="Group 9"/>
            <p:cNvGrpSpPr/>
            <p:nvPr/>
          </p:nvGrpSpPr>
          <p:grpSpPr>
            <a:xfrm>
              <a:off x="3059832" y="3212976"/>
              <a:ext cx="762006" cy="609576"/>
              <a:chOff x="4190997" y="3124212"/>
              <a:chExt cx="762006" cy="609576"/>
            </a:xfrm>
          </p:grpSpPr>
          <p:sp>
            <p:nvSpPr>
              <p:cNvPr id="6" name="Down Arrow 5"/>
              <p:cNvSpPr/>
              <p:nvPr/>
            </p:nvSpPr>
            <p:spPr>
              <a:xfrm>
                <a:off x="4190997" y="3124212"/>
                <a:ext cx="304806" cy="609576"/>
              </a:xfrm>
              <a:prstGeom prst="downArrow">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rgbClr val="000000"/>
                    </a:solidFill>
                  </a:rPr>
                  <a:t>2007</a:t>
                </a:r>
                <a:endParaRPr lang="en-US" sz="800" b="1" dirty="0">
                  <a:solidFill>
                    <a:srgbClr val="000000"/>
                  </a:solidFill>
                </a:endParaRPr>
              </a:p>
            </p:txBody>
          </p:sp>
          <p:sp>
            <p:nvSpPr>
              <p:cNvPr id="7" name="Down Arrow 6"/>
              <p:cNvSpPr/>
              <p:nvPr/>
            </p:nvSpPr>
            <p:spPr>
              <a:xfrm>
                <a:off x="4419597" y="3124212"/>
                <a:ext cx="304806" cy="609576"/>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rgbClr val="000000"/>
                    </a:solidFill>
                  </a:rPr>
                  <a:t>2008</a:t>
                </a:r>
                <a:endParaRPr lang="en-US" sz="800" b="1" dirty="0">
                  <a:solidFill>
                    <a:srgbClr val="000000"/>
                  </a:solidFill>
                </a:endParaRPr>
              </a:p>
            </p:txBody>
          </p:sp>
          <p:sp>
            <p:nvSpPr>
              <p:cNvPr id="8" name="Down Arrow 7"/>
              <p:cNvSpPr/>
              <p:nvPr/>
            </p:nvSpPr>
            <p:spPr>
              <a:xfrm>
                <a:off x="4648197" y="3124212"/>
                <a:ext cx="304806" cy="576064"/>
              </a:xfrm>
              <a:prstGeom prst="downArrow">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rgbClr val="000000"/>
                    </a:solidFill>
                  </a:rPr>
                  <a:t>2009</a:t>
                </a:r>
                <a:endParaRPr lang="en-US" sz="800" b="1" dirty="0">
                  <a:solidFill>
                    <a:srgbClr val="000000"/>
                  </a:solidFill>
                </a:endParaRPr>
              </a:p>
            </p:txBody>
          </p:sp>
        </p:grpSp>
        <p:sp>
          <p:nvSpPr>
            <p:cNvPr id="14" name="Down Arrow 13"/>
            <p:cNvSpPr/>
            <p:nvPr/>
          </p:nvSpPr>
          <p:spPr>
            <a:xfrm>
              <a:off x="3707904" y="3212976"/>
              <a:ext cx="288032" cy="576064"/>
            </a:xfrm>
            <a:prstGeom prst="downArrow">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chemeClr val="bg1"/>
                  </a:solidFill>
                </a:rPr>
                <a:t>2010</a:t>
              </a:r>
              <a:endParaRPr lang="en-US" sz="800" b="1" dirty="0">
                <a:solidFill>
                  <a:schemeClr val="bg1"/>
                </a:solidFill>
              </a:endParaRPr>
            </a:p>
          </p:txBody>
        </p:sp>
      </p:grpSp>
      <p:cxnSp>
        <p:nvCxnSpPr>
          <p:cNvPr id="16" name="Straight Arrow Connector 15"/>
          <p:cNvCxnSpPr/>
          <p:nvPr/>
        </p:nvCxnSpPr>
        <p:spPr>
          <a:xfrm flipV="1">
            <a:off x="5436096" y="2564904"/>
            <a:ext cx="504056" cy="432048"/>
          </a:xfrm>
          <a:prstGeom prst="straightConnector1">
            <a:avLst/>
          </a:prstGeom>
          <a:ln w="19050">
            <a:solidFill>
              <a:srgbClr val="990033"/>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 name="Rectangle 24"/>
          <p:cNvSpPr>
            <a:spLocks noChangeArrowheads="1"/>
          </p:cNvSpPr>
          <p:nvPr/>
        </p:nvSpPr>
        <p:spPr bwMode="auto">
          <a:xfrm>
            <a:off x="1187624" y="6600497"/>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fontAlgn="base">
              <a:spcBef>
                <a:spcPct val="0"/>
              </a:spcBef>
              <a:spcAft>
                <a:spcPct val="0"/>
              </a:spcAft>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4716016" y="1844824"/>
          <a:ext cx="4038600" cy="3962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251520" y="1844824"/>
          <a:ext cx="40386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Learners</a:t>
            </a:r>
          </a:p>
        </p:txBody>
      </p:sp>
      <p:sp>
        <p:nvSpPr>
          <p:cNvPr id="13" name="Slide Number Placeholder 12"/>
          <p:cNvSpPr>
            <a:spLocks noGrp="1"/>
          </p:cNvSpPr>
          <p:nvPr>
            <p:ph type="sldNum" sz="quarter" idx="12"/>
          </p:nvPr>
        </p:nvSpPr>
        <p:spPr/>
        <p:txBody>
          <a:bodyPr/>
          <a:lstStyle/>
          <a:p>
            <a:fld id="{746E673A-1C4A-4AB9-B0E0-1AFDA1C40DF3}" type="slidenum">
              <a:rPr lang="en-GB" smtClean="0">
                <a:solidFill>
                  <a:srgbClr val="000000"/>
                </a:solidFill>
              </a:rPr>
              <a:pPr/>
              <a:t>150</a:t>
            </a:fld>
            <a:endParaRPr lang="en-GB" dirty="0">
              <a:solidFill>
                <a:srgbClr val="000000"/>
              </a:solidFill>
            </a:endParaRPr>
          </a:p>
        </p:txBody>
      </p:sp>
      <p:sp>
        <p:nvSpPr>
          <p:cNvPr id="12" name="Flowchart: Off-page Connector 11"/>
          <p:cNvSpPr/>
          <p:nvPr/>
        </p:nvSpPr>
        <p:spPr>
          <a:xfrm rot="20689701">
            <a:off x="106235" y="1137558"/>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4" name="Flowchart: Off-page Connector 13"/>
          <p:cNvSpPr/>
          <p:nvPr/>
        </p:nvSpPr>
        <p:spPr>
          <a:xfrm rot="20689701">
            <a:off x="4318196" y="1137558"/>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5"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17" name="Rectangle 16"/>
          <p:cNvSpPr/>
          <p:nvPr/>
        </p:nvSpPr>
        <p:spPr>
          <a:xfrm>
            <a:off x="5796136" y="602128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51520" y="1556792"/>
          <a:ext cx="3672408"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Learners</a:t>
            </a:r>
            <a:endParaRPr lang="en-US" dirty="0"/>
          </a:p>
        </p:txBody>
      </p:sp>
      <p:sp>
        <p:nvSpPr>
          <p:cNvPr id="12" name="Slide Number Placeholder 11"/>
          <p:cNvSpPr>
            <a:spLocks noGrp="1"/>
          </p:cNvSpPr>
          <p:nvPr>
            <p:ph type="sldNum" sz="quarter" idx="12"/>
          </p:nvPr>
        </p:nvSpPr>
        <p:spPr/>
        <p:txBody>
          <a:bodyPr/>
          <a:lstStyle/>
          <a:p>
            <a:fld id="{746E673A-1C4A-4AB9-B0E0-1AFDA1C40DF3}" type="slidenum">
              <a:rPr lang="en-GB" smtClean="0">
                <a:solidFill>
                  <a:srgbClr val="000000"/>
                </a:solidFill>
              </a:rPr>
              <a:pPr/>
              <a:t>151</a:t>
            </a:fld>
            <a:endParaRPr lang="en-GB" dirty="0">
              <a:solidFill>
                <a:srgbClr val="000000"/>
              </a:solidFill>
            </a:endParaRPr>
          </a:p>
        </p:txBody>
      </p:sp>
      <p:sp>
        <p:nvSpPr>
          <p:cNvPr id="10" name="Flowchart: Off-page Connector 9"/>
          <p:cNvSpPr/>
          <p:nvPr/>
        </p:nvSpPr>
        <p:spPr>
          <a:xfrm rot="20689701">
            <a:off x="501772" y="1281575"/>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graphicFrame>
        <p:nvGraphicFramePr>
          <p:cNvPr id="13" name="Chart 12"/>
          <p:cNvGraphicFramePr/>
          <p:nvPr/>
        </p:nvGraphicFramePr>
        <p:xfrm>
          <a:off x="4572000" y="1700808"/>
          <a:ext cx="3672408"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16" name="Flowchart: Off-page Connector 15"/>
          <p:cNvSpPr/>
          <p:nvPr/>
        </p:nvSpPr>
        <p:spPr>
          <a:xfrm rot="20689701">
            <a:off x="4462212" y="1281575"/>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1" name="Rounded Rectangle 10"/>
          <p:cNvSpPr/>
          <p:nvPr/>
        </p:nvSpPr>
        <p:spPr>
          <a:xfrm>
            <a:off x="899592" y="3140968"/>
            <a:ext cx="1584176" cy="3600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ZA" sz="1200" dirty="0" smtClean="0">
                <a:solidFill>
                  <a:schemeClr val="tx1"/>
                </a:solidFill>
              </a:rPr>
              <a:t>Average Rating: </a:t>
            </a:r>
            <a:r>
              <a:rPr lang="en-ZA" sz="1200" b="1" dirty="0" smtClean="0">
                <a:solidFill>
                  <a:schemeClr val="tx1"/>
                </a:solidFill>
              </a:rPr>
              <a:t>4.5</a:t>
            </a:r>
            <a:endParaRPr lang="en-ZA" sz="1200" b="1" dirty="0">
              <a:solidFill>
                <a:schemeClr val="tx1"/>
              </a:solidFill>
            </a:endParaRPr>
          </a:p>
        </p:txBody>
      </p:sp>
      <p:sp>
        <p:nvSpPr>
          <p:cNvPr id="14" name="Rounded Rectangle 13"/>
          <p:cNvSpPr/>
          <p:nvPr/>
        </p:nvSpPr>
        <p:spPr>
          <a:xfrm>
            <a:off x="5076056" y="3140968"/>
            <a:ext cx="1584176" cy="3600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ZA" sz="1200" dirty="0" smtClean="0">
                <a:solidFill>
                  <a:schemeClr val="tx1"/>
                </a:solidFill>
              </a:rPr>
              <a:t>Average Rating: </a:t>
            </a:r>
            <a:r>
              <a:rPr lang="en-ZA" sz="1200" b="1" dirty="0" smtClean="0">
                <a:solidFill>
                  <a:schemeClr val="tx1"/>
                </a:solidFill>
              </a:rPr>
              <a:t>4.3</a:t>
            </a:r>
            <a:endParaRPr lang="en-ZA" sz="1200" b="1" dirty="0">
              <a:solidFill>
                <a:schemeClr val="tx1"/>
              </a:solidFill>
            </a:endParaRPr>
          </a:p>
        </p:txBody>
      </p:sp>
      <p:sp>
        <p:nvSpPr>
          <p:cNvPr id="15"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18" name="Rectangle 17"/>
          <p:cNvSpPr/>
          <p:nvPr/>
        </p:nvSpPr>
        <p:spPr>
          <a:xfrm>
            <a:off x="5796136" y="602128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23528" y="1556792"/>
          <a:ext cx="3888432"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Learners</a:t>
            </a:r>
            <a:endParaRPr lang="en-US" dirty="0"/>
          </a:p>
        </p:txBody>
      </p:sp>
      <p:sp>
        <p:nvSpPr>
          <p:cNvPr id="12" name="Slide Number Placeholder 11"/>
          <p:cNvSpPr>
            <a:spLocks noGrp="1"/>
          </p:cNvSpPr>
          <p:nvPr>
            <p:ph type="sldNum" sz="quarter" idx="12"/>
          </p:nvPr>
        </p:nvSpPr>
        <p:spPr/>
        <p:txBody>
          <a:bodyPr/>
          <a:lstStyle/>
          <a:p>
            <a:fld id="{746E673A-1C4A-4AB9-B0E0-1AFDA1C40DF3}" type="slidenum">
              <a:rPr lang="en-GB" smtClean="0">
                <a:solidFill>
                  <a:srgbClr val="000000"/>
                </a:solidFill>
              </a:rPr>
              <a:pPr/>
              <a:t>152</a:t>
            </a:fld>
            <a:endParaRPr lang="en-GB" dirty="0">
              <a:solidFill>
                <a:srgbClr val="000000"/>
              </a:solidFill>
            </a:endParaRPr>
          </a:p>
        </p:txBody>
      </p:sp>
      <p:sp>
        <p:nvSpPr>
          <p:cNvPr id="10" name="Flowchart: Off-page Connector 9"/>
          <p:cNvSpPr/>
          <p:nvPr/>
        </p:nvSpPr>
        <p:spPr>
          <a:xfrm rot="20689701">
            <a:off x="213740" y="1137559"/>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graphicFrame>
        <p:nvGraphicFramePr>
          <p:cNvPr id="13" name="Chart 12"/>
          <p:cNvGraphicFramePr/>
          <p:nvPr/>
        </p:nvGraphicFramePr>
        <p:xfrm>
          <a:off x="4644008" y="1628800"/>
          <a:ext cx="4032448"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17" name="Flowchart: Off-page Connector 16"/>
          <p:cNvSpPr/>
          <p:nvPr/>
        </p:nvSpPr>
        <p:spPr>
          <a:xfrm rot="20689701">
            <a:off x="4678236" y="1065551"/>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1" name="Rounded Rectangle 10"/>
          <p:cNvSpPr/>
          <p:nvPr/>
        </p:nvSpPr>
        <p:spPr>
          <a:xfrm>
            <a:off x="827584" y="3212976"/>
            <a:ext cx="1584176" cy="3600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ZA" sz="1200" dirty="0" smtClean="0">
                <a:solidFill>
                  <a:schemeClr val="tx1"/>
                </a:solidFill>
              </a:rPr>
              <a:t>Average Rating: </a:t>
            </a:r>
            <a:r>
              <a:rPr lang="en-ZA" sz="1200" b="1" dirty="0" smtClean="0">
                <a:solidFill>
                  <a:schemeClr val="tx1"/>
                </a:solidFill>
              </a:rPr>
              <a:t>4.2</a:t>
            </a:r>
            <a:endParaRPr lang="en-ZA" sz="1200" b="1" dirty="0">
              <a:solidFill>
                <a:schemeClr val="tx1"/>
              </a:solidFill>
            </a:endParaRPr>
          </a:p>
        </p:txBody>
      </p:sp>
      <p:sp>
        <p:nvSpPr>
          <p:cNvPr id="14" name="Rounded Rectangle 13"/>
          <p:cNvSpPr/>
          <p:nvPr/>
        </p:nvSpPr>
        <p:spPr>
          <a:xfrm>
            <a:off x="5148064" y="3212976"/>
            <a:ext cx="1584176" cy="3600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ZA" sz="1200" dirty="0" smtClean="0">
                <a:solidFill>
                  <a:schemeClr val="tx1"/>
                </a:solidFill>
              </a:rPr>
              <a:t>Average Rating: </a:t>
            </a:r>
            <a:r>
              <a:rPr lang="en-ZA" sz="1200" b="1" dirty="0" smtClean="0">
                <a:solidFill>
                  <a:schemeClr val="tx1"/>
                </a:solidFill>
              </a:rPr>
              <a:t>3.8</a:t>
            </a:r>
            <a:endParaRPr lang="en-ZA" sz="1200" b="1" dirty="0">
              <a:solidFill>
                <a:schemeClr val="tx1"/>
              </a:solidFill>
            </a:endParaRPr>
          </a:p>
        </p:txBody>
      </p:sp>
      <p:sp>
        <p:nvSpPr>
          <p:cNvPr id="16"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467544" y="1700808"/>
          <a:ext cx="3816424"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Learners</a:t>
            </a:r>
            <a:endParaRPr lang="en-US" dirty="0"/>
          </a:p>
        </p:txBody>
      </p:sp>
      <p:sp>
        <p:nvSpPr>
          <p:cNvPr id="12" name="Slide Number Placeholder 11"/>
          <p:cNvSpPr>
            <a:spLocks noGrp="1"/>
          </p:cNvSpPr>
          <p:nvPr>
            <p:ph type="sldNum" sz="quarter" idx="12"/>
          </p:nvPr>
        </p:nvSpPr>
        <p:spPr/>
        <p:txBody>
          <a:bodyPr/>
          <a:lstStyle/>
          <a:p>
            <a:fld id="{746E673A-1C4A-4AB9-B0E0-1AFDA1C40DF3}" type="slidenum">
              <a:rPr lang="en-GB" smtClean="0">
                <a:solidFill>
                  <a:srgbClr val="000000"/>
                </a:solidFill>
              </a:rPr>
              <a:pPr/>
              <a:t>153</a:t>
            </a:fld>
            <a:endParaRPr lang="en-GB" dirty="0">
              <a:solidFill>
                <a:srgbClr val="000000"/>
              </a:solidFill>
            </a:endParaRPr>
          </a:p>
        </p:txBody>
      </p:sp>
      <p:sp>
        <p:nvSpPr>
          <p:cNvPr id="10" name="Flowchart: Off-page Connector 9"/>
          <p:cNvSpPr/>
          <p:nvPr/>
        </p:nvSpPr>
        <p:spPr>
          <a:xfrm rot="20689701">
            <a:off x="357756" y="1353583"/>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graphicFrame>
        <p:nvGraphicFramePr>
          <p:cNvPr id="11" name="Chart 10"/>
          <p:cNvGraphicFramePr/>
          <p:nvPr/>
        </p:nvGraphicFramePr>
        <p:xfrm>
          <a:off x="4716016" y="2060848"/>
          <a:ext cx="3888432"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13" name="Flowchart: Off-page Connector 12"/>
          <p:cNvSpPr/>
          <p:nvPr/>
        </p:nvSpPr>
        <p:spPr>
          <a:xfrm rot="20689701">
            <a:off x="4606228" y="1353583"/>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6" name="Rounded Rectangle 15"/>
          <p:cNvSpPr/>
          <p:nvPr/>
        </p:nvSpPr>
        <p:spPr>
          <a:xfrm>
            <a:off x="5220072" y="2852936"/>
            <a:ext cx="1584176" cy="3600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ZA" sz="1200" dirty="0" smtClean="0">
                <a:solidFill>
                  <a:schemeClr val="tx1"/>
                </a:solidFill>
              </a:rPr>
              <a:t>Average Rating: </a:t>
            </a:r>
            <a:r>
              <a:rPr lang="en-ZA" sz="1200" b="1" dirty="0" smtClean="0">
                <a:solidFill>
                  <a:schemeClr val="tx1"/>
                </a:solidFill>
              </a:rPr>
              <a:t>4.3</a:t>
            </a:r>
            <a:endParaRPr lang="en-ZA" sz="1200" b="1" dirty="0">
              <a:solidFill>
                <a:schemeClr val="tx1"/>
              </a:solidFill>
            </a:endParaRPr>
          </a:p>
        </p:txBody>
      </p:sp>
      <p:sp>
        <p:nvSpPr>
          <p:cNvPr id="17" name="Rounded Rectangle 16"/>
          <p:cNvSpPr/>
          <p:nvPr/>
        </p:nvSpPr>
        <p:spPr>
          <a:xfrm>
            <a:off x="899592" y="2852936"/>
            <a:ext cx="1584176" cy="3600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ZA" sz="1200" dirty="0" smtClean="0">
                <a:solidFill>
                  <a:schemeClr val="tx1"/>
                </a:solidFill>
              </a:rPr>
              <a:t>Average Rating: </a:t>
            </a:r>
            <a:r>
              <a:rPr lang="en-ZA" sz="1200" b="1" dirty="0" smtClean="0">
                <a:solidFill>
                  <a:schemeClr val="tx1"/>
                </a:solidFill>
              </a:rPr>
              <a:t>4.3</a:t>
            </a:r>
            <a:endParaRPr lang="en-ZA" sz="1200" b="1" dirty="0">
              <a:solidFill>
                <a:schemeClr val="tx1"/>
              </a:solidFill>
            </a:endParaRPr>
          </a:p>
        </p:txBody>
      </p:sp>
      <p:sp>
        <p:nvSpPr>
          <p:cNvPr id="14"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1845128" y="2960915"/>
            <a:ext cx="5453743" cy="756117"/>
          </a:xfrm>
          <a:prstGeom prst="roundRect">
            <a:avLst/>
          </a:prstGeom>
          <a:solidFill>
            <a:srgbClr val="CC3399"/>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1004888" eaLnBrk="0" fontAlgn="base" hangingPunct="0">
              <a:spcBef>
                <a:spcPct val="50000"/>
              </a:spcBef>
              <a:spcAft>
                <a:spcPct val="0"/>
              </a:spcAft>
              <a:buSzPct val="100000"/>
              <a:defRPr/>
            </a:pPr>
            <a:r>
              <a:rPr lang="en-US" sz="4000" b="1" dirty="0">
                <a:ln w="12700">
                  <a:solidFill>
                    <a:srgbClr val="4E5B6F">
                      <a:satMod val="155000"/>
                    </a:srgbClr>
                  </a:solidFill>
                  <a:prstDash val="solid"/>
                </a:ln>
                <a:solidFill>
                  <a:srgbClr val="FFFFFF"/>
                </a:solidFill>
                <a:effectLst>
                  <a:outerShdw blurRad="41275" dist="20320" dir="1800000" algn="tl" rotWithShape="0">
                    <a:srgbClr val="000000">
                      <a:alpha val="40000"/>
                    </a:srgbClr>
                  </a:outerShdw>
                </a:effectLst>
                <a:latin typeface="Arial Narrow" pitchFamily="34" charset="0"/>
              </a:rPr>
              <a:t>Legislative Bodies</a:t>
            </a:r>
          </a:p>
        </p:txBody>
      </p:sp>
      <p:sp>
        <p:nvSpPr>
          <p:cNvPr id="4" name="Slide Number Placeholder 3"/>
          <p:cNvSpPr>
            <a:spLocks noGrp="1"/>
          </p:cNvSpPr>
          <p:nvPr>
            <p:ph type="sldNum" sz="quarter" idx="12"/>
          </p:nvPr>
        </p:nvSpPr>
        <p:spPr/>
        <p:txBody>
          <a:bodyPr/>
          <a:lstStyle/>
          <a:p>
            <a:fld id="{746E673A-1C4A-4AB9-B0E0-1AFDA1C40DF3}" type="slidenum">
              <a:rPr lang="en-GB" smtClean="0">
                <a:solidFill>
                  <a:srgbClr val="000000"/>
                </a:solidFill>
              </a:rPr>
              <a:pPr/>
              <a:t>154</a:t>
            </a:fld>
            <a:endParaRPr lang="en-GB" dirty="0">
              <a:solidFill>
                <a:srgbClr val="000000"/>
              </a:solidFill>
            </a:endParaRPr>
          </a:p>
        </p:txBody>
      </p:sp>
      <p:sp>
        <p:nvSpPr>
          <p:cNvPr id="6" name="Flowchart: Off-page Connector 5"/>
          <p:cNvSpPr/>
          <p:nvPr/>
        </p:nvSpPr>
        <p:spPr>
          <a:xfrm rot="20689701">
            <a:off x="357756" y="921535"/>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New Section Added In 2010</a:t>
            </a:r>
            <a:endParaRPr lang="en-US" i="1" dirty="0">
              <a:solidFill>
                <a:srgbClr val="FFFFFF"/>
              </a:solidFill>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Legislative Bodies</a:t>
            </a:r>
            <a:endParaRPr lang="en-US" dirty="0"/>
          </a:p>
        </p:txBody>
      </p:sp>
      <p:graphicFrame>
        <p:nvGraphicFramePr>
          <p:cNvPr id="11" name="Chart 10"/>
          <p:cNvGraphicFramePr/>
          <p:nvPr/>
        </p:nvGraphicFramePr>
        <p:xfrm>
          <a:off x="4427984" y="2060848"/>
          <a:ext cx="42672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14" name="Slide Number Placeholder 13"/>
          <p:cNvSpPr>
            <a:spLocks noGrp="1"/>
          </p:cNvSpPr>
          <p:nvPr>
            <p:ph type="sldNum" sz="quarter" idx="12"/>
          </p:nvPr>
        </p:nvSpPr>
        <p:spPr/>
        <p:txBody>
          <a:bodyPr/>
          <a:lstStyle/>
          <a:p>
            <a:fld id="{746E673A-1C4A-4AB9-B0E0-1AFDA1C40DF3}" type="slidenum">
              <a:rPr lang="en-GB" smtClean="0">
                <a:solidFill>
                  <a:srgbClr val="000000"/>
                </a:solidFill>
              </a:rPr>
              <a:pPr/>
              <a:t>155</a:t>
            </a:fld>
            <a:endParaRPr lang="en-GB" dirty="0">
              <a:solidFill>
                <a:srgbClr val="000000"/>
              </a:solidFill>
            </a:endParaRPr>
          </a:p>
        </p:txBody>
      </p:sp>
      <p:graphicFrame>
        <p:nvGraphicFramePr>
          <p:cNvPr id="10" name="Table 9"/>
          <p:cNvGraphicFramePr>
            <a:graphicFrameLocks noGrp="1"/>
          </p:cNvGraphicFramePr>
          <p:nvPr/>
        </p:nvGraphicFramePr>
        <p:xfrm>
          <a:off x="395536" y="2276872"/>
          <a:ext cx="3826768" cy="2590424"/>
        </p:xfrm>
        <a:graphic>
          <a:graphicData uri="http://schemas.openxmlformats.org/drawingml/2006/table">
            <a:tbl>
              <a:tblPr firstRow="1" bandRow="1">
                <a:tableStyleId>{FABFCF23-3B69-468F-B69F-88F6DE6A72F2}</a:tableStyleId>
              </a:tblPr>
              <a:tblGrid>
                <a:gridCol w="2890664"/>
                <a:gridCol w="936104"/>
              </a:tblGrid>
              <a:tr h="488499">
                <a:tc>
                  <a:txBody>
                    <a:bodyPr/>
                    <a:lstStyle/>
                    <a:p>
                      <a:pPr lvl="1" algn="l"/>
                      <a:r>
                        <a:rPr lang="en-GB" sz="1100" kern="1200" dirty="0" smtClean="0"/>
                        <a:t>Which Government Department or Legislative Body do you represent?</a:t>
                      </a:r>
                      <a:endParaRPr lang="en-ZA" sz="1100" b="1" kern="1200" dirty="0">
                        <a:solidFill>
                          <a:schemeClr val="tx1"/>
                        </a:solidFill>
                        <a:latin typeface="+mn-lt"/>
                        <a:ea typeface="+mn-ea"/>
                        <a:cs typeface="+mn-cs"/>
                      </a:endParaRPr>
                    </a:p>
                  </a:txBody>
                  <a:tcPr marL="9525" marR="9525" marT="9525" marB="0" anchor="ctr"/>
                </a:tc>
                <a:tc>
                  <a:txBody>
                    <a:bodyPr/>
                    <a:lstStyle/>
                    <a:p>
                      <a:pPr algn="ctr" fontAlgn="t"/>
                      <a:r>
                        <a:rPr lang="en-US" sz="1100" u="none" strike="noStrike" dirty="0"/>
                        <a:t> </a:t>
                      </a:r>
                      <a:r>
                        <a:rPr lang="en-US" sz="1100" u="none" strike="noStrike" dirty="0" smtClean="0"/>
                        <a:t>Frequency</a:t>
                      </a:r>
                      <a:endParaRPr lang="en-US" sz="1100" u="none" strike="noStrike" dirty="0" smtClean="0">
                        <a:solidFill>
                          <a:schemeClr val="tx1"/>
                        </a:solidFill>
                      </a:endParaRPr>
                    </a:p>
                  </a:txBody>
                  <a:tcPr marL="9525" marR="9525" marT="9525" marB="0" anchor="ctr"/>
                </a:tc>
              </a:tr>
              <a:tr h="420385">
                <a:tc>
                  <a:txBody>
                    <a:bodyPr/>
                    <a:lstStyle/>
                    <a:p>
                      <a:pPr algn="l" fontAlgn="b"/>
                      <a:r>
                        <a:rPr lang="en-ZA" sz="1100" u="none" strike="noStrike" dirty="0"/>
                        <a:t>Financial Services Board</a:t>
                      </a:r>
                      <a:endParaRPr lang="en-ZA" sz="1100" b="0" i="0" u="none" strike="noStrike" dirty="0">
                        <a:latin typeface="Arial"/>
                      </a:endParaRPr>
                    </a:p>
                  </a:txBody>
                  <a:tcPr marL="9525" marR="9525" marT="9525" marB="0" anchor="ctr"/>
                </a:tc>
                <a:tc>
                  <a:txBody>
                    <a:bodyPr/>
                    <a:lstStyle/>
                    <a:p>
                      <a:pPr algn="ctr" fontAlgn="b"/>
                      <a:r>
                        <a:rPr lang="en-US" sz="1100" u="none" strike="noStrike" dirty="0" smtClean="0"/>
                        <a:t>1</a:t>
                      </a:r>
                      <a:endParaRPr lang="en-US" sz="1100" b="0" i="0" u="none" strike="noStrike" dirty="0">
                        <a:solidFill>
                          <a:schemeClr val="tx1"/>
                        </a:solidFill>
                        <a:latin typeface="+mn-lt"/>
                      </a:endParaRPr>
                    </a:p>
                  </a:txBody>
                  <a:tcPr marL="9525" marR="9525" marT="9525" marB="0" anchor="ctr"/>
                </a:tc>
              </a:tr>
              <a:tr h="420385">
                <a:tc>
                  <a:txBody>
                    <a:bodyPr/>
                    <a:lstStyle/>
                    <a:p>
                      <a:pPr algn="l" fontAlgn="b"/>
                      <a:r>
                        <a:rPr lang="en-ZA" sz="1100" u="none" strike="noStrike" dirty="0"/>
                        <a:t>THETA</a:t>
                      </a:r>
                      <a:endParaRPr lang="en-ZA" sz="1100" b="0" i="0" u="none" strike="noStrike" dirty="0">
                        <a:latin typeface="Arial"/>
                      </a:endParaRPr>
                    </a:p>
                  </a:txBody>
                  <a:tcPr marL="9525" marR="9525" marT="9525" marB="0" anchor="ctr"/>
                </a:tc>
                <a:tc>
                  <a:txBody>
                    <a:bodyPr/>
                    <a:lstStyle/>
                    <a:p>
                      <a:pPr algn="ctr" fontAlgn="b"/>
                      <a:r>
                        <a:rPr lang="en-US" sz="1100" u="none" strike="noStrike" dirty="0" smtClean="0"/>
                        <a:t>1</a:t>
                      </a:r>
                      <a:endParaRPr lang="en-US" sz="1100" b="0" i="0" u="none" strike="noStrike" dirty="0">
                        <a:solidFill>
                          <a:schemeClr val="tx1"/>
                        </a:solidFill>
                        <a:latin typeface="+mn-lt"/>
                      </a:endParaRPr>
                    </a:p>
                  </a:txBody>
                  <a:tcPr marL="9525" marR="9525" marT="9525" marB="0" anchor="ctr"/>
                </a:tc>
              </a:tr>
              <a:tr h="420385">
                <a:tc>
                  <a:txBody>
                    <a:bodyPr/>
                    <a:lstStyle/>
                    <a:p>
                      <a:pPr algn="l" fontAlgn="b"/>
                      <a:r>
                        <a:rPr lang="en-ZA" sz="1100" u="none" strike="noStrike" dirty="0" smtClean="0"/>
                        <a:t>INSETA</a:t>
                      </a:r>
                      <a:endParaRPr lang="en-ZA" sz="1100" b="0" i="0" u="none" strike="noStrike" dirty="0">
                        <a:latin typeface="Arial"/>
                      </a:endParaRPr>
                    </a:p>
                  </a:txBody>
                  <a:tcPr marL="9525" marR="9525" marT="9525" marB="0" anchor="ctr"/>
                </a:tc>
                <a:tc>
                  <a:txBody>
                    <a:bodyPr/>
                    <a:lstStyle/>
                    <a:p>
                      <a:pPr algn="ctr" fontAlgn="b"/>
                      <a:r>
                        <a:rPr lang="en-US" sz="1100" u="none" strike="noStrike" dirty="0" smtClean="0"/>
                        <a:t>1</a:t>
                      </a:r>
                      <a:endParaRPr lang="en-US" sz="1100" b="0" i="0" u="none" strike="noStrike" dirty="0">
                        <a:solidFill>
                          <a:schemeClr val="tx1"/>
                        </a:solidFill>
                        <a:latin typeface="+mn-lt"/>
                      </a:endParaRPr>
                    </a:p>
                  </a:txBody>
                  <a:tcPr marL="9525" marR="9525" marT="9525" marB="0" anchor="ctr"/>
                </a:tc>
              </a:tr>
              <a:tr h="420385">
                <a:tc>
                  <a:txBody>
                    <a:bodyPr/>
                    <a:lstStyle/>
                    <a:p>
                      <a:pPr algn="l" fontAlgn="b"/>
                      <a:r>
                        <a:rPr lang="en-ZA" sz="1100" u="none" strike="noStrike" dirty="0"/>
                        <a:t>WRSETA</a:t>
                      </a:r>
                      <a:endParaRPr lang="en-ZA" sz="1100" b="0" i="0" u="none" strike="noStrike" dirty="0">
                        <a:latin typeface="Arial"/>
                      </a:endParaRPr>
                    </a:p>
                  </a:txBody>
                  <a:tcPr marL="9525" marR="9525" marT="9525" marB="0" anchor="ctr"/>
                </a:tc>
                <a:tc>
                  <a:txBody>
                    <a:bodyPr/>
                    <a:lstStyle/>
                    <a:p>
                      <a:pPr algn="ctr" fontAlgn="b"/>
                      <a:r>
                        <a:rPr lang="en-US" sz="1100" u="none" strike="noStrike" dirty="0" smtClean="0"/>
                        <a:t>1</a:t>
                      </a:r>
                      <a:endParaRPr lang="en-US" sz="1100" b="0" i="0" u="none" strike="noStrike" dirty="0">
                        <a:solidFill>
                          <a:schemeClr val="tx1"/>
                        </a:solidFill>
                        <a:latin typeface="+mn-lt"/>
                      </a:endParaRPr>
                    </a:p>
                  </a:txBody>
                  <a:tcPr marL="9525" marR="9525" marT="9525" marB="0" anchor="ctr"/>
                </a:tc>
              </a:tr>
              <a:tr h="420385">
                <a:tc>
                  <a:txBody>
                    <a:bodyPr/>
                    <a:lstStyle/>
                    <a:p>
                      <a:pPr algn="l" fontAlgn="b"/>
                      <a:r>
                        <a:rPr lang="en-ZA" sz="1100" u="none" strike="noStrike" dirty="0"/>
                        <a:t>Auditor General</a:t>
                      </a:r>
                      <a:endParaRPr lang="en-ZA" sz="1100" b="0" i="0" u="none" strike="noStrike" dirty="0">
                        <a:latin typeface="Arial"/>
                      </a:endParaRPr>
                    </a:p>
                  </a:txBody>
                  <a:tcPr marL="9525" marR="9525" marT="9525" marB="0" anchor="ctr"/>
                </a:tc>
                <a:tc>
                  <a:txBody>
                    <a:bodyPr/>
                    <a:lstStyle/>
                    <a:p>
                      <a:pPr algn="ctr" fontAlgn="b"/>
                      <a:r>
                        <a:rPr lang="en-US" sz="1100" u="none" strike="noStrike" dirty="0" smtClean="0"/>
                        <a:t>1</a:t>
                      </a:r>
                      <a:endParaRPr lang="en-US" sz="1100" b="0" i="0" u="none" strike="noStrike" dirty="0">
                        <a:solidFill>
                          <a:schemeClr val="tx1"/>
                        </a:solidFill>
                        <a:latin typeface="+mn-lt"/>
                      </a:endParaRPr>
                    </a:p>
                  </a:txBody>
                  <a:tcPr marL="9525" marR="9525" marT="9525" marB="0" anchor="ctr"/>
                </a:tc>
              </a:tr>
            </a:tbl>
          </a:graphicData>
        </a:graphic>
      </p:graphicFrame>
      <p:sp>
        <p:nvSpPr>
          <p:cNvPr id="8"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9" name="Rectangle 8"/>
          <p:cNvSpPr/>
          <p:nvPr/>
        </p:nvSpPr>
        <p:spPr>
          <a:xfrm>
            <a:off x="5796136" y="602128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Legislative Bodies</a:t>
            </a:r>
            <a:endParaRPr lang="en-US" dirty="0"/>
          </a:p>
        </p:txBody>
      </p:sp>
      <p:graphicFrame>
        <p:nvGraphicFramePr>
          <p:cNvPr id="11" name="Chart 10"/>
          <p:cNvGraphicFramePr/>
          <p:nvPr/>
        </p:nvGraphicFramePr>
        <p:xfrm>
          <a:off x="4644008" y="1988840"/>
          <a:ext cx="42672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14" name="Slide Number Placeholder 13"/>
          <p:cNvSpPr>
            <a:spLocks noGrp="1"/>
          </p:cNvSpPr>
          <p:nvPr>
            <p:ph type="sldNum" sz="quarter" idx="12"/>
          </p:nvPr>
        </p:nvSpPr>
        <p:spPr/>
        <p:txBody>
          <a:bodyPr/>
          <a:lstStyle/>
          <a:p>
            <a:fld id="{746E673A-1C4A-4AB9-B0E0-1AFDA1C40DF3}" type="slidenum">
              <a:rPr lang="en-GB" smtClean="0">
                <a:solidFill>
                  <a:srgbClr val="000000"/>
                </a:solidFill>
              </a:rPr>
              <a:pPr/>
              <a:t>156</a:t>
            </a:fld>
            <a:endParaRPr lang="en-GB" dirty="0">
              <a:solidFill>
                <a:srgbClr val="000000"/>
              </a:solidFill>
            </a:endParaRPr>
          </a:p>
        </p:txBody>
      </p:sp>
      <p:graphicFrame>
        <p:nvGraphicFramePr>
          <p:cNvPr id="10" name="Chart 9"/>
          <p:cNvGraphicFramePr/>
          <p:nvPr/>
        </p:nvGraphicFramePr>
        <p:xfrm>
          <a:off x="179512" y="1988840"/>
          <a:ext cx="42672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9" name="Rectangle 8"/>
          <p:cNvSpPr/>
          <p:nvPr/>
        </p:nvSpPr>
        <p:spPr>
          <a:xfrm>
            <a:off x="5796136" y="602128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Legislative Bodies</a:t>
            </a:r>
            <a:endParaRPr lang="en-US" dirty="0"/>
          </a:p>
        </p:txBody>
      </p:sp>
      <p:sp>
        <p:nvSpPr>
          <p:cNvPr id="14" name="Slide Number Placeholder 13"/>
          <p:cNvSpPr>
            <a:spLocks noGrp="1"/>
          </p:cNvSpPr>
          <p:nvPr>
            <p:ph type="sldNum" sz="quarter" idx="12"/>
          </p:nvPr>
        </p:nvSpPr>
        <p:spPr/>
        <p:txBody>
          <a:bodyPr/>
          <a:lstStyle/>
          <a:p>
            <a:fld id="{746E673A-1C4A-4AB9-B0E0-1AFDA1C40DF3}" type="slidenum">
              <a:rPr lang="en-GB" smtClean="0">
                <a:solidFill>
                  <a:srgbClr val="000000"/>
                </a:solidFill>
              </a:rPr>
              <a:pPr/>
              <a:t>157</a:t>
            </a:fld>
            <a:endParaRPr lang="en-GB" dirty="0">
              <a:solidFill>
                <a:srgbClr val="000000"/>
              </a:solidFill>
            </a:endParaRPr>
          </a:p>
        </p:txBody>
      </p:sp>
      <p:graphicFrame>
        <p:nvGraphicFramePr>
          <p:cNvPr id="15" name="Chart 14"/>
          <p:cNvGraphicFramePr/>
          <p:nvPr/>
        </p:nvGraphicFramePr>
        <p:xfrm>
          <a:off x="4427984" y="1916832"/>
          <a:ext cx="4411216" cy="3962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nvGraphicFramePr>
        <p:xfrm>
          <a:off x="179512" y="1916832"/>
          <a:ext cx="42672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9" name="Rectangle 8"/>
          <p:cNvSpPr/>
          <p:nvPr/>
        </p:nvSpPr>
        <p:spPr>
          <a:xfrm>
            <a:off x="5796136" y="602128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Legislative Bodies</a:t>
            </a:r>
            <a:endParaRPr lang="en-US" dirty="0"/>
          </a:p>
        </p:txBody>
      </p:sp>
      <p:sp>
        <p:nvSpPr>
          <p:cNvPr id="14" name="Slide Number Placeholder 13"/>
          <p:cNvSpPr>
            <a:spLocks noGrp="1"/>
          </p:cNvSpPr>
          <p:nvPr>
            <p:ph type="sldNum" sz="quarter" idx="12"/>
          </p:nvPr>
        </p:nvSpPr>
        <p:spPr/>
        <p:txBody>
          <a:bodyPr/>
          <a:lstStyle/>
          <a:p>
            <a:fld id="{746E673A-1C4A-4AB9-B0E0-1AFDA1C40DF3}" type="slidenum">
              <a:rPr lang="en-GB" smtClean="0">
                <a:solidFill>
                  <a:srgbClr val="000000"/>
                </a:solidFill>
              </a:rPr>
              <a:pPr/>
              <a:t>158</a:t>
            </a:fld>
            <a:endParaRPr lang="en-GB" dirty="0">
              <a:solidFill>
                <a:srgbClr val="000000"/>
              </a:solidFill>
            </a:endParaRPr>
          </a:p>
        </p:txBody>
      </p:sp>
      <p:graphicFrame>
        <p:nvGraphicFramePr>
          <p:cNvPr id="15" name="Chart 14"/>
          <p:cNvGraphicFramePr/>
          <p:nvPr/>
        </p:nvGraphicFramePr>
        <p:xfrm>
          <a:off x="539552" y="1412776"/>
          <a:ext cx="8280920"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7" name="32-Point Star 6"/>
          <p:cNvSpPr/>
          <p:nvPr/>
        </p:nvSpPr>
        <p:spPr>
          <a:xfrm rot="835654">
            <a:off x="6952754" y="794582"/>
            <a:ext cx="2133600" cy="739609"/>
          </a:xfrm>
          <a:prstGeom prst="star32">
            <a:avLst/>
          </a:prstGeom>
          <a:solidFill>
            <a:srgbClr val="FFFF00"/>
          </a:solidFill>
          <a:ln>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r>
              <a:rPr lang="en-US" sz="1200" b="1" dirty="0" smtClean="0">
                <a:solidFill>
                  <a:srgbClr val="000000"/>
                </a:solidFill>
              </a:rPr>
              <a:t>Importance and Performance</a:t>
            </a:r>
            <a:endParaRPr lang="en-US" sz="1200" b="1" dirty="0">
              <a:solidFill>
                <a:srgbClr val="000000"/>
              </a:solidFill>
            </a:endParaRPr>
          </a:p>
        </p:txBody>
      </p:sp>
      <p:sp>
        <p:nvSpPr>
          <p:cNvPr id="8"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9" name="Rectangle 8"/>
          <p:cNvSpPr/>
          <p:nvPr/>
        </p:nvSpPr>
        <p:spPr>
          <a:xfrm>
            <a:off x="5796136" y="602128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1845128" y="2960915"/>
            <a:ext cx="5453743" cy="936170"/>
          </a:xfrm>
          <a:prstGeom prst="roundRect">
            <a:avLst/>
          </a:prstGeom>
          <a:solidFill>
            <a:srgbClr val="CC3399"/>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1004888" eaLnBrk="0" fontAlgn="base" hangingPunct="0">
              <a:spcBef>
                <a:spcPct val="50000"/>
              </a:spcBef>
              <a:spcAft>
                <a:spcPct val="0"/>
              </a:spcAft>
              <a:buSzPct val="100000"/>
              <a:defRPr/>
            </a:pPr>
            <a:r>
              <a:rPr lang="en-US" sz="4000" b="1" dirty="0">
                <a:ln w="12700">
                  <a:solidFill>
                    <a:srgbClr val="4E5B6F">
                      <a:satMod val="155000"/>
                    </a:srgbClr>
                  </a:solidFill>
                  <a:prstDash val="solid"/>
                </a:ln>
                <a:solidFill>
                  <a:srgbClr val="FFFFFF"/>
                </a:solidFill>
                <a:effectLst>
                  <a:outerShdw blurRad="41275" dist="20320" dir="1800000" algn="tl" rotWithShape="0">
                    <a:srgbClr val="000000">
                      <a:alpha val="40000"/>
                    </a:srgbClr>
                  </a:outerShdw>
                </a:effectLst>
                <a:latin typeface="Arial Narrow" pitchFamily="34" charset="0"/>
              </a:rPr>
              <a:t>MoU’s and Joint Ventures</a:t>
            </a:r>
          </a:p>
        </p:txBody>
      </p:sp>
      <p:sp>
        <p:nvSpPr>
          <p:cNvPr id="4" name="Slide Number Placeholder 3"/>
          <p:cNvSpPr>
            <a:spLocks noGrp="1"/>
          </p:cNvSpPr>
          <p:nvPr>
            <p:ph type="sldNum" sz="quarter" idx="12"/>
          </p:nvPr>
        </p:nvSpPr>
        <p:spPr/>
        <p:txBody>
          <a:bodyPr/>
          <a:lstStyle/>
          <a:p>
            <a:fld id="{746E673A-1C4A-4AB9-B0E0-1AFDA1C40DF3}" type="slidenum">
              <a:rPr lang="en-GB" smtClean="0">
                <a:solidFill>
                  <a:srgbClr val="000000"/>
                </a:solidFill>
              </a:rPr>
              <a:pPr/>
              <a:t>159</a:t>
            </a:fld>
            <a:endParaRPr lang="en-GB" dirty="0">
              <a:solidFill>
                <a:srgbClr val="000000"/>
              </a:solidFill>
            </a:endParaRPr>
          </a:p>
        </p:txBody>
      </p:sp>
      <p:sp>
        <p:nvSpPr>
          <p:cNvPr id="7" name="Flowchart: Off-page Connector 6"/>
          <p:cNvSpPr/>
          <p:nvPr/>
        </p:nvSpPr>
        <p:spPr>
          <a:xfrm rot="20689701">
            <a:off x="357756" y="921535"/>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New section added in 2010</a:t>
            </a:r>
            <a:endParaRPr lang="en-US" i="1" dirty="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Service Delivery</a:t>
            </a:r>
          </a:p>
        </p:txBody>
      </p:sp>
      <p:graphicFrame>
        <p:nvGraphicFramePr>
          <p:cNvPr id="14" name="Chart 13"/>
          <p:cNvGraphicFramePr/>
          <p:nvPr/>
        </p:nvGraphicFramePr>
        <p:xfrm>
          <a:off x="457200" y="1676400"/>
          <a:ext cx="4267200" cy="3962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nvGraphicFramePr>
        <p:xfrm>
          <a:off x="4724400" y="1676400"/>
          <a:ext cx="42672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2"/>
          </p:nvPr>
        </p:nvSpPr>
        <p:spPr/>
        <p:txBody>
          <a:bodyPr/>
          <a:lstStyle/>
          <a:p>
            <a:fld id="{746E673A-1C4A-4AB9-B0E0-1AFDA1C40DF3}" type="slidenum">
              <a:rPr lang="en-GB" smtClean="0">
                <a:solidFill>
                  <a:srgbClr val="000000"/>
                </a:solidFill>
              </a:rPr>
              <a:pPr/>
              <a:t>16</a:t>
            </a:fld>
            <a:endParaRPr lang="en-GB" dirty="0">
              <a:solidFill>
                <a:srgbClr val="000000"/>
              </a:solidFill>
            </a:endParaRPr>
          </a:p>
        </p:txBody>
      </p:sp>
      <p:grpSp>
        <p:nvGrpSpPr>
          <p:cNvPr id="2" name="Group 10"/>
          <p:cNvGrpSpPr/>
          <p:nvPr/>
        </p:nvGrpSpPr>
        <p:grpSpPr>
          <a:xfrm>
            <a:off x="1115616" y="3068960"/>
            <a:ext cx="936104" cy="609576"/>
            <a:chOff x="3059832" y="3212976"/>
            <a:chExt cx="936104" cy="609576"/>
          </a:xfrm>
        </p:grpSpPr>
        <p:grpSp>
          <p:nvGrpSpPr>
            <p:cNvPr id="3" name="Group 9"/>
            <p:cNvGrpSpPr/>
            <p:nvPr/>
          </p:nvGrpSpPr>
          <p:grpSpPr>
            <a:xfrm>
              <a:off x="3059832" y="3212976"/>
              <a:ext cx="762006" cy="609576"/>
              <a:chOff x="4190997" y="3124212"/>
              <a:chExt cx="762006" cy="609576"/>
            </a:xfrm>
          </p:grpSpPr>
          <p:sp>
            <p:nvSpPr>
              <p:cNvPr id="17" name="Down Arrow 16"/>
              <p:cNvSpPr/>
              <p:nvPr/>
            </p:nvSpPr>
            <p:spPr>
              <a:xfrm>
                <a:off x="4190997" y="3124212"/>
                <a:ext cx="304806" cy="609576"/>
              </a:xfrm>
              <a:prstGeom prst="downArrow">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rgbClr val="000000"/>
                    </a:solidFill>
                  </a:rPr>
                  <a:t>2007</a:t>
                </a:r>
                <a:endParaRPr lang="en-US" sz="800" b="1" dirty="0">
                  <a:solidFill>
                    <a:srgbClr val="000000"/>
                  </a:solidFill>
                </a:endParaRPr>
              </a:p>
            </p:txBody>
          </p:sp>
          <p:sp>
            <p:nvSpPr>
              <p:cNvPr id="18" name="Down Arrow 17"/>
              <p:cNvSpPr/>
              <p:nvPr/>
            </p:nvSpPr>
            <p:spPr>
              <a:xfrm>
                <a:off x="4419597" y="3124212"/>
                <a:ext cx="304806" cy="609576"/>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rgbClr val="000000"/>
                    </a:solidFill>
                  </a:rPr>
                  <a:t>2008</a:t>
                </a:r>
                <a:endParaRPr lang="en-US" sz="800" b="1" dirty="0">
                  <a:solidFill>
                    <a:srgbClr val="000000"/>
                  </a:solidFill>
                </a:endParaRPr>
              </a:p>
            </p:txBody>
          </p:sp>
          <p:sp>
            <p:nvSpPr>
              <p:cNvPr id="19" name="Down Arrow 18"/>
              <p:cNvSpPr/>
              <p:nvPr/>
            </p:nvSpPr>
            <p:spPr>
              <a:xfrm>
                <a:off x="4648197" y="3124212"/>
                <a:ext cx="304806" cy="576064"/>
              </a:xfrm>
              <a:prstGeom prst="downArrow">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rgbClr val="000000"/>
                    </a:solidFill>
                  </a:rPr>
                  <a:t>2009</a:t>
                </a:r>
                <a:endParaRPr lang="en-US" sz="800" b="1" dirty="0">
                  <a:solidFill>
                    <a:srgbClr val="000000"/>
                  </a:solidFill>
                </a:endParaRPr>
              </a:p>
            </p:txBody>
          </p:sp>
        </p:grpSp>
        <p:sp>
          <p:nvSpPr>
            <p:cNvPr id="16" name="Down Arrow 15"/>
            <p:cNvSpPr/>
            <p:nvPr/>
          </p:nvSpPr>
          <p:spPr>
            <a:xfrm>
              <a:off x="3707904" y="3212976"/>
              <a:ext cx="288032" cy="576064"/>
            </a:xfrm>
            <a:prstGeom prst="downArrow">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chemeClr val="bg1"/>
                  </a:solidFill>
                </a:rPr>
                <a:t>2010</a:t>
              </a:r>
              <a:endParaRPr lang="en-US" sz="800" b="1" dirty="0">
                <a:solidFill>
                  <a:schemeClr val="bg1"/>
                </a:solidFill>
              </a:endParaRPr>
            </a:p>
          </p:txBody>
        </p:sp>
      </p:grpSp>
      <p:grpSp>
        <p:nvGrpSpPr>
          <p:cNvPr id="4" name="Group 19"/>
          <p:cNvGrpSpPr/>
          <p:nvPr/>
        </p:nvGrpSpPr>
        <p:grpSpPr>
          <a:xfrm>
            <a:off x="5508104" y="3212976"/>
            <a:ext cx="936104" cy="609576"/>
            <a:chOff x="3059832" y="3212976"/>
            <a:chExt cx="936104" cy="609576"/>
          </a:xfrm>
        </p:grpSpPr>
        <p:grpSp>
          <p:nvGrpSpPr>
            <p:cNvPr id="5" name="Group 9"/>
            <p:cNvGrpSpPr/>
            <p:nvPr/>
          </p:nvGrpSpPr>
          <p:grpSpPr>
            <a:xfrm>
              <a:off x="3059832" y="3212976"/>
              <a:ext cx="762006" cy="609576"/>
              <a:chOff x="4190997" y="3124212"/>
              <a:chExt cx="762006" cy="609576"/>
            </a:xfrm>
          </p:grpSpPr>
          <p:sp>
            <p:nvSpPr>
              <p:cNvPr id="23" name="Down Arrow 22"/>
              <p:cNvSpPr/>
              <p:nvPr/>
            </p:nvSpPr>
            <p:spPr>
              <a:xfrm>
                <a:off x="4190997" y="3124212"/>
                <a:ext cx="304806" cy="609576"/>
              </a:xfrm>
              <a:prstGeom prst="downArrow">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rgbClr val="000000"/>
                    </a:solidFill>
                  </a:rPr>
                  <a:t>2007</a:t>
                </a:r>
                <a:endParaRPr lang="en-US" sz="800" b="1" dirty="0">
                  <a:solidFill>
                    <a:srgbClr val="000000"/>
                  </a:solidFill>
                </a:endParaRPr>
              </a:p>
            </p:txBody>
          </p:sp>
          <p:sp>
            <p:nvSpPr>
              <p:cNvPr id="24" name="Down Arrow 23"/>
              <p:cNvSpPr/>
              <p:nvPr/>
            </p:nvSpPr>
            <p:spPr>
              <a:xfrm>
                <a:off x="4419597" y="3124212"/>
                <a:ext cx="304806" cy="609576"/>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rgbClr val="000000"/>
                    </a:solidFill>
                  </a:rPr>
                  <a:t>2008</a:t>
                </a:r>
                <a:endParaRPr lang="en-US" sz="800" b="1" dirty="0">
                  <a:solidFill>
                    <a:srgbClr val="000000"/>
                  </a:solidFill>
                </a:endParaRPr>
              </a:p>
            </p:txBody>
          </p:sp>
          <p:sp>
            <p:nvSpPr>
              <p:cNvPr id="25" name="Down Arrow 24"/>
              <p:cNvSpPr/>
              <p:nvPr/>
            </p:nvSpPr>
            <p:spPr>
              <a:xfrm>
                <a:off x="4648197" y="3124212"/>
                <a:ext cx="304806" cy="576064"/>
              </a:xfrm>
              <a:prstGeom prst="downArrow">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rgbClr val="000000"/>
                    </a:solidFill>
                  </a:rPr>
                  <a:t>2009</a:t>
                </a:r>
                <a:endParaRPr lang="en-US" sz="800" b="1" dirty="0">
                  <a:solidFill>
                    <a:srgbClr val="000000"/>
                  </a:solidFill>
                </a:endParaRPr>
              </a:p>
            </p:txBody>
          </p:sp>
        </p:grpSp>
        <p:sp>
          <p:nvSpPr>
            <p:cNvPr id="22" name="Down Arrow 21"/>
            <p:cNvSpPr/>
            <p:nvPr/>
          </p:nvSpPr>
          <p:spPr>
            <a:xfrm>
              <a:off x="3707904" y="3212976"/>
              <a:ext cx="288032" cy="576064"/>
            </a:xfrm>
            <a:prstGeom prst="downArrow">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chemeClr val="bg1"/>
                  </a:solidFill>
                </a:rPr>
                <a:t>2010</a:t>
              </a:r>
              <a:endParaRPr lang="en-US" sz="800" b="1" dirty="0">
                <a:solidFill>
                  <a:schemeClr val="bg1"/>
                </a:solidFill>
              </a:endParaRPr>
            </a:p>
          </p:txBody>
        </p:sp>
      </p:grpSp>
      <p:cxnSp>
        <p:nvCxnSpPr>
          <p:cNvPr id="27" name="Straight Arrow Connector 26"/>
          <p:cNvCxnSpPr/>
          <p:nvPr/>
        </p:nvCxnSpPr>
        <p:spPr>
          <a:xfrm flipV="1">
            <a:off x="3203848" y="2420888"/>
            <a:ext cx="576064" cy="360040"/>
          </a:xfrm>
          <a:prstGeom prst="straightConnector1">
            <a:avLst/>
          </a:prstGeom>
          <a:ln w="19050">
            <a:solidFill>
              <a:srgbClr val="99003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7380312" y="2204864"/>
            <a:ext cx="432048" cy="432048"/>
          </a:xfrm>
          <a:prstGeom prst="straightConnector1">
            <a:avLst/>
          </a:prstGeom>
          <a:ln w="19050">
            <a:solidFill>
              <a:srgbClr val="990033"/>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Rectangle 24"/>
          <p:cNvSpPr>
            <a:spLocks noChangeArrowheads="1"/>
          </p:cNvSpPr>
          <p:nvPr/>
        </p:nvSpPr>
        <p:spPr bwMode="auto">
          <a:xfrm>
            <a:off x="1187624" y="6600497"/>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fontAlgn="base">
              <a:spcBef>
                <a:spcPct val="0"/>
              </a:spcBef>
              <a:spcAft>
                <a:spcPct val="0"/>
              </a:spcAft>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MoU’s and Joint ventures</a:t>
            </a:r>
            <a:endParaRPr lang="en-US" dirty="0"/>
          </a:p>
        </p:txBody>
      </p:sp>
      <p:graphicFrame>
        <p:nvGraphicFramePr>
          <p:cNvPr id="11" name="Chart 10"/>
          <p:cNvGraphicFramePr/>
          <p:nvPr/>
        </p:nvGraphicFramePr>
        <p:xfrm>
          <a:off x="179512" y="1772816"/>
          <a:ext cx="4464496"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14" name="Slide Number Placeholder 13"/>
          <p:cNvSpPr>
            <a:spLocks noGrp="1"/>
          </p:cNvSpPr>
          <p:nvPr>
            <p:ph type="sldNum" sz="quarter" idx="12"/>
          </p:nvPr>
        </p:nvSpPr>
        <p:spPr/>
        <p:txBody>
          <a:bodyPr/>
          <a:lstStyle/>
          <a:p>
            <a:fld id="{746E673A-1C4A-4AB9-B0E0-1AFDA1C40DF3}" type="slidenum">
              <a:rPr lang="en-GB" smtClean="0">
                <a:solidFill>
                  <a:srgbClr val="000000"/>
                </a:solidFill>
              </a:rPr>
              <a:pPr/>
              <a:t>160</a:t>
            </a:fld>
            <a:endParaRPr lang="en-GB" dirty="0">
              <a:solidFill>
                <a:srgbClr val="000000"/>
              </a:solidFill>
            </a:endParaRPr>
          </a:p>
        </p:txBody>
      </p:sp>
      <p:graphicFrame>
        <p:nvGraphicFramePr>
          <p:cNvPr id="15" name="Chart 14"/>
          <p:cNvGraphicFramePr/>
          <p:nvPr/>
        </p:nvGraphicFramePr>
        <p:xfrm>
          <a:off x="4499992" y="1772816"/>
          <a:ext cx="4411216"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9" name="Rectangle 8"/>
          <p:cNvSpPr/>
          <p:nvPr/>
        </p:nvSpPr>
        <p:spPr>
          <a:xfrm>
            <a:off x="5796136" y="602128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MoU’s and Joint ventures</a:t>
            </a:r>
            <a:endParaRPr lang="en-US" dirty="0"/>
          </a:p>
        </p:txBody>
      </p:sp>
      <p:graphicFrame>
        <p:nvGraphicFramePr>
          <p:cNvPr id="11" name="Chart 10"/>
          <p:cNvGraphicFramePr/>
          <p:nvPr/>
        </p:nvGraphicFramePr>
        <p:xfrm>
          <a:off x="323528" y="1988840"/>
          <a:ext cx="42672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14" name="Slide Number Placeholder 13"/>
          <p:cNvSpPr>
            <a:spLocks noGrp="1"/>
          </p:cNvSpPr>
          <p:nvPr>
            <p:ph type="sldNum" sz="quarter" idx="12"/>
          </p:nvPr>
        </p:nvSpPr>
        <p:spPr/>
        <p:txBody>
          <a:bodyPr/>
          <a:lstStyle/>
          <a:p>
            <a:fld id="{746E673A-1C4A-4AB9-B0E0-1AFDA1C40DF3}" type="slidenum">
              <a:rPr lang="en-GB" smtClean="0">
                <a:solidFill>
                  <a:srgbClr val="000000"/>
                </a:solidFill>
              </a:rPr>
              <a:pPr/>
              <a:t>161</a:t>
            </a:fld>
            <a:endParaRPr lang="en-GB" dirty="0">
              <a:solidFill>
                <a:srgbClr val="000000"/>
              </a:solidFill>
            </a:endParaRPr>
          </a:p>
        </p:txBody>
      </p:sp>
      <p:graphicFrame>
        <p:nvGraphicFramePr>
          <p:cNvPr id="15" name="Chart 14"/>
          <p:cNvGraphicFramePr/>
          <p:nvPr/>
        </p:nvGraphicFramePr>
        <p:xfrm>
          <a:off x="4716016" y="1844824"/>
          <a:ext cx="4267200" cy="410641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9" name="Rectangle 8"/>
          <p:cNvSpPr/>
          <p:nvPr/>
        </p:nvSpPr>
        <p:spPr>
          <a:xfrm>
            <a:off x="5796136" y="602128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MoU’s and Joint ventures</a:t>
            </a:r>
            <a:endParaRPr lang="en-US" dirty="0"/>
          </a:p>
        </p:txBody>
      </p:sp>
      <p:sp>
        <p:nvSpPr>
          <p:cNvPr id="14" name="Slide Number Placeholder 13"/>
          <p:cNvSpPr>
            <a:spLocks noGrp="1"/>
          </p:cNvSpPr>
          <p:nvPr>
            <p:ph type="sldNum" sz="quarter" idx="12"/>
          </p:nvPr>
        </p:nvSpPr>
        <p:spPr/>
        <p:txBody>
          <a:bodyPr/>
          <a:lstStyle/>
          <a:p>
            <a:fld id="{746E673A-1C4A-4AB9-B0E0-1AFDA1C40DF3}" type="slidenum">
              <a:rPr lang="en-GB" smtClean="0">
                <a:solidFill>
                  <a:srgbClr val="000000"/>
                </a:solidFill>
              </a:rPr>
              <a:pPr/>
              <a:t>162</a:t>
            </a:fld>
            <a:endParaRPr lang="en-GB" dirty="0">
              <a:solidFill>
                <a:srgbClr val="000000"/>
              </a:solidFill>
            </a:endParaRPr>
          </a:p>
        </p:txBody>
      </p:sp>
      <p:graphicFrame>
        <p:nvGraphicFramePr>
          <p:cNvPr id="15" name="Chart 14"/>
          <p:cNvGraphicFramePr/>
          <p:nvPr/>
        </p:nvGraphicFramePr>
        <p:xfrm>
          <a:off x="1835696" y="1844824"/>
          <a:ext cx="5616624"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5796136" y="602128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7"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323528" y="3429000"/>
            <a:ext cx="5410200" cy="446313"/>
          </a:xfrm>
          <a:prstGeom prst="roundRect">
            <a:avLst/>
          </a:prstGeom>
          <a:ln>
            <a:headEnd type="none" w="med" len="med"/>
            <a:tailEnd type="none" w="med" len="med"/>
          </a:ln>
          <a:effectLst>
            <a:outerShdw blurRad="50800" dist="38100" dir="18900000" algn="bl" rotWithShape="0">
              <a:prstClr val="black">
                <a:alpha val="40000"/>
              </a:prst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a:lstStyle/>
          <a:p>
            <a:pPr algn="ctr" defTabSz="1004888" eaLnBrk="0" fontAlgn="base" hangingPunct="0">
              <a:spcBef>
                <a:spcPct val="50000"/>
              </a:spcBef>
              <a:spcAft>
                <a:spcPct val="0"/>
              </a:spcAft>
              <a:buSzPct val="100000"/>
              <a:defRPr/>
            </a:pPr>
            <a:endParaRPr lang="en-US" dirty="0">
              <a:solidFill>
                <a:srgbClr val="000000"/>
              </a:solidFill>
            </a:endParaRPr>
          </a:p>
        </p:txBody>
      </p:sp>
      <p:sp>
        <p:nvSpPr>
          <p:cNvPr id="8194" name="Rectangle 2"/>
          <p:cNvSpPr>
            <a:spLocks noGrp="1" noChangeArrowheads="1"/>
          </p:cNvSpPr>
          <p:nvPr>
            <p:ph type="title"/>
          </p:nvPr>
        </p:nvSpPr>
        <p:spPr/>
        <p:txBody>
          <a:bodyPr/>
          <a:lstStyle/>
          <a:p>
            <a:r>
              <a:rPr lang="en-US" dirty="0" smtClean="0"/>
              <a:t>Agenda</a:t>
            </a:r>
            <a:endParaRPr lang="en-US" dirty="0"/>
          </a:p>
        </p:txBody>
      </p:sp>
      <p:sp>
        <p:nvSpPr>
          <p:cNvPr id="8195" name="Rectangle 3"/>
          <p:cNvSpPr>
            <a:spLocks noGrp="1" noChangeArrowheads="1"/>
          </p:cNvSpPr>
          <p:nvPr>
            <p:ph type="body" idx="1"/>
          </p:nvPr>
        </p:nvSpPr>
        <p:spPr/>
        <p:txBody>
          <a:bodyPr/>
          <a:lstStyle/>
          <a:p>
            <a:pPr marL="324000" eaLnBrk="0" hangingPunct="0">
              <a:spcBef>
                <a:spcPts val="0"/>
              </a:spcBef>
              <a:buSzPct val="100000"/>
              <a:defRPr/>
            </a:pPr>
            <a:r>
              <a:rPr lang="en-US" dirty="0" smtClean="0"/>
              <a:t>Introduction</a:t>
            </a:r>
          </a:p>
          <a:p>
            <a:pPr marL="324000" eaLnBrk="0" hangingPunct="0">
              <a:spcBef>
                <a:spcPts val="0"/>
              </a:spcBef>
              <a:buSzPct val="100000"/>
              <a:buNone/>
              <a:defRPr/>
            </a:pPr>
            <a:endParaRPr lang="en-US" dirty="0" smtClean="0"/>
          </a:p>
          <a:p>
            <a:pPr marL="324000" eaLnBrk="0" hangingPunct="0">
              <a:spcBef>
                <a:spcPts val="0"/>
              </a:spcBef>
              <a:buSzPct val="100000"/>
              <a:defRPr/>
            </a:pPr>
            <a:r>
              <a:rPr lang="en-US" dirty="0" smtClean="0"/>
              <a:t>Executive Summary</a:t>
            </a:r>
          </a:p>
          <a:p>
            <a:pPr marL="324000" eaLnBrk="0" hangingPunct="0">
              <a:spcBef>
                <a:spcPts val="0"/>
              </a:spcBef>
              <a:buSzPct val="100000"/>
              <a:buNone/>
              <a:defRPr/>
            </a:pPr>
            <a:endParaRPr lang="en-US" dirty="0" smtClean="0"/>
          </a:p>
          <a:p>
            <a:pPr marL="324000" eaLnBrk="0" hangingPunct="0">
              <a:spcBef>
                <a:spcPts val="0"/>
              </a:spcBef>
              <a:buSzPct val="100000"/>
              <a:defRPr/>
            </a:pPr>
            <a:r>
              <a:rPr lang="en-US" dirty="0" smtClean="0"/>
              <a:t>Research Findings</a:t>
            </a:r>
          </a:p>
          <a:p>
            <a:pPr marL="324000" eaLnBrk="0" hangingPunct="0">
              <a:spcBef>
                <a:spcPts val="0"/>
              </a:spcBef>
              <a:buSzPct val="100000"/>
              <a:defRPr/>
            </a:pPr>
            <a:endParaRPr lang="en-US" b="1" dirty="0" smtClean="0">
              <a:solidFill>
                <a:schemeClr val="bg1"/>
              </a:solidFill>
              <a:effectLst>
                <a:outerShdw blurRad="38100" dist="38100" dir="2700000" algn="tl">
                  <a:srgbClr val="000000">
                    <a:alpha val="43137"/>
                  </a:srgbClr>
                </a:outerShdw>
              </a:effectLst>
            </a:endParaRPr>
          </a:p>
          <a:p>
            <a:pPr marL="324000" eaLnBrk="0" hangingPunct="0">
              <a:spcBef>
                <a:spcPts val="0"/>
              </a:spcBef>
              <a:buSzPct val="100000"/>
              <a:defRPr/>
            </a:pPr>
            <a:r>
              <a:rPr lang="en-US" b="1" dirty="0" smtClean="0">
                <a:solidFill>
                  <a:schemeClr val="bg1"/>
                </a:solidFill>
                <a:effectLst>
                  <a:outerShdw blurRad="38100" dist="38100" dir="2700000" algn="tl">
                    <a:srgbClr val="000000">
                      <a:alpha val="43137"/>
                    </a:srgbClr>
                  </a:outerShdw>
                </a:effectLst>
              </a:rPr>
              <a:t>Next Steps</a:t>
            </a:r>
          </a:p>
          <a:p>
            <a:pPr marL="324000" eaLnBrk="0" hangingPunct="0">
              <a:spcBef>
                <a:spcPts val="0"/>
              </a:spcBef>
              <a:buSzPct val="100000"/>
              <a:defRPr/>
            </a:pPr>
            <a:endParaRPr lang="en-US" dirty="0" smtClean="0"/>
          </a:p>
          <a:p>
            <a:pPr marL="724050" lvl="1" eaLnBrk="0" hangingPunct="0">
              <a:spcBef>
                <a:spcPts val="0"/>
              </a:spcBef>
              <a:buSzPct val="100000"/>
              <a:buNone/>
              <a:defRPr/>
            </a:pPr>
            <a:endParaRPr lang="en-US" dirty="0"/>
          </a:p>
          <a:p>
            <a:endParaRPr lang="en-US" dirty="0"/>
          </a:p>
        </p:txBody>
      </p:sp>
      <p:sp>
        <p:nvSpPr>
          <p:cNvPr id="6" name="Slide Number Placeholder 5"/>
          <p:cNvSpPr>
            <a:spLocks noGrp="1"/>
          </p:cNvSpPr>
          <p:nvPr>
            <p:ph type="sldNum" sz="quarter" idx="12"/>
          </p:nvPr>
        </p:nvSpPr>
        <p:spPr/>
        <p:txBody>
          <a:bodyPr/>
          <a:lstStyle/>
          <a:p>
            <a:fld id="{746E673A-1C4A-4AB9-B0E0-1AFDA1C40DF3}" type="slidenum">
              <a:rPr lang="en-GB" smtClean="0">
                <a:solidFill>
                  <a:srgbClr val="000000"/>
                </a:solidFill>
              </a:rPr>
              <a:pPr/>
              <a:t>163</a:t>
            </a:fld>
            <a:endParaRPr lang="en-GB" dirty="0">
              <a:solidFill>
                <a:srgbClr val="000000"/>
              </a:solidFill>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Next Steps</a:t>
            </a:r>
            <a:endParaRPr lang="en-US" dirty="0"/>
          </a:p>
        </p:txBody>
      </p:sp>
      <p:sp>
        <p:nvSpPr>
          <p:cNvPr id="9" name="Rectangle 8"/>
          <p:cNvSpPr/>
          <p:nvPr/>
        </p:nvSpPr>
        <p:spPr bwMode="auto">
          <a:xfrm>
            <a:off x="251520" y="1484784"/>
            <a:ext cx="8763000" cy="4176464"/>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just">
              <a:lnSpc>
                <a:spcPct val="150000"/>
              </a:lnSpc>
              <a:buFont typeface="Wingdings" pitchFamily="2" charset="2"/>
              <a:buChar char="v"/>
            </a:pPr>
            <a:r>
              <a:rPr lang="en-GB" sz="1200" dirty="0" smtClean="0">
                <a:solidFill>
                  <a:srgbClr val="000000"/>
                </a:solidFill>
              </a:rPr>
              <a:t>  Despite improved results, we would suggest following this quantitative CSI with a qualitative phase consisting of personal, in-depth interviews as has been done in previous years.</a:t>
            </a:r>
          </a:p>
          <a:p>
            <a:pPr algn="just">
              <a:lnSpc>
                <a:spcPct val="150000"/>
              </a:lnSpc>
              <a:buFont typeface="Wingdings" pitchFamily="2" charset="2"/>
              <a:buChar char="v"/>
            </a:pPr>
            <a:r>
              <a:rPr lang="en-GB" sz="1200" dirty="0" smtClean="0">
                <a:solidFill>
                  <a:srgbClr val="000000"/>
                </a:solidFill>
              </a:rPr>
              <a:t> This qualitative phase is generally very beneficial in understanding key areas of poor performance as well as areas of excellence.</a:t>
            </a:r>
          </a:p>
          <a:p>
            <a:pPr algn="just">
              <a:lnSpc>
                <a:spcPct val="150000"/>
              </a:lnSpc>
              <a:buFont typeface="Wingdings" pitchFamily="2" charset="2"/>
              <a:buChar char="v"/>
            </a:pPr>
            <a:r>
              <a:rPr lang="en-GB" sz="1200" dirty="0" smtClean="0">
                <a:solidFill>
                  <a:srgbClr val="000000"/>
                </a:solidFill>
              </a:rPr>
              <a:t>  It is proposed the following process be followed:</a:t>
            </a:r>
          </a:p>
          <a:p>
            <a:pPr algn="just">
              <a:lnSpc>
                <a:spcPct val="150000"/>
              </a:lnSpc>
              <a:buFont typeface="Wingdings" pitchFamily="2" charset="2"/>
              <a:buChar char="v"/>
            </a:pPr>
            <a:endParaRPr lang="en-GB" sz="1200" dirty="0" smtClean="0">
              <a:solidFill>
                <a:srgbClr val="000000"/>
              </a:solidFill>
            </a:endParaRPr>
          </a:p>
          <a:p>
            <a:pPr marL="685800" lvl="1" indent="-228600" algn="just">
              <a:lnSpc>
                <a:spcPct val="150000"/>
              </a:lnSpc>
              <a:buFont typeface="+mj-lt"/>
              <a:buAutoNum type="arabicPeriod"/>
            </a:pPr>
            <a:r>
              <a:rPr lang="en-GB" sz="1200" dirty="0" smtClean="0">
                <a:solidFill>
                  <a:srgbClr val="000000"/>
                </a:solidFill>
              </a:rPr>
              <a:t>The final CSI presentation be perused by all managers</a:t>
            </a:r>
          </a:p>
          <a:p>
            <a:pPr marL="685800" lvl="1" indent="-228600" algn="just">
              <a:lnSpc>
                <a:spcPct val="150000"/>
              </a:lnSpc>
              <a:buFont typeface="+mj-lt"/>
              <a:buAutoNum type="arabicPeriod"/>
            </a:pPr>
            <a:r>
              <a:rPr lang="en-GB" sz="1200" dirty="0" smtClean="0">
                <a:solidFill>
                  <a:srgbClr val="000000"/>
                </a:solidFill>
              </a:rPr>
              <a:t>Each manager is to identify areas (if any) and categories (if any) which they feel they would like to address</a:t>
            </a:r>
          </a:p>
          <a:p>
            <a:pPr marL="685800" lvl="1" indent="-228600" algn="just">
              <a:lnSpc>
                <a:spcPct val="150000"/>
              </a:lnSpc>
              <a:buFont typeface="+mj-lt"/>
              <a:buAutoNum type="arabicPeriod"/>
            </a:pPr>
            <a:r>
              <a:rPr lang="en-GB" sz="1200" dirty="0" smtClean="0">
                <a:solidFill>
                  <a:srgbClr val="000000"/>
                </a:solidFill>
              </a:rPr>
              <a:t>Such areas could include potential problem areas e.g. a poor performance rating or low usage levels etc.</a:t>
            </a:r>
          </a:p>
          <a:p>
            <a:pPr marL="685800" lvl="1" indent="-228600" algn="just">
              <a:lnSpc>
                <a:spcPct val="150000"/>
              </a:lnSpc>
              <a:buFont typeface="+mj-lt"/>
              <a:buAutoNum type="arabicPeriod"/>
            </a:pPr>
            <a:r>
              <a:rPr lang="en-GB" sz="1200" dirty="0" smtClean="0">
                <a:solidFill>
                  <a:srgbClr val="000000"/>
                </a:solidFill>
              </a:rPr>
              <a:t>TMS will then consolidate the feedback from the various managers and draft discussion guides which will address the particular issues.</a:t>
            </a:r>
          </a:p>
          <a:p>
            <a:pPr marL="685800" lvl="1" indent="-228600" algn="just">
              <a:lnSpc>
                <a:spcPct val="150000"/>
              </a:lnSpc>
              <a:buFont typeface="+mj-lt"/>
              <a:buAutoNum type="arabicPeriod"/>
            </a:pPr>
            <a:r>
              <a:rPr lang="en-GB" sz="1200" dirty="0" smtClean="0">
                <a:solidFill>
                  <a:srgbClr val="000000"/>
                </a:solidFill>
              </a:rPr>
              <a:t>In the case of a poor performance issue, TMS will undertake to source those respondents who specifically gave poor ratings.  In the past, this has helped specifically to identify and rectify service issues since we are speaking specifically to those who are dissatisfied</a:t>
            </a:r>
          </a:p>
          <a:p>
            <a:pPr marL="228600" indent="-228600" algn="just">
              <a:lnSpc>
                <a:spcPct val="150000"/>
              </a:lnSpc>
              <a:buFont typeface="Wingdings" pitchFamily="2" charset="2"/>
              <a:buChar char="v"/>
            </a:pPr>
            <a:r>
              <a:rPr lang="en-GB" sz="1200" dirty="0" smtClean="0">
                <a:solidFill>
                  <a:srgbClr val="000000"/>
                </a:solidFill>
              </a:rPr>
              <a:t>In keeping with the methodology used in previous years, we would propose a sample of 30 in-depth interviews</a:t>
            </a:r>
          </a:p>
        </p:txBody>
      </p:sp>
      <p:sp>
        <p:nvSpPr>
          <p:cNvPr id="5" name="Slide Number Placeholder 4"/>
          <p:cNvSpPr>
            <a:spLocks noGrp="1"/>
          </p:cNvSpPr>
          <p:nvPr>
            <p:ph type="sldNum" sz="quarter" idx="12"/>
          </p:nvPr>
        </p:nvSpPr>
        <p:spPr/>
        <p:txBody>
          <a:bodyPr/>
          <a:lstStyle/>
          <a:p>
            <a:fld id="{746E673A-1C4A-4AB9-B0E0-1AFDA1C40DF3}" type="slidenum">
              <a:rPr lang="en-GB" smtClean="0">
                <a:solidFill>
                  <a:srgbClr val="000000"/>
                </a:solidFill>
              </a:rPr>
              <a:pPr/>
              <a:t>164</a:t>
            </a:fld>
            <a:endParaRPr lang="en-GB" dirty="0">
              <a:solidFill>
                <a:srgbClr val="000000"/>
              </a:solidFill>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952500" y="2636912"/>
            <a:ext cx="7239000" cy="1656184"/>
          </a:xfrm>
          <a:prstGeom prst="roundRect">
            <a:avLst/>
          </a:prstGeom>
          <a:solidFill>
            <a:srgbClr val="CC0066"/>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defTabSz="1004888" eaLnBrk="0" fontAlgn="base" hangingPunct="0">
              <a:spcBef>
                <a:spcPct val="50000"/>
              </a:spcBef>
              <a:spcAft>
                <a:spcPct val="0"/>
              </a:spcAft>
              <a:buSzPct val="100000"/>
              <a:defRPr/>
            </a:pPr>
            <a:r>
              <a:rPr lang="en-US" sz="6000"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rPr>
              <a:t>Thank You</a:t>
            </a:r>
          </a:p>
        </p:txBody>
      </p:sp>
      <p:sp>
        <p:nvSpPr>
          <p:cNvPr id="5" name="Slide Number Placeholder 4"/>
          <p:cNvSpPr>
            <a:spLocks noGrp="1"/>
          </p:cNvSpPr>
          <p:nvPr>
            <p:ph type="sldNum" sz="quarter" idx="12"/>
          </p:nvPr>
        </p:nvSpPr>
        <p:spPr/>
        <p:txBody>
          <a:bodyPr/>
          <a:lstStyle/>
          <a:p>
            <a:fld id="{746E673A-1C4A-4AB9-B0E0-1AFDA1C40DF3}" type="slidenum">
              <a:rPr lang="en-GB" smtClean="0">
                <a:solidFill>
                  <a:srgbClr val="000000"/>
                </a:solidFill>
              </a:rPr>
              <a:pPr/>
              <a:t>165</a:t>
            </a:fld>
            <a:endParaRPr lang="en-GB" dirty="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Service Delivery</a:t>
            </a:r>
          </a:p>
        </p:txBody>
      </p:sp>
      <p:graphicFrame>
        <p:nvGraphicFramePr>
          <p:cNvPr id="14" name="Chart 13"/>
          <p:cNvGraphicFramePr/>
          <p:nvPr/>
        </p:nvGraphicFramePr>
        <p:xfrm>
          <a:off x="228600" y="1676400"/>
          <a:ext cx="4267200" cy="3962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nvGraphicFramePr>
        <p:xfrm>
          <a:off x="4572000" y="1676400"/>
          <a:ext cx="4267200" cy="3962400"/>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6"/>
          <p:cNvSpPr>
            <a:spLocks noGrp="1"/>
          </p:cNvSpPr>
          <p:nvPr>
            <p:ph type="sldNum" sz="quarter" idx="12"/>
          </p:nvPr>
        </p:nvSpPr>
        <p:spPr/>
        <p:txBody>
          <a:bodyPr/>
          <a:lstStyle/>
          <a:p>
            <a:fld id="{746E673A-1C4A-4AB9-B0E0-1AFDA1C40DF3}" type="slidenum">
              <a:rPr lang="en-GB" smtClean="0">
                <a:solidFill>
                  <a:srgbClr val="000000"/>
                </a:solidFill>
              </a:rPr>
              <a:pPr/>
              <a:t>17</a:t>
            </a:fld>
            <a:endParaRPr lang="en-GB" dirty="0">
              <a:solidFill>
                <a:srgbClr val="000000"/>
              </a:solidFill>
            </a:endParaRPr>
          </a:p>
        </p:txBody>
      </p:sp>
      <p:grpSp>
        <p:nvGrpSpPr>
          <p:cNvPr id="11" name="Group 10"/>
          <p:cNvGrpSpPr/>
          <p:nvPr/>
        </p:nvGrpSpPr>
        <p:grpSpPr>
          <a:xfrm>
            <a:off x="899592" y="3068960"/>
            <a:ext cx="936104" cy="609576"/>
            <a:chOff x="3059832" y="3212976"/>
            <a:chExt cx="936104" cy="609576"/>
          </a:xfrm>
        </p:grpSpPr>
        <p:grpSp>
          <p:nvGrpSpPr>
            <p:cNvPr id="12" name="Group 9"/>
            <p:cNvGrpSpPr/>
            <p:nvPr/>
          </p:nvGrpSpPr>
          <p:grpSpPr>
            <a:xfrm>
              <a:off x="3059832" y="3212976"/>
              <a:ext cx="762006" cy="609576"/>
              <a:chOff x="4190997" y="3124212"/>
              <a:chExt cx="762006" cy="609576"/>
            </a:xfrm>
          </p:grpSpPr>
          <p:sp>
            <p:nvSpPr>
              <p:cNvPr id="17" name="Down Arrow 16"/>
              <p:cNvSpPr/>
              <p:nvPr/>
            </p:nvSpPr>
            <p:spPr>
              <a:xfrm>
                <a:off x="4190997" y="3124212"/>
                <a:ext cx="304806" cy="609576"/>
              </a:xfrm>
              <a:prstGeom prst="downArrow">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rgbClr val="000000"/>
                    </a:solidFill>
                  </a:rPr>
                  <a:t>2007</a:t>
                </a:r>
                <a:endParaRPr lang="en-US" sz="800" b="1" dirty="0">
                  <a:solidFill>
                    <a:srgbClr val="000000"/>
                  </a:solidFill>
                </a:endParaRPr>
              </a:p>
            </p:txBody>
          </p:sp>
          <p:sp>
            <p:nvSpPr>
              <p:cNvPr id="18" name="Down Arrow 17"/>
              <p:cNvSpPr/>
              <p:nvPr/>
            </p:nvSpPr>
            <p:spPr>
              <a:xfrm>
                <a:off x="4419597" y="3124212"/>
                <a:ext cx="304806" cy="609576"/>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rgbClr val="000000"/>
                    </a:solidFill>
                  </a:rPr>
                  <a:t>2008</a:t>
                </a:r>
                <a:endParaRPr lang="en-US" sz="800" b="1" dirty="0">
                  <a:solidFill>
                    <a:srgbClr val="000000"/>
                  </a:solidFill>
                </a:endParaRPr>
              </a:p>
            </p:txBody>
          </p:sp>
          <p:sp>
            <p:nvSpPr>
              <p:cNvPr id="19" name="Down Arrow 18"/>
              <p:cNvSpPr/>
              <p:nvPr/>
            </p:nvSpPr>
            <p:spPr>
              <a:xfrm>
                <a:off x="4648197" y="3124212"/>
                <a:ext cx="304806" cy="576064"/>
              </a:xfrm>
              <a:prstGeom prst="downArrow">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rgbClr val="000000"/>
                    </a:solidFill>
                  </a:rPr>
                  <a:t>2009</a:t>
                </a:r>
                <a:endParaRPr lang="en-US" sz="800" b="1" dirty="0">
                  <a:solidFill>
                    <a:srgbClr val="000000"/>
                  </a:solidFill>
                </a:endParaRPr>
              </a:p>
            </p:txBody>
          </p:sp>
        </p:grpSp>
        <p:sp>
          <p:nvSpPr>
            <p:cNvPr id="16" name="Down Arrow 15"/>
            <p:cNvSpPr/>
            <p:nvPr/>
          </p:nvSpPr>
          <p:spPr>
            <a:xfrm>
              <a:off x="3707904" y="3212976"/>
              <a:ext cx="288032" cy="576064"/>
            </a:xfrm>
            <a:prstGeom prst="downArrow">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chemeClr val="bg1"/>
                  </a:solidFill>
                </a:rPr>
                <a:t>2010</a:t>
              </a:r>
              <a:endParaRPr lang="en-US" sz="800" b="1" dirty="0">
                <a:solidFill>
                  <a:schemeClr val="bg1"/>
                </a:solidFill>
              </a:endParaRPr>
            </a:p>
          </p:txBody>
        </p:sp>
      </p:grpSp>
      <p:grpSp>
        <p:nvGrpSpPr>
          <p:cNvPr id="20" name="Group 19"/>
          <p:cNvGrpSpPr/>
          <p:nvPr/>
        </p:nvGrpSpPr>
        <p:grpSpPr>
          <a:xfrm>
            <a:off x="5220072" y="2996952"/>
            <a:ext cx="936104" cy="609576"/>
            <a:chOff x="3059832" y="3212976"/>
            <a:chExt cx="936104" cy="609576"/>
          </a:xfrm>
        </p:grpSpPr>
        <p:grpSp>
          <p:nvGrpSpPr>
            <p:cNvPr id="21" name="Group 9"/>
            <p:cNvGrpSpPr/>
            <p:nvPr/>
          </p:nvGrpSpPr>
          <p:grpSpPr>
            <a:xfrm>
              <a:off x="3059832" y="3212976"/>
              <a:ext cx="762006" cy="609576"/>
              <a:chOff x="4190997" y="3124212"/>
              <a:chExt cx="762006" cy="609576"/>
            </a:xfrm>
          </p:grpSpPr>
          <p:sp>
            <p:nvSpPr>
              <p:cNvPr id="23" name="Down Arrow 22"/>
              <p:cNvSpPr/>
              <p:nvPr/>
            </p:nvSpPr>
            <p:spPr>
              <a:xfrm>
                <a:off x="4190997" y="3124212"/>
                <a:ext cx="304806" cy="609576"/>
              </a:xfrm>
              <a:prstGeom prst="downArrow">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rgbClr val="000000"/>
                    </a:solidFill>
                  </a:rPr>
                  <a:t>2007</a:t>
                </a:r>
                <a:endParaRPr lang="en-US" sz="800" b="1" dirty="0">
                  <a:solidFill>
                    <a:srgbClr val="000000"/>
                  </a:solidFill>
                </a:endParaRPr>
              </a:p>
            </p:txBody>
          </p:sp>
          <p:sp>
            <p:nvSpPr>
              <p:cNvPr id="24" name="Down Arrow 23"/>
              <p:cNvSpPr/>
              <p:nvPr/>
            </p:nvSpPr>
            <p:spPr>
              <a:xfrm>
                <a:off x="4419597" y="3124212"/>
                <a:ext cx="304806" cy="609576"/>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rgbClr val="000000"/>
                    </a:solidFill>
                  </a:rPr>
                  <a:t>2008</a:t>
                </a:r>
                <a:endParaRPr lang="en-US" sz="800" b="1" dirty="0">
                  <a:solidFill>
                    <a:srgbClr val="000000"/>
                  </a:solidFill>
                </a:endParaRPr>
              </a:p>
            </p:txBody>
          </p:sp>
          <p:sp>
            <p:nvSpPr>
              <p:cNvPr id="25" name="Down Arrow 24"/>
              <p:cNvSpPr/>
              <p:nvPr/>
            </p:nvSpPr>
            <p:spPr>
              <a:xfrm>
                <a:off x="4648197" y="3124212"/>
                <a:ext cx="304806" cy="576064"/>
              </a:xfrm>
              <a:prstGeom prst="downArrow">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rgbClr val="000000"/>
                    </a:solidFill>
                  </a:rPr>
                  <a:t>2009</a:t>
                </a:r>
                <a:endParaRPr lang="en-US" sz="800" b="1" dirty="0">
                  <a:solidFill>
                    <a:srgbClr val="000000"/>
                  </a:solidFill>
                </a:endParaRPr>
              </a:p>
            </p:txBody>
          </p:sp>
        </p:grpSp>
        <p:sp>
          <p:nvSpPr>
            <p:cNvPr id="22" name="Down Arrow 21"/>
            <p:cNvSpPr/>
            <p:nvPr/>
          </p:nvSpPr>
          <p:spPr>
            <a:xfrm>
              <a:off x="3707904" y="3212976"/>
              <a:ext cx="288032" cy="576064"/>
            </a:xfrm>
            <a:prstGeom prst="downArrow">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chemeClr val="bg1"/>
                  </a:solidFill>
                </a:rPr>
                <a:t>2010</a:t>
              </a:r>
              <a:endParaRPr lang="en-US" sz="800" b="1" dirty="0">
                <a:solidFill>
                  <a:schemeClr val="bg1"/>
                </a:solidFill>
              </a:endParaRPr>
            </a:p>
          </p:txBody>
        </p:sp>
      </p:grpSp>
      <p:sp>
        <p:nvSpPr>
          <p:cNvPr id="27" name="Arc 26"/>
          <p:cNvSpPr/>
          <p:nvPr/>
        </p:nvSpPr>
        <p:spPr>
          <a:xfrm flipH="1">
            <a:off x="7380312" y="2348880"/>
            <a:ext cx="720080" cy="504056"/>
          </a:xfrm>
          <a:prstGeom prst="arc">
            <a:avLst>
              <a:gd name="adj1" fmla="val 10991975"/>
              <a:gd name="adj2" fmla="val 0"/>
            </a:avLst>
          </a:prstGeom>
          <a:ln w="19050">
            <a:solidFill>
              <a:srgbClr val="990033"/>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8" name="Straight Arrow Connector 27"/>
          <p:cNvCxnSpPr/>
          <p:nvPr/>
        </p:nvCxnSpPr>
        <p:spPr>
          <a:xfrm flipV="1">
            <a:off x="3059832" y="2636912"/>
            <a:ext cx="504056" cy="360040"/>
          </a:xfrm>
          <a:prstGeom prst="straightConnector1">
            <a:avLst/>
          </a:prstGeom>
          <a:ln w="19050">
            <a:solidFill>
              <a:srgbClr val="990033"/>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9" name="Rectangle 24"/>
          <p:cNvSpPr>
            <a:spLocks noChangeArrowheads="1"/>
          </p:cNvSpPr>
          <p:nvPr/>
        </p:nvSpPr>
        <p:spPr bwMode="auto">
          <a:xfrm>
            <a:off x="1187624" y="6600497"/>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fontAlgn="base">
              <a:spcBef>
                <a:spcPct val="0"/>
              </a:spcBef>
              <a:spcAft>
                <a:spcPct val="0"/>
              </a:spcAft>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Service Delivery</a:t>
            </a:r>
          </a:p>
        </p:txBody>
      </p:sp>
      <p:graphicFrame>
        <p:nvGraphicFramePr>
          <p:cNvPr id="12" name="Chart 11"/>
          <p:cNvGraphicFramePr/>
          <p:nvPr/>
        </p:nvGraphicFramePr>
        <p:xfrm>
          <a:off x="381000" y="1916832"/>
          <a:ext cx="4267200" cy="3962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nvGraphicFramePr>
        <p:xfrm>
          <a:off x="4724400" y="1916832"/>
          <a:ext cx="42672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7"/>
          <p:cNvSpPr>
            <a:spLocks noGrp="1"/>
          </p:cNvSpPr>
          <p:nvPr>
            <p:ph type="sldNum" sz="quarter" idx="12"/>
          </p:nvPr>
        </p:nvSpPr>
        <p:spPr/>
        <p:txBody>
          <a:bodyPr/>
          <a:lstStyle/>
          <a:p>
            <a:fld id="{746E673A-1C4A-4AB9-B0E0-1AFDA1C40DF3}" type="slidenum">
              <a:rPr lang="en-GB" smtClean="0">
                <a:solidFill>
                  <a:srgbClr val="000000"/>
                </a:solidFill>
              </a:rPr>
              <a:pPr/>
              <a:t>18</a:t>
            </a:fld>
            <a:endParaRPr lang="en-GB" dirty="0">
              <a:solidFill>
                <a:srgbClr val="000000"/>
              </a:solidFill>
            </a:endParaRPr>
          </a:p>
        </p:txBody>
      </p:sp>
      <p:grpSp>
        <p:nvGrpSpPr>
          <p:cNvPr id="11" name="Group 10"/>
          <p:cNvGrpSpPr/>
          <p:nvPr/>
        </p:nvGrpSpPr>
        <p:grpSpPr>
          <a:xfrm>
            <a:off x="1187624" y="3140968"/>
            <a:ext cx="936104" cy="609576"/>
            <a:chOff x="3059832" y="3212976"/>
            <a:chExt cx="936104" cy="609576"/>
          </a:xfrm>
        </p:grpSpPr>
        <p:grpSp>
          <p:nvGrpSpPr>
            <p:cNvPr id="13" name="Group 9"/>
            <p:cNvGrpSpPr/>
            <p:nvPr/>
          </p:nvGrpSpPr>
          <p:grpSpPr>
            <a:xfrm>
              <a:off x="3059832" y="3212976"/>
              <a:ext cx="762006" cy="609576"/>
              <a:chOff x="4190997" y="3124212"/>
              <a:chExt cx="762006" cy="609576"/>
            </a:xfrm>
          </p:grpSpPr>
          <p:sp>
            <p:nvSpPr>
              <p:cNvPr id="16" name="Down Arrow 15"/>
              <p:cNvSpPr/>
              <p:nvPr/>
            </p:nvSpPr>
            <p:spPr>
              <a:xfrm>
                <a:off x="4190997" y="3124212"/>
                <a:ext cx="304806" cy="609576"/>
              </a:xfrm>
              <a:prstGeom prst="downArrow">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rgbClr val="000000"/>
                    </a:solidFill>
                  </a:rPr>
                  <a:t>2007</a:t>
                </a:r>
                <a:endParaRPr lang="en-US" sz="800" b="1" dirty="0">
                  <a:solidFill>
                    <a:srgbClr val="000000"/>
                  </a:solidFill>
                </a:endParaRPr>
              </a:p>
            </p:txBody>
          </p:sp>
          <p:sp>
            <p:nvSpPr>
              <p:cNvPr id="17" name="Down Arrow 16"/>
              <p:cNvSpPr/>
              <p:nvPr/>
            </p:nvSpPr>
            <p:spPr>
              <a:xfrm>
                <a:off x="4419597" y="3124212"/>
                <a:ext cx="304806" cy="609576"/>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rgbClr val="000000"/>
                    </a:solidFill>
                  </a:rPr>
                  <a:t>2008</a:t>
                </a:r>
                <a:endParaRPr lang="en-US" sz="800" b="1" dirty="0">
                  <a:solidFill>
                    <a:srgbClr val="000000"/>
                  </a:solidFill>
                </a:endParaRPr>
              </a:p>
            </p:txBody>
          </p:sp>
          <p:sp>
            <p:nvSpPr>
              <p:cNvPr id="18" name="Down Arrow 17"/>
              <p:cNvSpPr/>
              <p:nvPr/>
            </p:nvSpPr>
            <p:spPr>
              <a:xfrm>
                <a:off x="4648197" y="3124212"/>
                <a:ext cx="304806" cy="576064"/>
              </a:xfrm>
              <a:prstGeom prst="downArrow">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rgbClr val="000000"/>
                    </a:solidFill>
                  </a:rPr>
                  <a:t>2009</a:t>
                </a:r>
                <a:endParaRPr lang="en-US" sz="800" b="1" dirty="0">
                  <a:solidFill>
                    <a:srgbClr val="000000"/>
                  </a:solidFill>
                </a:endParaRPr>
              </a:p>
            </p:txBody>
          </p:sp>
        </p:grpSp>
        <p:sp>
          <p:nvSpPr>
            <p:cNvPr id="14" name="Down Arrow 13"/>
            <p:cNvSpPr/>
            <p:nvPr/>
          </p:nvSpPr>
          <p:spPr>
            <a:xfrm>
              <a:off x="3707904" y="3212976"/>
              <a:ext cx="288032" cy="576064"/>
            </a:xfrm>
            <a:prstGeom prst="downArrow">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chemeClr val="bg1"/>
                  </a:solidFill>
                </a:rPr>
                <a:t>2010</a:t>
              </a:r>
              <a:endParaRPr lang="en-US" sz="800" b="1" dirty="0">
                <a:solidFill>
                  <a:schemeClr val="bg1"/>
                </a:solidFill>
              </a:endParaRPr>
            </a:p>
          </p:txBody>
        </p:sp>
      </p:grpSp>
      <p:grpSp>
        <p:nvGrpSpPr>
          <p:cNvPr id="19" name="Group 18"/>
          <p:cNvGrpSpPr/>
          <p:nvPr/>
        </p:nvGrpSpPr>
        <p:grpSpPr>
          <a:xfrm>
            <a:off x="5292080" y="3212976"/>
            <a:ext cx="936104" cy="609576"/>
            <a:chOff x="3059832" y="3212976"/>
            <a:chExt cx="936104" cy="609576"/>
          </a:xfrm>
        </p:grpSpPr>
        <p:grpSp>
          <p:nvGrpSpPr>
            <p:cNvPr id="20" name="Group 9"/>
            <p:cNvGrpSpPr/>
            <p:nvPr/>
          </p:nvGrpSpPr>
          <p:grpSpPr>
            <a:xfrm>
              <a:off x="3059832" y="3212976"/>
              <a:ext cx="762006" cy="609576"/>
              <a:chOff x="4190997" y="3124212"/>
              <a:chExt cx="762006" cy="609576"/>
            </a:xfrm>
          </p:grpSpPr>
          <p:sp>
            <p:nvSpPr>
              <p:cNvPr id="22" name="Down Arrow 21"/>
              <p:cNvSpPr/>
              <p:nvPr/>
            </p:nvSpPr>
            <p:spPr>
              <a:xfrm>
                <a:off x="4190997" y="3124212"/>
                <a:ext cx="304806" cy="609576"/>
              </a:xfrm>
              <a:prstGeom prst="downArrow">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rgbClr val="000000"/>
                    </a:solidFill>
                  </a:rPr>
                  <a:t>2007</a:t>
                </a:r>
                <a:endParaRPr lang="en-US" sz="800" b="1" dirty="0">
                  <a:solidFill>
                    <a:srgbClr val="000000"/>
                  </a:solidFill>
                </a:endParaRPr>
              </a:p>
            </p:txBody>
          </p:sp>
          <p:sp>
            <p:nvSpPr>
              <p:cNvPr id="23" name="Down Arrow 22"/>
              <p:cNvSpPr/>
              <p:nvPr/>
            </p:nvSpPr>
            <p:spPr>
              <a:xfrm>
                <a:off x="4419597" y="3124212"/>
                <a:ext cx="304806" cy="609576"/>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rgbClr val="000000"/>
                    </a:solidFill>
                  </a:rPr>
                  <a:t>2008</a:t>
                </a:r>
                <a:endParaRPr lang="en-US" sz="800" b="1" dirty="0">
                  <a:solidFill>
                    <a:srgbClr val="000000"/>
                  </a:solidFill>
                </a:endParaRPr>
              </a:p>
            </p:txBody>
          </p:sp>
          <p:sp>
            <p:nvSpPr>
              <p:cNvPr id="24" name="Down Arrow 23"/>
              <p:cNvSpPr/>
              <p:nvPr/>
            </p:nvSpPr>
            <p:spPr>
              <a:xfrm>
                <a:off x="4648197" y="3124212"/>
                <a:ext cx="304806" cy="576064"/>
              </a:xfrm>
              <a:prstGeom prst="downArrow">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rgbClr val="000000"/>
                    </a:solidFill>
                  </a:rPr>
                  <a:t>2009</a:t>
                </a:r>
                <a:endParaRPr lang="en-US" sz="800" b="1" dirty="0">
                  <a:solidFill>
                    <a:srgbClr val="000000"/>
                  </a:solidFill>
                </a:endParaRPr>
              </a:p>
            </p:txBody>
          </p:sp>
        </p:grpSp>
        <p:sp>
          <p:nvSpPr>
            <p:cNvPr id="21" name="Down Arrow 20"/>
            <p:cNvSpPr/>
            <p:nvPr/>
          </p:nvSpPr>
          <p:spPr>
            <a:xfrm>
              <a:off x="3707904" y="3212976"/>
              <a:ext cx="288032" cy="576064"/>
            </a:xfrm>
            <a:prstGeom prst="downArrow">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sz="800" b="1" dirty="0" smtClean="0">
                  <a:solidFill>
                    <a:schemeClr val="bg1"/>
                  </a:solidFill>
                </a:rPr>
                <a:t>2010</a:t>
              </a:r>
              <a:endParaRPr lang="en-US" sz="800" b="1" dirty="0">
                <a:solidFill>
                  <a:schemeClr val="bg1"/>
                </a:solidFill>
              </a:endParaRPr>
            </a:p>
          </p:txBody>
        </p:sp>
      </p:grpSp>
      <p:sp>
        <p:nvSpPr>
          <p:cNvPr id="26" name="Rectangular Callout 25"/>
          <p:cNvSpPr/>
          <p:nvPr/>
        </p:nvSpPr>
        <p:spPr>
          <a:xfrm>
            <a:off x="5076056" y="1196752"/>
            <a:ext cx="3888432" cy="648072"/>
          </a:xfrm>
          <a:prstGeom prst="wedgeRectCallout">
            <a:avLst>
              <a:gd name="adj1" fmla="val -27246"/>
              <a:gd name="adj2" fmla="val 771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i="1" dirty="0" smtClean="0"/>
              <a:t>Several variations of this statement included to suit the category of respondent:  Understanding of your service offering / legislative requirements / stakeholders</a:t>
            </a:r>
            <a:endParaRPr lang="en-US" sz="1200" i="1" dirty="0"/>
          </a:p>
        </p:txBody>
      </p:sp>
      <p:sp>
        <p:nvSpPr>
          <p:cNvPr id="27"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fontAlgn="base">
              <a:spcBef>
                <a:spcPct val="0"/>
              </a:spcBef>
              <a:spcAft>
                <a:spcPct val="0"/>
              </a:spcAft>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25" name="Arc 24"/>
          <p:cNvSpPr/>
          <p:nvPr/>
        </p:nvSpPr>
        <p:spPr>
          <a:xfrm flipH="1">
            <a:off x="3131840" y="2420888"/>
            <a:ext cx="720080" cy="504056"/>
          </a:xfrm>
          <a:prstGeom prst="arc">
            <a:avLst>
              <a:gd name="adj1" fmla="val 10991975"/>
              <a:gd name="adj2" fmla="val 0"/>
            </a:avLst>
          </a:prstGeom>
          <a:ln w="19050">
            <a:solidFill>
              <a:srgbClr val="990033"/>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p:cNvSpPr/>
          <p:nvPr/>
        </p:nvSpPr>
        <p:spPr>
          <a:xfrm flipH="1">
            <a:off x="7596336" y="2420888"/>
            <a:ext cx="720080" cy="504056"/>
          </a:xfrm>
          <a:prstGeom prst="arc">
            <a:avLst>
              <a:gd name="adj1" fmla="val 10991975"/>
              <a:gd name="adj2" fmla="val 0"/>
            </a:avLst>
          </a:prstGeom>
          <a:ln w="19050">
            <a:solidFill>
              <a:srgbClr val="990033"/>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79512" y="1772816"/>
          <a:ext cx="8964488"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Service Delivery</a:t>
            </a:r>
            <a:endParaRPr lang="en-US" dirty="0"/>
          </a:p>
        </p:txBody>
      </p:sp>
      <p:sp>
        <p:nvSpPr>
          <p:cNvPr id="6" name="TextBox 8"/>
          <p:cNvSpPr txBox="1">
            <a:spLocks noChangeArrowheads="1"/>
          </p:cNvSpPr>
          <p:nvPr/>
        </p:nvSpPr>
        <p:spPr bwMode="auto">
          <a:xfrm>
            <a:off x="457200" y="1447800"/>
            <a:ext cx="7571184" cy="261610"/>
          </a:xfrm>
          <a:prstGeom prst="rect">
            <a:avLst/>
          </a:prstGeom>
          <a:noFill/>
          <a:ln w="9525">
            <a:noFill/>
            <a:miter lim="800000"/>
            <a:headEnd/>
            <a:tailEnd/>
          </a:ln>
        </p:spPr>
        <p:txBody>
          <a:bodyPr wrap="square">
            <a:spAutoFit/>
          </a:bodyPr>
          <a:lstStyle/>
          <a:p>
            <a:pPr eaLnBrk="0" fontAlgn="base" hangingPunct="0">
              <a:spcBef>
                <a:spcPct val="50000"/>
              </a:spcBef>
              <a:spcAft>
                <a:spcPct val="0"/>
              </a:spcAft>
              <a:buSzPct val="100000"/>
            </a:pPr>
            <a:r>
              <a:rPr lang="en-US" sz="1100" dirty="0">
                <a:solidFill>
                  <a:srgbClr val="000000"/>
                </a:solidFill>
              </a:rPr>
              <a:t>Average Rating of </a:t>
            </a:r>
            <a:r>
              <a:rPr lang="en-US" sz="1100" b="1" dirty="0">
                <a:solidFill>
                  <a:srgbClr val="000000"/>
                </a:solidFill>
              </a:rPr>
              <a:t>BANKSETA </a:t>
            </a:r>
            <a:r>
              <a:rPr lang="en-US" sz="1100" b="1" dirty="0" smtClean="0">
                <a:solidFill>
                  <a:srgbClr val="000000"/>
                </a:solidFill>
              </a:rPr>
              <a:t>importance </a:t>
            </a:r>
            <a:r>
              <a:rPr lang="en-US" sz="1100" dirty="0">
                <a:solidFill>
                  <a:srgbClr val="000000"/>
                </a:solidFill>
              </a:rPr>
              <a:t>using a Scale of 1 = </a:t>
            </a:r>
            <a:r>
              <a:rPr lang="en-US" sz="1100" dirty="0" smtClean="0">
                <a:solidFill>
                  <a:srgbClr val="000000"/>
                </a:solidFill>
              </a:rPr>
              <a:t>Not at all important </a:t>
            </a:r>
            <a:r>
              <a:rPr lang="en-US" sz="1100" dirty="0">
                <a:solidFill>
                  <a:srgbClr val="000000"/>
                </a:solidFill>
              </a:rPr>
              <a:t>and </a:t>
            </a:r>
            <a:r>
              <a:rPr lang="en-US" sz="1100" dirty="0" smtClean="0">
                <a:solidFill>
                  <a:srgbClr val="000000"/>
                </a:solidFill>
              </a:rPr>
              <a:t>10 </a:t>
            </a:r>
            <a:r>
              <a:rPr lang="en-US" sz="1100" dirty="0">
                <a:solidFill>
                  <a:srgbClr val="000000"/>
                </a:solidFill>
              </a:rPr>
              <a:t>= </a:t>
            </a:r>
            <a:r>
              <a:rPr lang="en-US" sz="1100" dirty="0" smtClean="0">
                <a:solidFill>
                  <a:srgbClr val="000000"/>
                </a:solidFill>
              </a:rPr>
              <a:t>Extremely important</a:t>
            </a:r>
            <a:endParaRPr lang="en-US" sz="1100" dirty="0">
              <a:solidFill>
                <a:srgbClr val="000000"/>
              </a:solidFill>
            </a:endParaRPr>
          </a:p>
        </p:txBody>
      </p:sp>
      <p:sp>
        <p:nvSpPr>
          <p:cNvPr id="10" name="32-Point Star 9"/>
          <p:cNvSpPr/>
          <p:nvPr/>
        </p:nvSpPr>
        <p:spPr>
          <a:xfrm rot="835654">
            <a:off x="6428510" y="650729"/>
            <a:ext cx="2133600" cy="728503"/>
          </a:xfrm>
          <a:prstGeom prst="star32">
            <a:avLst/>
          </a:prstGeom>
          <a:solidFill>
            <a:srgbClr val="FFFF00"/>
          </a:solidFill>
          <a:ln>
            <a:solidFill>
              <a:srgbClr val="FFFF00"/>
            </a:solidFill>
          </a:ln>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r>
              <a:rPr lang="en-US" sz="1200" b="1" dirty="0" smtClean="0">
                <a:solidFill>
                  <a:srgbClr val="000000"/>
                </a:solidFill>
              </a:rPr>
              <a:t>Importance</a:t>
            </a:r>
            <a:endParaRPr lang="en-US" sz="1200" b="1" dirty="0">
              <a:solidFill>
                <a:srgbClr val="000000"/>
              </a:solidFill>
            </a:endParaRPr>
          </a:p>
        </p:txBody>
      </p:sp>
      <p:sp>
        <p:nvSpPr>
          <p:cNvPr id="13" name="Slide Number Placeholder 12"/>
          <p:cNvSpPr>
            <a:spLocks noGrp="1"/>
          </p:cNvSpPr>
          <p:nvPr>
            <p:ph type="sldNum" sz="quarter" idx="12"/>
          </p:nvPr>
        </p:nvSpPr>
        <p:spPr/>
        <p:txBody>
          <a:bodyPr/>
          <a:lstStyle/>
          <a:p>
            <a:fld id="{746E673A-1C4A-4AB9-B0E0-1AFDA1C40DF3}" type="slidenum">
              <a:rPr lang="en-GB" smtClean="0">
                <a:solidFill>
                  <a:srgbClr val="000000"/>
                </a:solidFill>
              </a:rPr>
              <a:pPr/>
              <a:t>19</a:t>
            </a:fld>
            <a:endParaRPr lang="en-GB" dirty="0">
              <a:solidFill>
                <a:srgbClr val="000000"/>
              </a:solidFill>
            </a:endParaRPr>
          </a:p>
        </p:txBody>
      </p:sp>
      <p:sp>
        <p:nvSpPr>
          <p:cNvPr id="11" name="Rectangle 24"/>
          <p:cNvSpPr>
            <a:spLocks noChangeArrowheads="1"/>
          </p:cNvSpPr>
          <p:nvPr/>
        </p:nvSpPr>
        <p:spPr bwMode="auto">
          <a:xfrm>
            <a:off x="1187624" y="6600497"/>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fontAlgn="base">
              <a:spcBef>
                <a:spcPct val="0"/>
              </a:spcBef>
              <a:spcAft>
                <a:spcPct val="0"/>
              </a:spcAft>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381000" y="1600200"/>
            <a:ext cx="5410200" cy="446313"/>
          </a:xfrm>
          <a:prstGeom prst="roundRect">
            <a:avLst/>
          </a:prstGeom>
          <a:ln>
            <a:headEnd type="none" w="med" len="med"/>
            <a:tailEnd type="none" w="med" len="med"/>
          </a:ln>
          <a:effectLst>
            <a:outerShdw blurRad="50800" dist="38100" dir="18900000" algn="bl" rotWithShape="0">
              <a:prstClr val="black">
                <a:alpha val="40000"/>
              </a:prst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a:lstStyle/>
          <a:p>
            <a:pPr algn="ctr" defTabSz="1004888" eaLnBrk="0" fontAlgn="base" hangingPunct="0">
              <a:spcBef>
                <a:spcPct val="50000"/>
              </a:spcBef>
              <a:spcAft>
                <a:spcPct val="0"/>
              </a:spcAft>
              <a:buSzPct val="100000"/>
              <a:defRPr/>
            </a:pPr>
            <a:endParaRPr lang="en-US" dirty="0">
              <a:solidFill>
                <a:srgbClr val="000000"/>
              </a:solidFill>
            </a:endParaRPr>
          </a:p>
        </p:txBody>
      </p:sp>
      <p:sp>
        <p:nvSpPr>
          <p:cNvPr id="8194" name="Rectangle 2"/>
          <p:cNvSpPr>
            <a:spLocks noGrp="1" noChangeArrowheads="1"/>
          </p:cNvSpPr>
          <p:nvPr>
            <p:ph type="title"/>
          </p:nvPr>
        </p:nvSpPr>
        <p:spPr/>
        <p:txBody>
          <a:bodyPr/>
          <a:lstStyle/>
          <a:p>
            <a:r>
              <a:rPr lang="en-US" dirty="0" smtClean="0"/>
              <a:t>Agenda</a:t>
            </a:r>
            <a:endParaRPr lang="en-US" dirty="0"/>
          </a:p>
        </p:txBody>
      </p:sp>
      <p:sp>
        <p:nvSpPr>
          <p:cNvPr id="8195" name="Rectangle 3"/>
          <p:cNvSpPr>
            <a:spLocks noGrp="1" noChangeArrowheads="1"/>
          </p:cNvSpPr>
          <p:nvPr>
            <p:ph type="body" idx="1"/>
          </p:nvPr>
        </p:nvSpPr>
        <p:spPr/>
        <p:txBody>
          <a:bodyPr/>
          <a:lstStyle/>
          <a:p>
            <a:pPr marL="324000" eaLnBrk="0" hangingPunct="0">
              <a:spcBef>
                <a:spcPts val="0"/>
              </a:spcBef>
              <a:buSzPct val="100000"/>
              <a:defRPr/>
            </a:pPr>
            <a:r>
              <a:rPr lang="en-US" b="1" dirty="0" smtClean="0">
                <a:solidFill>
                  <a:schemeClr val="bg1"/>
                </a:solidFill>
                <a:effectLst>
                  <a:outerShdw blurRad="38100" dist="38100" dir="2700000" algn="tl">
                    <a:srgbClr val="000000">
                      <a:alpha val="43137"/>
                    </a:srgbClr>
                  </a:outerShdw>
                </a:effectLst>
              </a:rPr>
              <a:t>Introduction</a:t>
            </a:r>
          </a:p>
          <a:p>
            <a:pPr marL="324000" eaLnBrk="0" hangingPunct="0">
              <a:spcBef>
                <a:spcPts val="0"/>
              </a:spcBef>
              <a:buSzPct val="100000"/>
              <a:buNone/>
              <a:defRPr/>
            </a:pPr>
            <a:endParaRPr lang="en-US" dirty="0" smtClean="0"/>
          </a:p>
          <a:p>
            <a:pPr marL="324000" eaLnBrk="0" hangingPunct="0">
              <a:spcBef>
                <a:spcPts val="0"/>
              </a:spcBef>
              <a:buSzPct val="100000"/>
              <a:defRPr/>
            </a:pPr>
            <a:r>
              <a:rPr lang="en-US" dirty="0" smtClean="0"/>
              <a:t>Executive Summary</a:t>
            </a:r>
          </a:p>
          <a:p>
            <a:pPr marL="324000" eaLnBrk="0" hangingPunct="0">
              <a:spcBef>
                <a:spcPts val="0"/>
              </a:spcBef>
              <a:buSzPct val="100000"/>
              <a:buNone/>
              <a:defRPr/>
            </a:pPr>
            <a:endParaRPr lang="en-US" dirty="0"/>
          </a:p>
          <a:p>
            <a:pPr marL="324000" eaLnBrk="0" hangingPunct="0">
              <a:spcBef>
                <a:spcPts val="0"/>
              </a:spcBef>
              <a:buSzPct val="100000"/>
              <a:defRPr/>
            </a:pPr>
            <a:r>
              <a:rPr lang="en-US" dirty="0"/>
              <a:t>Research </a:t>
            </a:r>
            <a:r>
              <a:rPr lang="en-US" dirty="0" smtClean="0"/>
              <a:t>Findings</a:t>
            </a:r>
          </a:p>
          <a:p>
            <a:pPr marL="324000" eaLnBrk="0" hangingPunct="0">
              <a:spcBef>
                <a:spcPts val="0"/>
              </a:spcBef>
              <a:buSzPct val="100000"/>
              <a:defRPr/>
            </a:pPr>
            <a:endParaRPr lang="en-US" dirty="0" smtClean="0"/>
          </a:p>
          <a:p>
            <a:pPr marL="324000" eaLnBrk="0" hangingPunct="0">
              <a:spcBef>
                <a:spcPts val="0"/>
              </a:spcBef>
              <a:buSzPct val="100000"/>
              <a:defRPr/>
            </a:pPr>
            <a:r>
              <a:rPr lang="en-US" dirty="0" smtClean="0"/>
              <a:t>Next Steps</a:t>
            </a:r>
          </a:p>
          <a:p>
            <a:pPr>
              <a:buNone/>
            </a:pPr>
            <a:endParaRPr lang="en-US" dirty="0"/>
          </a:p>
        </p:txBody>
      </p:sp>
      <p:sp>
        <p:nvSpPr>
          <p:cNvPr id="6" name="Slide Number Placeholder 5"/>
          <p:cNvSpPr>
            <a:spLocks noGrp="1"/>
          </p:cNvSpPr>
          <p:nvPr>
            <p:ph type="sldNum" sz="quarter" idx="12"/>
          </p:nvPr>
        </p:nvSpPr>
        <p:spPr/>
        <p:txBody>
          <a:bodyPr/>
          <a:lstStyle/>
          <a:p>
            <a:fld id="{746E673A-1C4A-4AB9-B0E0-1AFDA1C40DF3}" type="slidenum">
              <a:rPr lang="en-GB" smtClean="0">
                <a:solidFill>
                  <a:srgbClr val="000000"/>
                </a:solidFill>
              </a:rPr>
              <a:pPr/>
              <a:t>2</a:t>
            </a:fld>
            <a:endParaRPr lang="en-GB" dirty="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Service Delivery</a:t>
            </a:r>
          </a:p>
        </p:txBody>
      </p:sp>
      <p:graphicFrame>
        <p:nvGraphicFramePr>
          <p:cNvPr id="12" name="Chart 11"/>
          <p:cNvGraphicFramePr/>
          <p:nvPr/>
        </p:nvGraphicFramePr>
        <p:xfrm>
          <a:off x="0" y="1700808"/>
          <a:ext cx="8964488" cy="432244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7"/>
          <p:cNvSpPr>
            <a:spLocks noGrp="1"/>
          </p:cNvSpPr>
          <p:nvPr>
            <p:ph type="sldNum" sz="quarter" idx="12"/>
          </p:nvPr>
        </p:nvSpPr>
        <p:spPr/>
        <p:txBody>
          <a:bodyPr/>
          <a:lstStyle/>
          <a:p>
            <a:fld id="{746E673A-1C4A-4AB9-B0E0-1AFDA1C40DF3}" type="slidenum">
              <a:rPr lang="en-GB" smtClean="0">
                <a:solidFill>
                  <a:srgbClr val="000000"/>
                </a:solidFill>
              </a:rPr>
              <a:pPr/>
              <a:t>20</a:t>
            </a:fld>
            <a:endParaRPr lang="en-GB" dirty="0">
              <a:solidFill>
                <a:srgbClr val="000000"/>
              </a:solidFill>
            </a:endParaRPr>
          </a:p>
        </p:txBody>
      </p:sp>
      <p:sp>
        <p:nvSpPr>
          <p:cNvPr id="9" name="Rectangle 24"/>
          <p:cNvSpPr>
            <a:spLocks noChangeArrowheads="1"/>
          </p:cNvSpPr>
          <p:nvPr/>
        </p:nvSpPr>
        <p:spPr bwMode="auto">
          <a:xfrm>
            <a:off x="1187624" y="6453336"/>
            <a:ext cx="5257800" cy="33598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endParaRPr lang="en-ZA" sz="800" dirty="0">
              <a:solidFill>
                <a:srgbClr val="000000"/>
              </a:solidFill>
            </a:endParaRPr>
          </a:p>
          <a:p>
            <a:pPr marL="119063" indent="-119063" defTabSz="911225">
              <a:tabLst>
                <a:tab pos="401638" algn="l"/>
              </a:tabLst>
            </a:pPr>
            <a:r>
              <a:rPr lang="en-ZA" sz="800" dirty="0">
                <a:solidFill>
                  <a:srgbClr val="000000"/>
                </a:solidFill>
              </a:rPr>
              <a:t>Source: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Service Delivery</a:t>
            </a:r>
          </a:p>
        </p:txBody>
      </p:sp>
      <p:graphicFrame>
        <p:nvGraphicFramePr>
          <p:cNvPr id="12" name="Chart 11"/>
          <p:cNvGraphicFramePr/>
          <p:nvPr/>
        </p:nvGraphicFramePr>
        <p:xfrm>
          <a:off x="0" y="1844824"/>
          <a:ext cx="9144000" cy="432244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7"/>
          <p:cNvSpPr>
            <a:spLocks noGrp="1"/>
          </p:cNvSpPr>
          <p:nvPr>
            <p:ph type="sldNum" sz="quarter" idx="12"/>
          </p:nvPr>
        </p:nvSpPr>
        <p:spPr/>
        <p:txBody>
          <a:bodyPr/>
          <a:lstStyle/>
          <a:p>
            <a:fld id="{746E673A-1C4A-4AB9-B0E0-1AFDA1C40DF3}" type="slidenum">
              <a:rPr lang="en-GB" smtClean="0">
                <a:solidFill>
                  <a:srgbClr val="000000"/>
                </a:solidFill>
              </a:rPr>
              <a:pPr/>
              <a:t>21</a:t>
            </a:fld>
            <a:endParaRPr lang="en-GB" dirty="0">
              <a:solidFill>
                <a:srgbClr val="000000"/>
              </a:solidFill>
            </a:endParaRPr>
          </a:p>
        </p:txBody>
      </p:sp>
      <p:sp>
        <p:nvSpPr>
          <p:cNvPr id="10"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6" name="Rectangle 5"/>
          <p:cNvSpPr/>
          <p:nvPr/>
        </p:nvSpPr>
        <p:spPr>
          <a:xfrm>
            <a:off x="5436096" y="6309320"/>
            <a:ext cx="2016224"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Service Delivery</a:t>
            </a:r>
          </a:p>
        </p:txBody>
      </p:sp>
      <p:graphicFrame>
        <p:nvGraphicFramePr>
          <p:cNvPr id="12" name="Chart 11"/>
          <p:cNvGraphicFramePr/>
          <p:nvPr/>
        </p:nvGraphicFramePr>
        <p:xfrm>
          <a:off x="0" y="1700808"/>
          <a:ext cx="8964488" cy="432244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7"/>
          <p:cNvSpPr>
            <a:spLocks noGrp="1"/>
          </p:cNvSpPr>
          <p:nvPr>
            <p:ph type="sldNum" sz="quarter" idx="12"/>
          </p:nvPr>
        </p:nvSpPr>
        <p:spPr/>
        <p:txBody>
          <a:bodyPr/>
          <a:lstStyle/>
          <a:p>
            <a:fld id="{746E673A-1C4A-4AB9-B0E0-1AFDA1C40DF3}" type="slidenum">
              <a:rPr lang="en-GB" smtClean="0">
                <a:solidFill>
                  <a:srgbClr val="000000"/>
                </a:solidFill>
              </a:rPr>
              <a:pPr/>
              <a:t>22</a:t>
            </a:fld>
            <a:endParaRPr lang="en-GB" dirty="0">
              <a:solidFill>
                <a:srgbClr val="000000"/>
              </a:solidFill>
            </a:endParaRPr>
          </a:p>
        </p:txBody>
      </p:sp>
      <p:sp>
        <p:nvSpPr>
          <p:cNvPr id="14"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Service Delivery</a:t>
            </a:r>
          </a:p>
        </p:txBody>
      </p:sp>
      <p:graphicFrame>
        <p:nvGraphicFramePr>
          <p:cNvPr id="12" name="Chart 11"/>
          <p:cNvGraphicFramePr/>
          <p:nvPr/>
        </p:nvGraphicFramePr>
        <p:xfrm>
          <a:off x="0" y="1628800"/>
          <a:ext cx="8964488" cy="432244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7"/>
          <p:cNvSpPr>
            <a:spLocks noGrp="1"/>
          </p:cNvSpPr>
          <p:nvPr>
            <p:ph type="sldNum" sz="quarter" idx="12"/>
          </p:nvPr>
        </p:nvSpPr>
        <p:spPr/>
        <p:txBody>
          <a:bodyPr/>
          <a:lstStyle/>
          <a:p>
            <a:fld id="{746E673A-1C4A-4AB9-B0E0-1AFDA1C40DF3}" type="slidenum">
              <a:rPr lang="en-GB" smtClean="0">
                <a:solidFill>
                  <a:srgbClr val="000000"/>
                </a:solidFill>
              </a:rPr>
              <a:pPr/>
              <a:t>23</a:t>
            </a:fld>
            <a:endParaRPr lang="en-GB" dirty="0">
              <a:solidFill>
                <a:srgbClr val="000000"/>
              </a:solidFill>
            </a:endParaRPr>
          </a:p>
        </p:txBody>
      </p:sp>
      <p:sp>
        <p:nvSpPr>
          <p:cNvPr id="16"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6" name="Rectangle 5"/>
          <p:cNvSpPr/>
          <p:nvPr/>
        </p:nvSpPr>
        <p:spPr>
          <a:xfrm>
            <a:off x="5436096" y="6309320"/>
            <a:ext cx="2016224"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Service Delivery</a:t>
            </a:r>
          </a:p>
        </p:txBody>
      </p:sp>
      <p:graphicFrame>
        <p:nvGraphicFramePr>
          <p:cNvPr id="12" name="Chart 11"/>
          <p:cNvGraphicFramePr/>
          <p:nvPr/>
        </p:nvGraphicFramePr>
        <p:xfrm>
          <a:off x="0" y="1628800"/>
          <a:ext cx="8964488" cy="432244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7"/>
          <p:cNvSpPr>
            <a:spLocks noGrp="1"/>
          </p:cNvSpPr>
          <p:nvPr>
            <p:ph type="sldNum" sz="quarter" idx="12"/>
          </p:nvPr>
        </p:nvSpPr>
        <p:spPr/>
        <p:txBody>
          <a:bodyPr/>
          <a:lstStyle/>
          <a:p>
            <a:fld id="{746E673A-1C4A-4AB9-B0E0-1AFDA1C40DF3}" type="slidenum">
              <a:rPr lang="en-GB" smtClean="0">
                <a:solidFill>
                  <a:srgbClr val="000000"/>
                </a:solidFill>
              </a:rPr>
              <a:pPr/>
              <a:t>24</a:t>
            </a:fld>
            <a:endParaRPr lang="en-GB" dirty="0">
              <a:solidFill>
                <a:srgbClr val="000000"/>
              </a:solidFill>
            </a:endParaRPr>
          </a:p>
        </p:txBody>
      </p:sp>
      <p:sp>
        <p:nvSpPr>
          <p:cNvPr id="9"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6" name="Rectangle 5"/>
          <p:cNvSpPr/>
          <p:nvPr/>
        </p:nvSpPr>
        <p:spPr>
          <a:xfrm>
            <a:off x="5436096" y="6309320"/>
            <a:ext cx="2016224"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Service Delivery</a:t>
            </a:r>
          </a:p>
        </p:txBody>
      </p:sp>
      <p:graphicFrame>
        <p:nvGraphicFramePr>
          <p:cNvPr id="12" name="Chart 11"/>
          <p:cNvGraphicFramePr/>
          <p:nvPr/>
        </p:nvGraphicFramePr>
        <p:xfrm>
          <a:off x="0" y="1700808"/>
          <a:ext cx="8964488" cy="432244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7"/>
          <p:cNvSpPr>
            <a:spLocks noGrp="1"/>
          </p:cNvSpPr>
          <p:nvPr>
            <p:ph type="sldNum" sz="quarter" idx="12"/>
          </p:nvPr>
        </p:nvSpPr>
        <p:spPr/>
        <p:txBody>
          <a:bodyPr/>
          <a:lstStyle/>
          <a:p>
            <a:fld id="{746E673A-1C4A-4AB9-B0E0-1AFDA1C40DF3}" type="slidenum">
              <a:rPr lang="en-GB" smtClean="0">
                <a:solidFill>
                  <a:srgbClr val="000000"/>
                </a:solidFill>
              </a:rPr>
              <a:pPr/>
              <a:t>25</a:t>
            </a:fld>
            <a:endParaRPr lang="en-GB" dirty="0">
              <a:solidFill>
                <a:srgbClr val="000000"/>
              </a:solidFill>
            </a:endParaRPr>
          </a:p>
        </p:txBody>
      </p:sp>
      <p:sp>
        <p:nvSpPr>
          <p:cNvPr id="9" name="Rectangle 24"/>
          <p:cNvSpPr>
            <a:spLocks noChangeArrowheads="1"/>
          </p:cNvSpPr>
          <p:nvPr/>
        </p:nvSpPr>
        <p:spPr bwMode="auto">
          <a:xfrm>
            <a:off x="1187624" y="6645121"/>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6" name="Rectangle 5"/>
          <p:cNvSpPr/>
          <p:nvPr/>
        </p:nvSpPr>
        <p:spPr>
          <a:xfrm>
            <a:off x="5436096" y="6309320"/>
            <a:ext cx="2016224"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Service Delivery</a:t>
            </a:r>
          </a:p>
        </p:txBody>
      </p:sp>
      <p:graphicFrame>
        <p:nvGraphicFramePr>
          <p:cNvPr id="12" name="Chart 11"/>
          <p:cNvGraphicFramePr/>
          <p:nvPr/>
        </p:nvGraphicFramePr>
        <p:xfrm>
          <a:off x="0" y="1844824"/>
          <a:ext cx="8964488" cy="432244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7"/>
          <p:cNvSpPr>
            <a:spLocks noGrp="1"/>
          </p:cNvSpPr>
          <p:nvPr>
            <p:ph type="sldNum" sz="quarter" idx="12"/>
          </p:nvPr>
        </p:nvSpPr>
        <p:spPr/>
        <p:txBody>
          <a:bodyPr/>
          <a:lstStyle/>
          <a:p>
            <a:fld id="{746E673A-1C4A-4AB9-B0E0-1AFDA1C40DF3}" type="slidenum">
              <a:rPr lang="en-GB" smtClean="0">
                <a:solidFill>
                  <a:srgbClr val="000000"/>
                </a:solidFill>
              </a:rPr>
              <a:pPr/>
              <a:t>26</a:t>
            </a:fld>
            <a:endParaRPr lang="en-GB" dirty="0">
              <a:solidFill>
                <a:srgbClr val="000000"/>
              </a:solidFill>
            </a:endParaRPr>
          </a:p>
        </p:txBody>
      </p:sp>
      <p:sp>
        <p:nvSpPr>
          <p:cNvPr id="9"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6" name="Rectangle 5"/>
          <p:cNvSpPr/>
          <p:nvPr/>
        </p:nvSpPr>
        <p:spPr>
          <a:xfrm>
            <a:off x="5436096" y="6309320"/>
            <a:ext cx="2016224"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371600"/>
          <a:ext cx="86106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Service Delivery</a:t>
            </a:r>
            <a:endParaRPr lang="en-US" dirty="0"/>
          </a:p>
        </p:txBody>
      </p:sp>
      <p:cxnSp>
        <p:nvCxnSpPr>
          <p:cNvPr id="8" name="Straight Connector 7"/>
          <p:cNvCxnSpPr/>
          <p:nvPr/>
        </p:nvCxnSpPr>
        <p:spPr bwMode="auto">
          <a:xfrm rot="5400000">
            <a:off x="2609903" y="2942824"/>
            <a:ext cx="2196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 name="Rectangle 14"/>
          <p:cNvSpPr/>
          <p:nvPr/>
        </p:nvSpPr>
        <p:spPr>
          <a:xfrm>
            <a:off x="5508104" y="6309320"/>
            <a:ext cx="2057400" cy="432048"/>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1" name="Slide Number Placeholder 10"/>
          <p:cNvSpPr>
            <a:spLocks noGrp="1"/>
          </p:cNvSpPr>
          <p:nvPr>
            <p:ph type="sldNum" sz="quarter" idx="12"/>
          </p:nvPr>
        </p:nvSpPr>
        <p:spPr/>
        <p:txBody>
          <a:bodyPr/>
          <a:lstStyle/>
          <a:p>
            <a:fld id="{746E673A-1C4A-4AB9-B0E0-1AFDA1C40DF3}" type="slidenum">
              <a:rPr lang="en-GB" smtClean="0">
                <a:solidFill>
                  <a:srgbClr val="000000"/>
                </a:solidFill>
              </a:rPr>
              <a:pPr/>
              <a:t>27</a:t>
            </a:fld>
            <a:endParaRPr lang="en-GB" dirty="0">
              <a:solidFill>
                <a:srgbClr val="000000"/>
              </a:solidFill>
            </a:endParaRPr>
          </a:p>
        </p:txBody>
      </p:sp>
      <p:sp>
        <p:nvSpPr>
          <p:cNvPr id="10"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79512" y="1524000"/>
          <a:ext cx="2687216"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Service Delivery</a:t>
            </a:r>
            <a:endParaRPr lang="en-US" dirty="0"/>
          </a:p>
        </p:txBody>
      </p:sp>
      <p:cxnSp>
        <p:nvCxnSpPr>
          <p:cNvPr id="8" name="Straight Connector 7"/>
          <p:cNvCxnSpPr/>
          <p:nvPr/>
        </p:nvCxnSpPr>
        <p:spPr bwMode="auto">
          <a:xfrm rot="5400000">
            <a:off x="593680" y="3086840"/>
            <a:ext cx="2340016"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 name="Rectangle 14"/>
          <p:cNvSpPr/>
          <p:nvPr/>
        </p:nvSpPr>
        <p:spPr>
          <a:xfrm>
            <a:off x="5508104" y="6237312"/>
            <a:ext cx="1985392" cy="432048"/>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1" name="Slide Number Placeholder 10"/>
          <p:cNvSpPr>
            <a:spLocks noGrp="1"/>
          </p:cNvSpPr>
          <p:nvPr>
            <p:ph type="sldNum" sz="quarter" idx="12"/>
          </p:nvPr>
        </p:nvSpPr>
        <p:spPr/>
        <p:txBody>
          <a:bodyPr/>
          <a:lstStyle/>
          <a:p>
            <a:fld id="{746E673A-1C4A-4AB9-B0E0-1AFDA1C40DF3}" type="slidenum">
              <a:rPr lang="en-GB" smtClean="0">
                <a:solidFill>
                  <a:srgbClr val="000000"/>
                </a:solidFill>
              </a:rPr>
              <a:pPr/>
              <a:t>28</a:t>
            </a:fld>
            <a:endParaRPr lang="en-GB" dirty="0">
              <a:solidFill>
                <a:srgbClr val="000000"/>
              </a:solidFill>
            </a:endParaRPr>
          </a:p>
        </p:txBody>
      </p:sp>
      <p:graphicFrame>
        <p:nvGraphicFramePr>
          <p:cNvPr id="12" name="Chart 11"/>
          <p:cNvGraphicFramePr/>
          <p:nvPr/>
        </p:nvGraphicFramePr>
        <p:xfrm>
          <a:off x="179512" y="1524000"/>
          <a:ext cx="8964488" cy="5145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nvGraphicFramePr>
        <p:xfrm>
          <a:off x="6228184" y="1524000"/>
          <a:ext cx="2687216" cy="5334000"/>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Straight Connector 15"/>
          <p:cNvCxnSpPr/>
          <p:nvPr/>
        </p:nvCxnSpPr>
        <p:spPr bwMode="auto">
          <a:xfrm rot="5400000">
            <a:off x="3546008" y="3158848"/>
            <a:ext cx="2340016"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bwMode="auto">
          <a:xfrm rot="5400000">
            <a:off x="6570344" y="3086840"/>
            <a:ext cx="2340016"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rot="5400000" flipH="1" flipV="1">
            <a:off x="4463988" y="2456892"/>
            <a:ext cx="504056" cy="432048"/>
          </a:xfrm>
          <a:prstGeom prst="straightConnector1">
            <a:avLst/>
          </a:prstGeom>
          <a:ln w="19050">
            <a:solidFill>
              <a:srgbClr val="990033"/>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907704" y="1916832"/>
            <a:ext cx="936104" cy="432048"/>
          </a:xfrm>
          <a:prstGeom prst="ellipse">
            <a:avLst/>
          </a:prstGeom>
          <a:noFill/>
          <a:ln w="19050">
            <a:solidFill>
              <a:srgbClr val="9900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7884368" y="1916832"/>
            <a:ext cx="936104" cy="432048"/>
          </a:xfrm>
          <a:prstGeom prst="ellipse">
            <a:avLst/>
          </a:prstGeom>
          <a:noFill/>
          <a:ln w="19050">
            <a:solidFill>
              <a:srgbClr val="9900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nvGraphicFramePr>
        <p:xfrm>
          <a:off x="152400" y="1752600"/>
          <a:ext cx="88392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Service Delivery</a:t>
            </a:r>
            <a:endParaRPr lang="en-US" dirty="0"/>
          </a:p>
        </p:txBody>
      </p:sp>
      <p:sp>
        <p:nvSpPr>
          <p:cNvPr id="14" name="TextBox 8"/>
          <p:cNvSpPr txBox="1">
            <a:spLocks noChangeArrowheads="1"/>
          </p:cNvSpPr>
          <p:nvPr/>
        </p:nvSpPr>
        <p:spPr bwMode="auto">
          <a:xfrm>
            <a:off x="457200" y="1447800"/>
            <a:ext cx="7224346" cy="261610"/>
          </a:xfrm>
          <a:prstGeom prst="rect">
            <a:avLst/>
          </a:prstGeom>
          <a:noFill/>
          <a:ln w="9525">
            <a:noFill/>
            <a:miter lim="800000"/>
            <a:headEnd/>
            <a:tailEnd/>
          </a:ln>
        </p:spPr>
        <p:txBody>
          <a:bodyPr wrap="square">
            <a:spAutoFit/>
          </a:bodyPr>
          <a:lstStyle/>
          <a:p>
            <a:pPr eaLnBrk="0" fontAlgn="base" hangingPunct="0">
              <a:spcBef>
                <a:spcPct val="50000"/>
              </a:spcBef>
              <a:spcAft>
                <a:spcPct val="0"/>
              </a:spcAft>
              <a:buSzPct val="100000"/>
            </a:pPr>
            <a:r>
              <a:rPr lang="en-US" sz="1100" dirty="0">
                <a:solidFill>
                  <a:srgbClr val="000000"/>
                </a:solidFill>
              </a:rPr>
              <a:t>Average Rating of </a:t>
            </a:r>
            <a:r>
              <a:rPr lang="en-US" sz="1100" b="1" dirty="0">
                <a:solidFill>
                  <a:srgbClr val="000000"/>
                </a:solidFill>
              </a:rPr>
              <a:t>BANKSETA performance </a:t>
            </a:r>
            <a:r>
              <a:rPr lang="en-US" sz="1100" dirty="0">
                <a:solidFill>
                  <a:srgbClr val="000000"/>
                </a:solidFill>
              </a:rPr>
              <a:t>using a Scale of 1 = Poor and 5 = Excellent</a:t>
            </a:r>
          </a:p>
        </p:txBody>
      </p:sp>
      <p:sp>
        <p:nvSpPr>
          <p:cNvPr id="8" name="Slide Number Placeholder 7"/>
          <p:cNvSpPr>
            <a:spLocks noGrp="1"/>
          </p:cNvSpPr>
          <p:nvPr>
            <p:ph type="sldNum" sz="quarter" idx="12"/>
          </p:nvPr>
        </p:nvSpPr>
        <p:spPr/>
        <p:txBody>
          <a:bodyPr/>
          <a:lstStyle/>
          <a:p>
            <a:fld id="{746E673A-1C4A-4AB9-B0E0-1AFDA1C40DF3}" type="slidenum">
              <a:rPr lang="en-GB" smtClean="0">
                <a:solidFill>
                  <a:srgbClr val="000000"/>
                </a:solidFill>
              </a:rPr>
              <a:pPr/>
              <a:t>29</a:t>
            </a:fld>
            <a:endParaRPr lang="en-GB" dirty="0">
              <a:solidFill>
                <a:srgbClr val="000000"/>
              </a:solidFill>
            </a:endParaRPr>
          </a:p>
        </p:txBody>
      </p:sp>
      <p:sp>
        <p:nvSpPr>
          <p:cNvPr id="10" name="Rectangle 24"/>
          <p:cNvSpPr>
            <a:spLocks noChangeArrowheads="1"/>
          </p:cNvSpPr>
          <p:nvPr/>
        </p:nvSpPr>
        <p:spPr bwMode="auto">
          <a:xfrm>
            <a:off x="1187624" y="6398900"/>
            <a:ext cx="6552728" cy="459100"/>
          </a:xfrm>
          <a:prstGeom prst="rect">
            <a:avLst/>
          </a:prstGeom>
          <a:noFill/>
          <a:ln w="12700">
            <a:noFill/>
            <a:miter lim="800000"/>
            <a:headEnd/>
            <a:tailEnd/>
          </a:ln>
        </p:spPr>
        <p:txBody>
          <a:bodyPr wrap="square" lIns="90488" tIns="44450" rIns="90488" bIns="44450" anchor="b">
            <a:spAutoFit/>
          </a:bodyPr>
          <a:lstStyle/>
          <a:p>
            <a:pPr marL="119063" indent="-119063" defTabSz="911225" fontAlgn="base">
              <a:spcBef>
                <a:spcPct val="0"/>
              </a:spcBef>
              <a:spcAft>
                <a:spcPct val="0"/>
              </a:spcAft>
              <a:tabLst>
                <a:tab pos="401638" algn="l"/>
              </a:tabLst>
            </a:pPr>
            <a:r>
              <a:rPr lang="en-ZA" sz="800" dirty="0">
                <a:solidFill>
                  <a:srgbClr val="000000"/>
                </a:solidFill>
              </a:rPr>
              <a:t>Note</a:t>
            </a:r>
            <a:r>
              <a:rPr lang="en-ZA" sz="800" dirty="0" smtClean="0">
                <a:solidFill>
                  <a:srgbClr val="000000"/>
                </a:solidFill>
              </a:rPr>
              <a:t>:  **</a:t>
            </a:r>
            <a:r>
              <a:rPr lang="en-US" sz="800" i="1" dirty="0" smtClean="0"/>
              <a:t>Several variations of this statement included to suit the category of respondent:  Understanding of your service offering / legislative requirements / stakeholders</a:t>
            </a:r>
            <a:endParaRPr lang="en-ZA" sz="800" dirty="0">
              <a:solidFill>
                <a:srgbClr val="000000"/>
              </a:solidFill>
            </a:endParaRPr>
          </a:p>
          <a:p>
            <a:pPr marL="119063" indent="-119063" defTabSz="911225" fontAlgn="base">
              <a:spcBef>
                <a:spcPct val="0"/>
              </a:spcBef>
              <a:spcAft>
                <a:spcPct val="0"/>
              </a:spcAft>
              <a:tabLst>
                <a:tab pos="401638" algn="l"/>
              </a:tabLst>
            </a:pPr>
            <a:r>
              <a:rPr lang="en-ZA" sz="800" dirty="0">
                <a:solidFill>
                  <a:srgbClr val="000000"/>
                </a:solidFill>
              </a:rPr>
              <a:t>Source: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cxnSp>
        <p:nvCxnSpPr>
          <p:cNvPr id="11" name="Straight Arrow Connector 10"/>
          <p:cNvCxnSpPr/>
          <p:nvPr/>
        </p:nvCxnSpPr>
        <p:spPr>
          <a:xfrm rot="10800000">
            <a:off x="755576" y="2132856"/>
            <a:ext cx="504056" cy="288032"/>
          </a:xfrm>
          <a:prstGeom prst="straightConnector1">
            <a:avLst/>
          </a:prstGeom>
          <a:ln w="19050">
            <a:solidFill>
              <a:srgbClr val="99003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1763688" y="2276872"/>
            <a:ext cx="504056" cy="288032"/>
          </a:xfrm>
          <a:prstGeom prst="straightConnector1">
            <a:avLst/>
          </a:prstGeom>
          <a:ln w="19050">
            <a:solidFill>
              <a:srgbClr val="99003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2699792" y="2204864"/>
            <a:ext cx="504056" cy="288032"/>
          </a:xfrm>
          <a:prstGeom prst="straightConnector1">
            <a:avLst/>
          </a:prstGeom>
          <a:ln w="19050">
            <a:solidFill>
              <a:srgbClr val="99003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4572000" y="2348880"/>
            <a:ext cx="504056" cy="288032"/>
          </a:xfrm>
          <a:prstGeom prst="straightConnector1">
            <a:avLst/>
          </a:prstGeom>
          <a:ln w="19050">
            <a:solidFill>
              <a:srgbClr val="99003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6444208" y="2348880"/>
            <a:ext cx="504056" cy="288032"/>
          </a:xfrm>
          <a:prstGeom prst="straightConnector1">
            <a:avLst/>
          </a:prstGeom>
          <a:ln w="19050">
            <a:solidFill>
              <a:srgbClr val="990033"/>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9" name="Rectangular Callout 18"/>
          <p:cNvSpPr/>
          <p:nvPr/>
        </p:nvSpPr>
        <p:spPr>
          <a:xfrm>
            <a:off x="7020272" y="1628800"/>
            <a:ext cx="2051720" cy="648072"/>
          </a:xfrm>
          <a:prstGeom prst="wedgeRectCallout">
            <a:avLst>
              <a:gd name="adj1" fmla="val -17376"/>
              <a:gd name="adj2" fmla="val 89986"/>
            </a:avLst>
          </a:prstGeom>
          <a:solidFill>
            <a:srgbClr val="FFC000">
              <a:alpha val="40000"/>
            </a:srgb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100" dirty="0" smtClean="0"/>
              <a:t>Total customers excludes beneficiaries, suppliers / providers and staff</a:t>
            </a:r>
            <a:endParaRPr lang="en-US" sz="1100" dirty="0"/>
          </a:p>
        </p:txBody>
      </p:sp>
      <p:sp>
        <p:nvSpPr>
          <p:cNvPr id="17" name="Rectangle 16"/>
          <p:cNvSpPr/>
          <p:nvPr/>
        </p:nvSpPr>
        <p:spPr>
          <a:xfrm>
            <a:off x="5724128" y="6021288"/>
            <a:ext cx="2016224"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Introduction</a:t>
            </a:r>
            <a:endParaRPr lang="en-US" dirty="0"/>
          </a:p>
        </p:txBody>
      </p:sp>
      <p:sp>
        <p:nvSpPr>
          <p:cNvPr id="6" name="Text Placeholder 5"/>
          <p:cNvSpPr>
            <a:spLocks noGrp="1"/>
          </p:cNvSpPr>
          <p:nvPr>
            <p:ph type="body" idx="1"/>
          </p:nvPr>
        </p:nvSpPr>
        <p:spPr bwMode="auto">
          <a:xfrm>
            <a:off x="723900" y="1905000"/>
            <a:ext cx="7696200" cy="346710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defTabSz="1004888" eaLnBrk="0" hangingPunct="0">
              <a:spcBef>
                <a:spcPct val="50000"/>
              </a:spcBef>
              <a:buSzPct val="100000"/>
              <a:defRPr/>
            </a:pPr>
            <a:r>
              <a:rPr lang="en-US" sz="1200" dirty="0">
                <a:solidFill>
                  <a:schemeClr val="tx1"/>
                </a:solidFill>
              </a:rPr>
              <a:t>TMS Research was commissioned by the BANKSETA to conduct the Annual Customer Satisfaction Study </a:t>
            </a:r>
            <a:r>
              <a:rPr lang="en-US" sz="1200" dirty="0" smtClean="0">
                <a:solidFill>
                  <a:schemeClr val="tx1"/>
                </a:solidFill>
              </a:rPr>
              <a:t>for 2010.</a:t>
            </a:r>
            <a:endParaRPr lang="en-US" sz="1200" dirty="0">
              <a:solidFill>
                <a:schemeClr val="tx1"/>
              </a:solidFill>
            </a:endParaRPr>
          </a:p>
          <a:p>
            <a:pPr defTabSz="1004888" eaLnBrk="0" hangingPunct="0">
              <a:spcBef>
                <a:spcPct val="50000"/>
              </a:spcBef>
              <a:buSzPct val="100000"/>
              <a:defRPr/>
            </a:pPr>
            <a:endParaRPr lang="en-US" sz="1200" dirty="0">
              <a:solidFill>
                <a:schemeClr val="tx1"/>
              </a:solidFill>
            </a:endParaRPr>
          </a:p>
          <a:p>
            <a:pPr defTabSz="1004888" eaLnBrk="0" hangingPunct="0">
              <a:spcBef>
                <a:spcPct val="50000"/>
              </a:spcBef>
              <a:buSzPct val="100000"/>
              <a:defRPr/>
            </a:pPr>
            <a:r>
              <a:rPr lang="en-US" sz="1200" dirty="0">
                <a:solidFill>
                  <a:schemeClr val="tx1"/>
                </a:solidFill>
              </a:rPr>
              <a:t>Although this study has been undertaken since 2001, 2007 </a:t>
            </a:r>
            <a:r>
              <a:rPr lang="en-US" sz="1200" dirty="0" smtClean="0">
                <a:solidFill>
                  <a:schemeClr val="tx1"/>
                </a:solidFill>
              </a:rPr>
              <a:t>marked </a:t>
            </a:r>
            <a:r>
              <a:rPr lang="en-US" sz="1200" dirty="0">
                <a:solidFill>
                  <a:schemeClr val="tx1"/>
                </a:solidFill>
              </a:rPr>
              <a:t>the introduction of changes to the sample </a:t>
            </a:r>
            <a:r>
              <a:rPr lang="en-US" sz="1200" dirty="0" smtClean="0">
                <a:solidFill>
                  <a:schemeClr val="tx1"/>
                </a:solidFill>
              </a:rPr>
              <a:t>and </a:t>
            </a:r>
            <a:r>
              <a:rPr lang="en-US" sz="1200" dirty="0">
                <a:solidFill>
                  <a:schemeClr val="tx1"/>
                </a:solidFill>
              </a:rPr>
              <a:t>methodology as well as the first year that TMS Research </a:t>
            </a:r>
            <a:r>
              <a:rPr lang="en-US" sz="1200" dirty="0" smtClean="0">
                <a:solidFill>
                  <a:schemeClr val="tx1"/>
                </a:solidFill>
              </a:rPr>
              <a:t>was </a:t>
            </a:r>
            <a:r>
              <a:rPr lang="en-US" sz="1200" dirty="0">
                <a:solidFill>
                  <a:schemeClr val="tx1"/>
                </a:solidFill>
              </a:rPr>
              <a:t>involved in the </a:t>
            </a:r>
            <a:r>
              <a:rPr lang="en-US" sz="1200" dirty="0" smtClean="0">
                <a:solidFill>
                  <a:schemeClr val="tx1"/>
                </a:solidFill>
              </a:rPr>
              <a:t>project.  2010 also saw one or two further changes to the sample categories covered.</a:t>
            </a:r>
            <a:endParaRPr lang="en-US" sz="1200" dirty="0">
              <a:solidFill>
                <a:schemeClr val="tx1"/>
              </a:solidFill>
            </a:endParaRPr>
          </a:p>
          <a:p>
            <a:pPr defTabSz="1004888" eaLnBrk="0" hangingPunct="0">
              <a:spcBef>
                <a:spcPct val="50000"/>
              </a:spcBef>
              <a:buSzPct val="100000"/>
              <a:defRPr/>
            </a:pPr>
            <a:endParaRPr lang="en-US" sz="1200" dirty="0">
              <a:solidFill>
                <a:schemeClr val="tx1"/>
              </a:solidFill>
            </a:endParaRPr>
          </a:p>
          <a:p>
            <a:pPr defTabSz="1004888" eaLnBrk="0" hangingPunct="0">
              <a:spcBef>
                <a:spcPct val="50000"/>
              </a:spcBef>
              <a:buSzPct val="100000"/>
              <a:defRPr/>
            </a:pPr>
            <a:r>
              <a:rPr lang="en-US" sz="1200" dirty="0">
                <a:solidFill>
                  <a:schemeClr val="tx1"/>
                </a:solidFill>
              </a:rPr>
              <a:t>The following presentation provides </a:t>
            </a:r>
            <a:r>
              <a:rPr lang="en-US" sz="1200" dirty="0" smtClean="0">
                <a:solidFill>
                  <a:schemeClr val="tx1"/>
                </a:solidFill>
              </a:rPr>
              <a:t> </a:t>
            </a:r>
            <a:r>
              <a:rPr lang="en-US" sz="1200" dirty="0">
                <a:solidFill>
                  <a:schemeClr val="tx1"/>
                </a:solidFill>
              </a:rPr>
              <a:t>a detailed analysis of the </a:t>
            </a:r>
            <a:r>
              <a:rPr lang="en-US" sz="1200" dirty="0" smtClean="0">
                <a:solidFill>
                  <a:schemeClr val="tx1"/>
                </a:solidFill>
              </a:rPr>
              <a:t>2010 </a:t>
            </a:r>
            <a:r>
              <a:rPr lang="en-US" sz="1200" dirty="0">
                <a:solidFill>
                  <a:schemeClr val="tx1"/>
                </a:solidFill>
              </a:rPr>
              <a:t>findings as well as a comparison with the </a:t>
            </a:r>
            <a:r>
              <a:rPr lang="en-US" sz="1200" dirty="0" smtClean="0">
                <a:solidFill>
                  <a:schemeClr val="tx1"/>
                </a:solidFill>
              </a:rPr>
              <a:t>2008 and 2009 </a:t>
            </a:r>
            <a:r>
              <a:rPr lang="en-US" sz="1200" dirty="0">
                <a:solidFill>
                  <a:schemeClr val="tx1"/>
                </a:solidFill>
              </a:rPr>
              <a:t>findings where </a:t>
            </a:r>
            <a:r>
              <a:rPr lang="en-US" sz="1200" dirty="0" smtClean="0">
                <a:solidFill>
                  <a:schemeClr val="tx1"/>
                </a:solidFill>
              </a:rPr>
              <a:t>applicable.</a:t>
            </a:r>
            <a:endParaRPr lang="en-US" sz="1200" dirty="0">
              <a:solidFill>
                <a:schemeClr val="tx1"/>
              </a:solidFill>
            </a:endParaRPr>
          </a:p>
        </p:txBody>
      </p:sp>
      <p:sp>
        <p:nvSpPr>
          <p:cNvPr id="5" name="Slide Number Placeholder 4"/>
          <p:cNvSpPr>
            <a:spLocks noGrp="1"/>
          </p:cNvSpPr>
          <p:nvPr>
            <p:ph type="sldNum" sz="quarter" idx="12"/>
          </p:nvPr>
        </p:nvSpPr>
        <p:spPr/>
        <p:txBody>
          <a:bodyPr/>
          <a:lstStyle/>
          <a:p>
            <a:fld id="{746E673A-1C4A-4AB9-B0E0-1AFDA1C40DF3}" type="slidenum">
              <a:rPr lang="en-GB" smtClean="0">
                <a:solidFill>
                  <a:srgbClr val="000000"/>
                </a:solidFill>
              </a:rPr>
              <a:pPr/>
              <a:t>3</a:t>
            </a:fld>
            <a:endParaRPr lang="en-GB" dirty="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Service Delivery</a:t>
            </a:r>
            <a:endParaRPr lang="en-US" dirty="0"/>
          </a:p>
        </p:txBody>
      </p:sp>
      <p:sp>
        <p:nvSpPr>
          <p:cNvPr id="14" name="Slide Number Placeholder 13"/>
          <p:cNvSpPr>
            <a:spLocks noGrp="1"/>
          </p:cNvSpPr>
          <p:nvPr>
            <p:ph type="sldNum" sz="quarter" idx="12"/>
          </p:nvPr>
        </p:nvSpPr>
        <p:spPr/>
        <p:txBody>
          <a:bodyPr/>
          <a:lstStyle/>
          <a:p>
            <a:fld id="{746E673A-1C4A-4AB9-B0E0-1AFDA1C40DF3}" type="slidenum">
              <a:rPr lang="en-GB" smtClean="0">
                <a:solidFill>
                  <a:srgbClr val="000000"/>
                </a:solidFill>
              </a:rPr>
              <a:pPr/>
              <a:t>30</a:t>
            </a:fld>
            <a:endParaRPr lang="en-GB" dirty="0">
              <a:solidFill>
                <a:srgbClr val="000000"/>
              </a:solidFill>
            </a:endParaRPr>
          </a:p>
        </p:txBody>
      </p:sp>
      <p:graphicFrame>
        <p:nvGraphicFramePr>
          <p:cNvPr id="15" name="Chart 14"/>
          <p:cNvGraphicFramePr/>
          <p:nvPr/>
        </p:nvGraphicFramePr>
        <p:xfrm>
          <a:off x="218364" y="1628800"/>
          <a:ext cx="8925636"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11" name="Curved Down Arrow 10"/>
          <p:cNvSpPr/>
          <p:nvPr/>
        </p:nvSpPr>
        <p:spPr>
          <a:xfrm>
            <a:off x="2699792" y="2060848"/>
            <a:ext cx="720080" cy="432048"/>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Curved Down Arrow 12"/>
          <p:cNvSpPr/>
          <p:nvPr/>
        </p:nvSpPr>
        <p:spPr>
          <a:xfrm>
            <a:off x="1763688" y="1700808"/>
            <a:ext cx="720080" cy="432048"/>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p:cNvSpPr/>
          <p:nvPr/>
        </p:nvSpPr>
        <p:spPr>
          <a:xfrm>
            <a:off x="5436096" y="636036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00"/>
                </a:solidFill>
              </a:rPr>
              <a:t>Caution:  Small sample sizes</a:t>
            </a:r>
          </a:p>
        </p:txBody>
      </p:sp>
      <p:sp>
        <p:nvSpPr>
          <p:cNvPr id="18" name="Rectangle 17"/>
          <p:cNvSpPr/>
          <p:nvPr/>
        </p:nvSpPr>
        <p:spPr>
          <a:xfrm>
            <a:off x="611560" y="2060848"/>
            <a:ext cx="936000" cy="3096344"/>
          </a:xfrm>
          <a:prstGeom prst="rect">
            <a:avLst/>
          </a:prstGeom>
          <a:noFill/>
          <a:ln w="19050">
            <a:solidFill>
              <a:srgbClr val="9900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urved Down Arrow 18"/>
          <p:cNvSpPr/>
          <p:nvPr/>
        </p:nvSpPr>
        <p:spPr>
          <a:xfrm>
            <a:off x="7164288" y="2492896"/>
            <a:ext cx="720080" cy="432048"/>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Curved Down Arrow 19"/>
          <p:cNvSpPr/>
          <p:nvPr/>
        </p:nvSpPr>
        <p:spPr>
          <a:xfrm>
            <a:off x="8100392" y="2348880"/>
            <a:ext cx="720080" cy="432048"/>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Curved Down Arrow 20"/>
          <p:cNvSpPr/>
          <p:nvPr/>
        </p:nvSpPr>
        <p:spPr>
          <a:xfrm flipH="1">
            <a:off x="6228184" y="2636912"/>
            <a:ext cx="720080" cy="432048"/>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Curved Down Arrow 21"/>
          <p:cNvSpPr/>
          <p:nvPr/>
        </p:nvSpPr>
        <p:spPr>
          <a:xfrm flipH="1">
            <a:off x="683568" y="2276872"/>
            <a:ext cx="720080" cy="432048"/>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p:cNvSpPr/>
          <p:nvPr/>
        </p:nvSpPr>
        <p:spPr>
          <a:xfrm>
            <a:off x="6084168" y="2348880"/>
            <a:ext cx="972000" cy="3096344"/>
          </a:xfrm>
          <a:prstGeom prst="rect">
            <a:avLst/>
          </a:prstGeom>
          <a:noFill/>
          <a:ln w="19050">
            <a:solidFill>
              <a:srgbClr val="9900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32-Point Star 23"/>
          <p:cNvSpPr/>
          <p:nvPr/>
        </p:nvSpPr>
        <p:spPr>
          <a:xfrm rot="835654">
            <a:off x="6552517" y="725181"/>
            <a:ext cx="2133600" cy="562241"/>
          </a:xfrm>
          <a:prstGeom prst="star32">
            <a:avLst/>
          </a:prstGeom>
          <a:solidFill>
            <a:srgbClr val="FFFF00"/>
          </a:solidFill>
          <a:ln>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r>
              <a:rPr lang="en-US" sz="1200" b="1" dirty="0">
                <a:solidFill>
                  <a:srgbClr val="000000"/>
                </a:solidFill>
              </a:rPr>
              <a:t>Importance</a:t>
            </a:r>
          </a:p>
        </p:txBody>
      </p:sp>
      <p:sp>
        <p:nvSpPr>
          <p:cNvPr id="25"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3059832" y="2857500"/>
            <a:ext cx="3312368" cy="931540"/>
          </a:xfrm>
          <a:prstGeom prst="roundRect">
            <a:avLst/>
          </a:prstGeom>
          <a:solidFill>
            <a:srgbClr val="CC3399"/>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nchor="ctr"/>
          <a:lstStyle/>
          <a:p>
            <a:pPr algn="ctr" defTabSz="1004888" eaLnBrk="0" fontAlgn="base" hangingPunct="0">
              <a:spcBef>
                <a:spcPct val="50000"/>
              </a:spcBef>
              <a:spcAft>
                <a:spcPct val="0"/>
              </a:spcAft>
              <a:buSzPct val="100000"/>
              <a:defRPr/>
            </a:pPr>
            <a:r>
              <a:rPr lang="en-US" sz="4000" b="1" dirty="0">
                <a:ln w="12700">
                  <a:solidFill>
                    <a:srgbClr val="4E5B6F">
                      <a:satMod val="155000"/>
                    </a:srgbClr>
                  </a:solidFill>
                  <a:prstDash val="solid"/>
                </a:ln>
                <a:solidFill>
                  <a:srgbClr val="FFFFFF"/>
                </a:solidFill>
                <a:effectLst>
                  <a:outerShdw blurRad="41275" dist="20320" dir="1800000" algn="tl" rotWithShape="0">
                    <a:srgbClr val="000000">
                      <a:alpha val="40000"/>
                    </a:srgbClr>
                  </a:outerShdw>
                </a:effectLst>
                <a:latin typeface="Arial Narrow" pitchFamily="34" charset="0"/>
              </a:rPr>
              <a:t>Staff</a:t>
            </a:r>
          </a:p>
        </p:txBody>
      </p:sp>
      <p:sp>
        <p:nvSpPr>
          <p:cNvPr id="4" name="Slide Number Placeholder 3"/>
          <p:cNvSpPr>
            <a:spLocks noGrp="1"/>
          </p:cNvSpPr>
          <p:nvPr>
            <p:ph type="sldNum" sz="quarter" idx="12"/>
          </p:nvPr>
        </p:nvSpPr>
        <p:spPr/>
        <p:txBody>
          <a:bodyPr/>
          <a:lstStyle/>
          <a:p>
            <a:fld id="{746E673A-1C4A-4AB9-B0E0-1AFDA1C40DF3}" type="slidenum">
              <a:rPr lang="en-GB" smtClean="0">
                <a:solidFill>
                  <a:srgbClr val="000000"/>
                </a:solidFill>
              </a:rPr>
              <a:pPr/>
              <a:t>31</a:t>
            </a:fld>
            <a:endParaRPr lang="en-GB" dirty="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524000" y="1828800"/>
          <a:ext cx="5943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67544" y="260648"/>
            <a:ext cx="8229600" cy="1143000"/>
          </a:xfrm>
        </p:spPr>
        <p:txBody>
          <a:bodyPr/>
          <a:lstStyle/>
          <a:p>
            <a:r>
              <a:rPr lang="en-US" dirty="0" smtClean="0"/>
              <a:t>Staff Only</a:t>
            </a:r>
            <a:endParaRPr lang="en-US" dirty="0"/>
          </a:p>
        </p:txBody>
      </p:sp>
      <p:cxnSp>
        <p:nvCxnSpPr>
          <p:cNvPr id="8" name="Straight Arrow Connector 7"/>
          <p:cNvCxnSpPr/>
          <p:nvPr/>
        </p:nvCxnSpPr>
        <p:spPr>
          <a:xfrm flipV="1">
            <a:off x="2987824" y="3933056"/>
            <a:ext cx="576064" cy="288032"/>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364088" y="6237312"/>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00"/>
                </a:solidFill>
              </a:rPr>
              <a:t>Caution:  Small sample sizes</a:t>
            </a:r>
          </a:p>
        </p:txBody>
      </p:sp>
      <p:sp>
        <p:nvSpPr>
          <p:cNvPr id="11" name="Slide Number Placeholder 10"/>
          <p:cNvSpPr>
            <a:spLocks noGrp="1"/>
          </p:cNvSpPr>
          <p:nvPr>
            <p:ph type="sldNum" sz="quarter" idx="12"/>
          </p:nvPr>
        </p:nvSpPr>
        <p:spPr/>
        <p:txBody>
          <a:bodyPr/>
          <a:lstStyle/>
          <a:p>
            <a:fld id="{746E673A-1C4A-4AB9-B0E0-1AFDA1C40DF3}" type="slidenum">
              <a:rPr lang="en-GB" smtClean="0">
                <a:solidFill>
                  <a:srgbClr val="000000"/>
                </a:solidFill>
              </a:rPr>
              <a:pPr/>
              <a:t>32</a:t>
            </a:fld>
            <a:endParaRPr lang="en-GB" dirty="0">
              <a:solidFill>
                <a:srgbClr val="000000"/>
              </a:solidFill>
            </a:endParaRPr>
          </a:p>
        </p:txBody>
      </p:sp>
      <p:cxnSp>
        <p:nvCxnSpPr>
          <p:cNvPr id="14" name="Straight Arrow Connector 13"/>
          <p:cNvCxnSpPr/>
          <p:nvPr/>
        </p:nvCxnSpPr>
        <p:spPr>
          <a:xfrm flipV="1">
            <a:off x="4283968" y="3789040"/>
            <a:ext cx="576064" cy="504056"/>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5472100" y="3176972"/>
            <a:ext cx="792088" cy="432048"/>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20" name="Table 19"/>
          <p:cNvGraphicFramePr>
            <a:graphicFrameLocks noGrp="1"/>
          </p:cNvGraphicFramePr>
          <p:nvPr/>
        </p:nvGraphicFramePr>
        <p:xfrm>
          <a:off x="7308304" y="1772816"/>
          <a:ext cx="1055440" cy="2592287"/>
        </p:xfrm>
        <a:graphic>
          <a:graphicData uri="http://schemas.openxmlformats.org/drawingml/2006/table">
            <a:tbl>
              <a:tblPr firstRow="1" bandRow="1">
                <a:tableStyleId>{5940675A-B579-460E-94D1-54222C63F5DA}</a:tableStyleId>
              </a:tblPr>
              <a:tblGrid>
                <a:gridCol w="1055440"/>
              </a:tblGrid>
              <a:tr h="556626">
                <a:tc>
                  <a:txBody>
                    <a:bodyPr/>
                    <a:lstStyle/>
                    <a:p>
                      <a:pPr algn="ctr"/>
                      <a:r>
                        <a:rPr lang="en-US" sz="1200" b="1" dirty="0" smtClean="0"/>
                        <a:t>Stakeholder Figures</a:t>
                      </a:r>
                      <a:endParaRPr lang="en-US" sz="1200" b="1" dirty="0"/>
                    </a:p>
                  </a:txBody>
                  <a:tcPr anchor="ctr">
                    <a:solidFill>
                      <a:srgbClr val="FFFF00"/>
                    </a:solidFill>
                  </a:tcPr>
                </a:tc>
              </a:tr>
              <a:tr h="556626">
                <a:tc>
                  <a:txBody>
                    <a:bodyPr/>
                    <a:lstStyle/>
                    <a:p>
                      <a:pPr algn="ctr"/>
                      <a:r>
                        <a:rPr lang="en-US" sz="1200" baseline="0" dirty="0" smtClean="0"/>
                        <a:t>12%</a:t>
                      </a:r>
                      <a:endParaRPr lang="en-US" sz="1200" baseline="0" dirty="0" smtClean="0">
                        <a:solidFill>
                          <a:srgbClr val="000000"/>
                        </a:solidFill>
                        <a:latin typeface="+mn-lt"/>
                      </a:endParaRPr>
                    </a:p>
                  </a:txBody>
                  <a:tcPr anchor="ctr">
                    <a:solidFill>
                      <a:srgbClr val="92D050"/>
                    </a:solidFill>
                  </a:tcPr>
                </a:tc>
              </a:tr>
              <a:tr h="922409">
                <a:tc>
                  <a:txBody>
                    <a:bodyPr/>
                    <a:lstStyle/>
                    <a:p>
                      <a:pPr algn="ctr"/>
                      <a:r>
                        <a:rPr lang="en-US" sz="1200" baseline="0" dirty="0" smtClean="0"/>
                        <a:t>59%</a:t>
                      </a:r>
                      <a:endParaRPr lang="en-US" sz="1200" baseline="0" dirty="0" smtClean="0">
                        <a:solidFill>
                          <a:srgbClr val="000000"/>
                        </a:solidFill>
                        <a:latin typeface="+mn-lt"/>
                      </a:endParaRPr>
                    </a:p>
                  </a:txBody>
                  <a:tcPr anchor="ctr">
                    <a:solidFill>
                      <a:srgbClr val="00B0F0"/>
                    </a:solidFill>
                  </a:tcPr>
                </a:tc>
              </a:tr>
              <a:tr h="556626">
                <a:tc>
                  <a:txBody>
                    <a:bodyPr/>
                    <a:lstStyle/>
                    <a:p>
                      <a:pPr algn="ctr"/>
                      <a:r>
                        <a:rPr lang="en-US" sz="1200" baseline="0" dirty="0" smtClean="0">
                          <a:solidFill>
                            <a:schemeClr val="bg1"/>
                          </a:solidFill>
                        </a:rPr>
                        <a:t>30%</a:t>
                      </a:r>
                      <a:endParaRPr lang="en-US" sz="1200" baseline="0" dirty="0" smtClean="0">
                        <a:solidFill>
                          <a:schemeClr val="bg1"/>
                        </a:solidFill>
                        <a:latin typeface="+mn-lt"/>
                      </a:endParaRPr>
                    </a:p>
                  </a:txBody>
                  <a:tcPr anchor="ctr">
                    <a:solidFill>
                      <a:srgbClr val="0070C0"/>
                    </a:solidFill>
                  </a:tcPr>
                </a:tc>
              </a:tr>
            </a:tbl>
          </a:graphicData>
        </a:graphic>
      </p:graphicFrame>
      <p:sp>
        <p:nvSpPr>
          <p:cNvPr id="21" name="Right Brace 20"/>
          <p:cNvSpPr/>
          <p:nvPr/>
        </p:nvSpPr>
        <p:spPr>
          <a:xfrm>
            <a:off x="6948264" y="2924944"/>
            <a:ext cx="288000" cy="1368000"/>
          </a:xfrm>
          <a:prstGeom prst="rightBrace">
            <a:avLst>
              <a:gd name="adj1" fmla="val 76564"/>
              <a:gd name="adj2" fmla="val 5000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57200" y="274638"/>
            <a:ext cx="8229600" cy="1143000"/>
          </a:xfrm>
        </p:spPr>
        <p:txBody>
          <a:bodyPr/>
          <a:lstStyle/>
          <a:p>
            <a:r>
              <a:rPr lang="en-US" dirty="0"/>
              <a:t>Service </a:t>
            </a:r>
            <a:r>
              <a:rPr lang="en-US" dirty="0" smtClean="0"/>
              <a:t>Delivery - Internal</a:t>
            </a:r>
            <a:endParaRPr lang="en-US" dirty="0"/>
          </a:p>
        </p:txBody>
      </p:sp>
      <p:graphicFrame>
        <p:nvGraphicFramePr>
          <p:cNvPr id="11" name="Chart 10"/>
          <p:cNvGraphicFramePr/>
          <p:nvPr/>
        </p:nvGraphicFramePr>
        <p:xfrm>
          <a:off x="107504" y="1854696"/>
          <a:ext cx="4392488" cy="41665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nvGraphicFramePr>
        <p:xfrm>
          <a:off x="4724400" y="1782688"/>
          <a:ext cx="4267200" cy="423860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5466928" y="628836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00"/>
                </a:solidFill>
              </a:rPr>
              <a:t>Caution:  Small sample sizes</a:t>
            </a:r>
          </a:p>
        </p:txBody>
      </p:sp>
      <p:sp>
        <p:nvSpPr>
          <p:cNvPr id="10" name="Slide Number Placeholder 9"/>
          <p:cNvSpPr>
            <a:spLocks noGrp="1"/>
          </p:cNvSpPr>
          <p:nvPr>
            <p:ph type="sldNum" sz="quarter" idx="12"/>
          </p:nvPr>
        </p:nvSpPr>
        <p:spPr/>
        <p:txBody>
          <a:bodyPr/>
          <a:lstStyle/>
          <a:p>
            <a:fld id="{746E673A-1C4A-4AB9-B0E0-1AFDA1C40DF3}" type="slidenum">
              <a:rPr lang="en-GB" smtClean="0">
                <a:solidFill>
                  <a:srgbClr val="000000"/>
                </a:solidFill>
              </a:rPr>
              <a:pPr/>
              <a:t>33</a:t>
            </a:fld>
            <a:endParaRPr lang="en-GB" dirty="0">
              <a:solidFill>
                <a:srgbClr val="000000"/>
              </a:solidFill>
            </a:endParaRPr>
          </a:p>
        </p:txBody>
      </p:sp>
      <p:sp>
        <p:nvSpPr>
          <p:cNvPr id="8"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57200" y="274638"/>
            <a:ext cx="8229600" cy="1143000"/>
          </a:xfrm>
        </p:spPr>
        <p:txBody>
          <a:bodyPr/>
          <a:lstStyle/>
          <a:p>
            <a:r>
              <a:rPr lang="en-US" dirty="0"/>
              <a:t>Service </a:t>
            </a:r>
            <a:r>
              <a:rPr lang="en-US" dirty="0" smtClean="0"/>
              <a:t>Delivery - Internal</a:t>
            </a:r>
            <a:endParaRPr lang="en-US" dirty="0"/>
          </a:p>
        </p:txBody>
      </p:sp>
      <p:graphicFrame>
        <p:nvGraphicFramePr>
          <p:cNvPr id="11" name="Chart 10"/>
          <p:cNvGraphicFramePr/>
          <p:nvPr/>
        </p:nvGraphicFramePr>
        <p:xfrm>
          <a:off x="179512" y="2058888"/>
          <a:ext cx="4267200" cy="3962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nvGraphicFramePr>
        <p:xfrm>
          <a:off x="4724400" y="2058888"/>
          <a:ext cx="42672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5508104" y="6237312"/>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00"/>
                </a:solidFill>
              </a:rPr>
              <a:t>Caution:  Small sample sizes</a:t>
            </a:r>
          </a:p>
        </p:txBody>
      </p:sp>
      <p:sp>
        <p:nvSpPr>
          <p:cNvPr id="10" name="Slide Number Placeholder 9"/>
          <p:cNvSpPr>
            <a:spLocks noGrp="1"/>
          </p:cNvSpPr>
          <p:nvPr>
            <p:ph type="sldNum" sz="quarter" idx="12"/>
          </p:nvPr>
        </p:nvSpPr>
        <p:spPr/>
        <p:txBody>
          <a:bodyPr/>
          <a:lstStyle/>
          <a:p>
            <a:fld id="{746E673A-1C4A-4AB9-B0E0-1AFDA1C40DF3}" type="slidenum">
              <a:rPr lang="en-GB" smtClean="0">
                <a:solidFill>
                  <a:srgbClr val="000000"/>
                </a:solidFill>
              </a:rPr>
              <a:pPr/>
              <a:t>34</a:t>
            </a:fld>
            <a:endParaRPr lang="en-GB" dirty="0">
              <a:solidFill>
                <a:srgbClr val="000000"/>
              </a:solidFill>
            </a:endParaRPr>
          </a:p>
        </p:txBody>
      </p:sp>
      <p:sp>
        <p:nvSpPr>
          <p:cNvPr id="15" name="Flowchart: Off-page Connector 14"/>
          <p:cNvSpPr/>
          <p:nvPr/>
        </p:nvSpPr>
        <p:spPr>
          <a:xfrm rot="20689701">
            <a:off x="285748" y="1133633"/>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New question added in 2010</a:t>
            </a:r>
            <a:endParaRPr lang="en-US" i="1" dirty="0">
              <a:solidFill>
                <a:srgbClr val="FFFFFF"/>
              </a:solidFill>
            </a:endParaRPr>
          </a:p>
        </p:txBody>
      </p:sp>
      <p:sp>
        <p:nvSpPr>
          <p:cNvPr id="16" name="Flowchart: Off-page Connector 15"/>
          <p:cNvSpPr/>
          <p:nvPr/>
        </p:nvSpPr>
        <p:spPr>
          <a:xfrm rot="20689701">
            <a:off x="4462212" y="1281575"/>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New question added in 2010</a:t>
            </a:r>
            <a:endParaRPr lang="en-US" i="1" dirty="0">
              <a:solidFill>
                <a:srgbClr val="FFFFFF"/>
              </a:solidFill>
            </a:endParaRPr>
          </a:p>
        </p:txBody>
      </p:sp>
      <p:sp>
        <p:nvSpPr>
          <p:cNvPr id="12"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57200" y="274638"/>
            <a:ext cx="8229600" cy="1143000"/>
          </a:xfrm>
        </p:spPr>
        <p:txBody>
          <a:bodyPr/>
          <a:lstStyle/>
          <a:p>
            <a:r>
              <a:rPr lang="en-US" dirty="0"/>
              <a:t>Service </a:t>
            </a:r>
            <a:r>
              <a:rPr lang="en-US" dirty="0" smtClean="0"/>
              <a:t>Delivery - Internal</a:t>
            </a:r>
            <a:endParaRPr lang="en-US" dirty="0"/>
          </a:p>
        </p:txBody>
      </p:sp>
      <p:graphicFrame>
        <p:nvGraphicFramePr>
          <p:cNvPr id="11" name="Chart 10"/>
          <p:cNvGraphicFramePr/>
          <p:nvPr/>
        </p:nvGraphicFramePr>
        <p:xfrm>
          <a:off x="381000" y="1905000"/>
          <a:ext cx="4267200" cy="3962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nvGraphicFramePr>
        <p:xfrm>
          <a:off x="4499992" y="1844824"/>
          <a:ext cx="4483224" cy="4188296"/>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5508104" y="6237312"/>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00"/>
                </a:solidFill>
              </a:rPr>
              <a:t>Caution:  Small sample sizes</a:t>
            </a:r>
          </a:p>
        </p:txBody>
      </p:sp>
      <p:sp>
        <p:nvSpPr>
          <p:cNvPr id="10" name="Slide Number Placeholder 9"/>
          <p:cNvSpPr>
            <a:spLocks noGrp="1"/>
          </p:cNvSpPr>
          <p:nvPr>
            <p:ph type="sldNum" sz="quarter" idx="12"/>
          </p:nvPr>
        </p:nvSpPr>
        <p:spPr/>
        <p:txBody>
          <a:bodyPr/>
          <a:lstStyle/>
          <a:p>
            <a:fld id="{746E673A-1C4A-4AB9-B0E0-1AFDA1C40DF3}" type="slidenum">
              <a:rPr lang="en-GB" smtClean="0">
                <a:solidFill>
                  <a:srgbClr val="000000"/>
                </a:solidFill>
              </a:rPr>
              <a:pPr/>
              <a:t>35</a:t>
            </a:fld>
            <a:endParaRPr lang="en-GB" dirty="0">
              <a:solidFill>
                <a:srgbClr val="000000"/>
              </a:solidFill>
            </a:endParaRPr>
          </a:p>
        </p:txBody>
      </p:sp>
      <p:sp>
        <p:nvSpPr>
          <p:cNvPr id="15" name="Flowchart: Off-page Connector 14"/>
          <p:cNvSpPr/>
          <p:nvPr/>
        </p:nvSpPr>
        <p:spPr>
          <a:xfrm rot="20689701">
            <a:off x="357756" y="1205641"/>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New question added in 2010</a:t>
            </a:r>
            <a:endParaRPr lang="en-US" i="1" dirty="0">
              <a:solidFill>
                <a:srgbClr val="FFFFFF"/>
              </a:solidFill>
            </a:endParaRPr>
          </a:p>
        </p:txBody>
      </p:sp>
      <p:sp>
        <p:nvSpPr>
          <p:cNvPr id="16" name="Flowchart: Off-page Connector 15"/>
          <p:cNvSpPr/>
          <p:nvPr/>
        </p:nvSpPr>
        <p:spPr>
          <a:xfrm rot="20689701">
            <a:off x="4462212" y="1281575"/>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New question added in 2010</a:t>
            </a:r>
            <a:endParaRPr lang="en-US" i="1" dirty="0">
              <a:solidFill>
                <a:srgbClr val="FFFFFF"/>
              </a:solidFill>
            </a:endParaRPr>
          </a:p>
        </p:txBody>
      </p:sp>
      <p:sp>
        <p:nvSpPr>
          <p:cNvPr id="12"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57200" y="274638"/>
            <a:ext cx="8229600" cy="1143000"/>
          </a:xfrm>
        </p:spPr>
        <p:txBody>
          <a:bodyPr/>
          <a:lstStyle/>
          <a:p>
            <a:r>
              <a:rPr lang="en-US" dirty="0"/>
              <a:t>Service </a:t>
            </a:r>
            <a:r>
              <a:rPr lang="en-US" dirty="0" smtClean="0"/>
              <a:t>Delivery - Internal</a:t>
            </a:r>
            <a:endParaRPr lang="en-US" dirty="0"/>
          </a:p>
        </p:txBody>
      </p:sp>
      <p:graphicFrame>
        <p:nvGraphicFramePr>
          <p:cNvPr id="11" name="Chart 10"/>
          <p:cNvGraphicFramePr/>
          <p:nvPr/>
        </p:nvGraphicFramePr>
        <p:xfrm>
          <a:off x="381000" y="1905000"/>
          <a:ext cx="4267200" cy="3962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nvGraphicFramePr>
        <p:xfrm>
          <a:off x="4572000" y="1905000"/>
          <a:ext cx="44196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5508104" y="6237312"/>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00"/>
                </a:solidFill>
              </a:rPr>
              <a:t>Caution:  Small sample sizes</a:t>
            </a:r>
          </a:p>
        </p:txBody>
      </p:sp>
      <p:sp>
        <p:nvSpPr>
          <p:cNvPr id="10" name="Slide Number Placeholder 9"/>
          <p:cNvSpPr>
            <a:spLocks noGrp="1"/>
          </p:cNvSpPr>
          <p:nvPr>
            <p:ph type="sldNum" sz="quarter" idx="12"/>
          </p:nvPr>
        </p:nvSpPr>
        <p:spPr/>
        <p:txBody>
          <a:bodyPr/>
          <a:lstStyle/>
          <a:p>
            <a:fld id="{746E673A-1C4A-4AB9-B0E0-1AFDA1C40DF3}" type="slidenum">
              <a:rPr lang="en-GB" smtClean="0">
                <a:solidFill>
                  <a:srgbClr val="000000"/>
                </a:solidFill>
              </a:rPr>
              <a:pPr/>
              <a:t>36</a:t>
            </a:fld>
            <a:endParaRPr lang="en-GB" dirty="0">
              <a:solidFill>
                <a:srgbClr val="000000"/>
              </a:solidFill>
            </a:endParaRPr>
          </a:p>
        </p:txBody>
      </p:sp>
      <p:sp>
        <p:nvSpPr>
          <p:cNvPr id="15" name="Flowchart: Off-page Connector 14"/>
          <p:cNvSpPr/>
          <p:nvPr/>
        </p:nvSpPr>
        <p:spPr>
          <a:xfrm rot="20689701">
            <a:off x="106236" y="1065550"/>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New question added in 2010</a:t>
            </a:r>
            <a:endParaRPr lang="en-US" i="1" dirty="0">
              <a:solidFill>
                <a:srgbClr val="FFFFFF"/>
              </a:solidFill>
            </a:endParaRPr>
          </a:p>
        </p:txBody>
      </p:sp>
      <p:sp>
        <p:nvSpPr>
          <p:cNvPr id="16" name="Flowchart: Off-page Connector 15"/>
          <p:cNvSpPr/>
          <p:nvPr/>
        </p:nvSpPr>
        <p:spPr>
          <a:xfrm rot="20689701">
            <a:off x="4534220" y="1209567"/>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New question added in 2010</a:t>
            </a:r>
            <a:endParaRPr lang="en-US" i="1" dirty="0">
              <a:solidFill>
                <a:srgbClr val="FFFFFF"/>
              </a:solidFill>
            </a:endParaRPr>
          </a:p>
        </p:txBody>
      </p:sp>
      <p:sp>
        <p:nvSpPr>
          <p:cNvPr id="18"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57200" y="274638"/>
            <a:ext cx="8229600" cy="1143000"/>
          </a:xfrm>
        </p:spPr>
        <p:txBody>
          <a:bodyPr/>
          <a:lstStyle/>
          <a:p>
            <a:r>
              <a:rPr lang="en-US" dirty="0"/>
              <a:t>Service </a:t>
            </a:r>
            <a:r>
              <a:rPr lang="en-US" dirty="0" smtClean="0"/>
              <a:t>Delivery - Internal</a:t>
            </a:r>
            <a:endParaRPr lang="en-US" dirty="0"/>
          </a:p>
        </p:txBody>
      </p:sp>
      <p:graphicFrame>
        <p:nvGraphicFramePr>
          <p:cNvPr id="11" name="Chart 10"/>
          <p:cNvGraphicFramePr/>
          <p:nvPr/>
        </p:nvGraphicFramePr>
        <p:xfrm>
          <a:off x="381000" y="1905000"/>
          <a:ext cx="4267200" cy="3962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nvGraphicFramePr>
        <p:xfrm>
          <a:off x="4499992" y="1905000"/>
          <a:ext cx="4491608" cy="404428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5508104" y="6237312"/>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00"/>
                </a:solidFill>
              </a:rPr>
              <a:t>Caution:  Small sample sizes</a:t>
            </a:r>
          </a:p>
        </p:txBody>
      </p:sp>
      <p:sp>
        <p:nvSpPr>
          <p:cNvPr id="10" name="Slide Number Placeholder 9"/>
          <p:cNvSpPr>
            <a:spLocks noGrp="1"/>
          </p:cNvSpPr>
          <p:nvPr>
            <p:ph type="sldNum" sz="quarter" idx="12"/>
          </p:nvPr>
        </p:nvSpPr>
        <p:spPr/>
        <p:txBody>
          <a:bodyPr/>
          <a:lstStyle/>
          <a:p>
            <a:fld id="{746E673A-1C4A-4AB9-B0E0-1AFDA1C40DF3}" type="slidenum">
              <a:rPr lang="en-GB" smtClean="0">
                <a:solidFill>
                  <a:srgbClr val="000000"/>
                </a:solidFill>
              </a:rPr>
              <a:pPr/>
              <a:t>37</a:t>
            </a:fld>
            <a:endParaRPr lang="en-GB" dirty="0">
              <a:solidFill>
                <a:srgbClr val="000000"/>
              </a:solidFill>
            </a:endParaRPr>
          </a:p>
        </p:txBody>
      </p:sp>
      <p:sp>
        <p:nvSpPr>
          <p:cNvPr id="15" name="Flowchart: Off-page Connector 14"/>
          <p:cNvSpPr/>
          <p:nvPr/>
        </p:nvSpPr>
        <p:spPr>
          <a:xfrm rot="20689701">
            <a:off x="357756" y="921535"/>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New question added in 2010</a:t>
            </a:r>
            <a:endParaRPr lang="en-US" i="1" dirty="0">
              <a:solidFill>
                <a:srgbClr val="FFFFFF"/>
              </a:solidFill>
            </a:endParaRPr>
          </a:p>
        </p:txBody>
      </p:sp>
      <p:sp>
        <p:nvSpPr>
          <p:cNvPr id="16" name="Flowchart: Off-page Connector 15"/>
          <p:cNvSpPr/>
          <p:nvPr/>
        </p:nvSpPr>
        <p:spPr>
          <a:xfrm rot="20689701">
            <a:off x="4318196" y="1137558"/>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New question added in 2010</a:t>
            </a:r>
            <a:endParaRPr lang="en-US" i="1" dirty="0">
              <a:solidFill>
                <a:srgbClr val="FFFFFF"/>
              </a:solidFill>
            </a:endParaRPr>
          </a:p>
        </p:txBody>
      </p:sp>
      <p:sp>
        <p:nvSpPr>
          <p:cNvPr id="12"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57200" y="274638"/>
            <a:ext cx="8229600" cy="1143000"/>
          </a:xfrm>
        </p:spPr>
        <p:txBody>
          <a:bodyPr/>
          <a:lstStyle/>
          <a:p>
            <a:r>
              <a:rPr lang="en-US" dirty="0"/>
              <a:t>Service </a:t>
            </a:r>
            <a:r>
              <a:rPr lang="en-US" dirty="0" smtClean="0"/>
              <a:t>Delivery - Internal</a:t>
            </a:r>
            <a:endParaRPr lang="en-US" dirty="0"/>
          </a:p>
        </p:txBody>
      </p:sp>
      <p:graphicFrame>
        <p:nvGraphicFramePr>
          <p:cNvPr id="11" name="Chart 10"/>
          <p:cNvGraphicFramePr/>
          <p:nvPr/>
        </p:nvGraphicFramePr>
        <p:xfrm>
          <a:off x="381000" y="1905000"/>
          <a:ext cx="4267200" cy="3962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nvGraphicFramePr>
        <p:xfrm>
          <a:off x="4724400" y="1905000"/>
          <a:ext cx="42672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5508104" y="6237312"/>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00"/>
                </a:solidFill>
              </a:rPr>
              <a:t>Caution:  Small sample sizes</a:t>
            </a:r>
          </a:p>
        </p:txBody>
      </p:sp>
      <p:sp>
        <p:nvSpPr>
          <p:cNvPr id="10" name="Slide Number Placeholder 9"/>
          <p:cNvSpPr>
            <a:spLocks noGrp="1"/>
          </p:cNvSpPr>
          <p:nvPr>
            <p:ph type="sldNum" sz="quarter" idx="12"/>
          </p:nvPr>
        </p:nvSpPr>
        <p:spPr/>
        <p:txBody>
          <a:bodyPr/>
          <a:lstStyle/>
          <a:p>
            <a:fld id="{746E673A-1C4A-4AB9-B0E0-1AFDA1C40DF3}" type="slidenum">
              <a:rPr lang="en-GB" smtClean="0">
                <a:solidFill>
                  <a:srgbClr val="000000"/>
                </a:solidFill>
              </a:rPr>
              <a:pPr/>
              <a:t>38</a:t>
            </a:fld>
            <a:endParaRPr lang="en-GB" dirty="0">
              <a:solidFill>
                <a:srgbClr val="000000"/>
              </a:solidFill>
            </a:endParaRPr>
          </a:p>
        </p:txBody>
      </p:sp>
      <p:sp>
        <p:nvSpPr>
          <p:cNvPr id="15" name="Flowchart: Off-page Connector 14"/>
          <p:cNvSpPr/>
          <p:nvPr/>
        </p:nvSpPr>
        <p:spPr>
          <a:xfrm rot="20689701">
            <a:off x="357756" y="1277649"/>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New question added in 2010</a:t>
            </a:r>
            <a:endParaRPr lang="en-US" i="1" dirty="0">
              <a:solidFill>
                <a:srgbClr val="FFFFFF"/>
              </a:solidFill>
            </a:endParaRPr>
          </a:p>
        </p:txBody>
      </p:sp>
      <p:sp>
        <p:nvSpPr>
          <p:cNvPr id="16" name="Flowchart: Off-page Connector 15"/>
          <p:cNvSpPr/>
          <p:nvPr/>
        </p:nvSpPr>
        <p:spPr>
          <a:xfrm rot="20689701">
            <a:off x="4462212" y="1281575"/>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New question added in 2010</a:t>
            </a:r>
            <a:endParaRPr lang="en-US" i="1" dirty="0">
              <a:solidFill>
                <a:srgbClr val="FFFFFF"/>
              </a:solidFill>
            </a:endParaRPr>
          </a:p>
        </p:txBody>
      </p:sp>
      <p:sp>
        <p:nvSpPr>
          <p:cNvPr id="12"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57200" y="274638"/>
            <a:ext cx="8229600" cy="1143000"/>
          </a:xfrm>
        </p:spPr>
        <p:txBody>
          <a:bodyPr/>
          <a:lstStyle/>
          <a:p>
            <a:r>
              <a:rPr lang="en-US" dirty="0"/>
              <a:t>Service </a:t>
            </a:r>
            <a:r>
              <a:rPr lang="en-US" dirty="0" smtClean="0"/>
              <a:t>Delivery - Internal</a:t>
            </a:r>
            <a:endParaRPr lang="en-US" dirty="0"/>
          </a:p>
        </p:txBody>
      </p:sp>
      <p:graphicFrame>
        <p:nvGraphicFramePr>
          <p:cNvPr id="11" name="Chart 10"/>
          <p:cNvGraphicFramePr/>
          <p:nvPr/>
        </p:nvGraphicFramePr>
        <p:xfrm>
          <a:off x="381000" y="1905000"/>
          <a:ext cx="4267200" cy="3962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nvGraphicFramePr>
        <p:xfrm>
          <a:off x="4572000" y="1905000"/>
          <a:ext cx="44196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5508104" y="6237312"/>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00"/>
                </a:solidFill>
              </a:rPr>
              <a:t>Caution:  Small sample sizes</a:t>
            </a:r>
          </a:p>
        </p:txBody>
      </p:sp>
      <p:sp>
        <p:nvSpPr>
          <p:cNvPr id="10" name="Slide Number Placeholder 9"/>
          <p:cNvSpPr>
            <a:spLocks noGrp="1"/>
          </p:cNvSpPr>
          <p:nvPr>
            <p:ph type="sldNum" sz="quarter" idx="12"/>
          </p:nvPr>
        </p:nvSpPr>
        <p:spPr/>
        <p:txBody>
          <a:bodyPr/>
          <a:lstStyle/>
          <a:p>
            <a:fld id="{746E673A-1C4A-4AB9-B0E0-1AFDA1C40DF3}" type="slidenum">
              <a:rPr lang="en-GB" smtClean="0">
                <a:solidFill>
                  <a:srgbClr val="000000"/>
                </a:solidFill>
              </a:rPr>
              <a:pPr/>
              <a:t>39</a:t>
            </a:fld>
            <a:endParaRPr lang="en-GB" dirty="0">
              <a:solidFill>
                <a:srgbClr val="000000"/>
              </a:solidFill>
            </a:endParaRPr>
          </a:p>
        </p:txBody>
      </p:sp>
      <p:sp>
        <p:nvSpPr>
          <p:cNvPr id="15" name="Flowchart: Off-page Connector 14"/>
          <p:cNvSpPr/>
          <p:nvPr/>
        </p:nvSpPr>
        <p:spPr>
          <a:xfrm rot="20689701">
            <a:off x="167382" y="1277649"/>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New question added in 2010</a:t>
            </a:r>
            <a:endParaRPr lang="en-US" i="1" dirty="0">
              <a:solidFill>
                <a:srgbClr val="FFFFFF"/>
              </a:solidFill>
            </a:endParaRPr>
          </a:p>
        </p:txBody>
      </p:sp>
      <p:sp>
        <p:nvSpPr>
          <p:cNvPr id="16" name="Flowchart: Off-page Connector 15"/>
          <p:cNvSpPr/>
          <p:nvPr/>
        </p:nvSpPr>
        <p:spPr>
          <a:xfrm rot="20689701">
            <a:off x="4415854" y="1277649"/>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New question added in 2010</a:t>
            </a:r>
            <a:endParaRPr lang="en-US" i="1" dirty="0">
              <a:solidFill>
                <a:srgbClr val="FFFFFF"/>
              </a:solidFill>
            </a:endParaRPr>
          </a:p>
        </p:txBody>
      </p:sp>
      <p:sp>
        <p:nvSpPr>
          <p:cNvPr id="12"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0" hangingPunct="0">
              <a:spcBef>
                <a:spcPct val="50000"/>
              </a:spcBef>
            </a:pPr>
            <a:r>
              <a:rPr lang="en-US" dirty="0"/>
              <a:t>Methodology</a:t>
            </a:r>
          </a:p>
        </p:txBody>
      </p:sp>
      <p:graphicFrame>
        <p:nvGraphicFramePr>
          <p:cNvPr id="7" name="Diagram 6"/>
          <p:cNvGraphicFramePr/>
          <p:nvPr/>
        </p:nvGraphicFramePr>
        <p:xfrm>
          <a:off x="323528" y="1700808"/>
          <a:ext cx="8458200" cy="3908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746E673A-1C4A-4AB9-B0E0-1AFDA1C40DF3}" type="slidenum">
              <a:rPr lang="en-GB" smtClean="0">
                <a:solidFill>
                  <a:srgbClr val="000000"/>
                </a:solidFill>
              </a:rPr>
              <a:pPr/>
              <a:t>4</a:t>
            </a:fld>
            <a:endParaRPr lang="en-GB" dirty="0">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57200" y="274638"/>
            <a:ext cx="8229600" cy="1143000"/>
          </a:xfrm>
        </p:spPr>
        <p:txBody>
          <a:bodyPr/>
          <a:lstStyle/>
          <a:p>
            <a:r>
              <a:rPr lang="en-US" dirty="0"/>
              <a:t>Service </a:t>
            </a:r>
            <a:r>
              <a:rPr lang="en-US" dirty="0" smtClean="0"/>
              <a:t>Delivery - Internal</a:t>
            </a:r>
            <a:endParaRPr lang="en-US" dirty="0"/>
          </a:p>
        </p:txBody>
      </p:sp>
      <p:graphicFrame>
        <p:nvGraphicFramePr>
          <p:cNvPr id="11" name="Chart 10"/>
          <p:cNvGraphicFramePr/>
          <p:nvPr/>
        </p:nvGraphicFramePr>
        <p:xfrm>
          <a:off x="381000" y="1905000"/>
          <a:ext cx="4267200" cy="3962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nvGraphicFramePr>
        <p:xfrm>
          <a:off x="4572000" y="1700808"/>
          <a:ext cx="4411216"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5508104" y="6237312"/>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00"/>
                </a:solidFill>
              </a:rPr>
              <a:t>Caution:  Small sample sizes</a:t>
            </a:r>
          </a:p>
        </p:txBody>
      </p:sp>
      <p:sp>
        <p:nvSpPr>
          <p:cNvPr id="10" name="Slide Number Placeholder 9"/>
          <p:cNvSpPr>
            <a:spLocks noGrp="1"/>
          </p:cNvSpPr>
          <p:nvPr>
            <p:ph type="sldNum" sz="quarter" idx="12"/>
          </p:nvPr>
        </p:nvSpPr>
        <p:spPr/>
        <p:txBody>
          <a:bodyPr/>
          <a:lstStyle/>
          <a:p>
            <a:fld id="{746E673A-1C4A-4AB9-B0E0-1AFDA1C40DF3}" type="slidenum">
              <a:rPr lang="en-GB" smtClean="0">
                <a:solidFill>
                  <a:srgbClr val="000000"/>
                </a:solidFill>
              </a:rPr>
              <a:pPr/>
              <a:t>40</a:t>
            </a:fld>
            <a:endParaRPr lang="en-GB" dirty="0">
              <a:solidFill>
                <a:srgbClr val="000000"/>
              </a:solidFill>
            </a:endParaRPr>
          </a:p>
        </p:txBody>
      </p:sp>
      <p:sp>
        <p:nvSpPr>
          <p:cNvPr id="15" name="Flowchart: Off-page Connector 14"/>
          <p:cNvSpPr/>
          <p:nvPr/>
        </p:nvSpPr>
        <p:spPr>
          <a:xfrm rot="20689701">
            <a:off x="357756" y="1277649"/>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New question added in 2010</a:t>
            </a:r>
            <a:endParaRPr lang="en-US" i="1" dirty="0">
              <a:solidFill>
                <a:srgbClr val="FFFFFF"/>
              </a:solidFill>
            </a:endParaRPr>
          </a:p>
        </p:txBody>
      </p:sp>
      <p:sp>
        <p:nvSpPr>
          <p:cNvPr id="16" name="Flowchart: Off-page Connector 15"/>
          <p:cNvSpPr/>
          <p:nvPr/>
        </p:nvSpPr>
        <p:spPr>
          <a:xfrm rot="20689701">
            <a:off x="4462212" y="1281575"/>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New question added in 2010</a:t>
            </a:r>
            <a:endParaRPr lang="en-US" i="1" dirty="0">
              <a:solidFill>
                <a:srgbClr val="FFFFFF"/>
              </a:solidFill>
            </a:endParaRPr>
          </a:p>
        </p:txBody>
      </p:sp>
      <p:sp>
        <p:nvSpPr>
          <p:cNvPr id="12"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483768" y="2852937"/>
            <a:ext cx="4201885" cy="936104"/>
          </a:xfrm>
          <a:prstGeom prst="roundRect">
            <a:avLst/>
          </a:prstGeom>
          <a:solidFill>
            <a:srgbClr val="CC3399"/>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1004888" eaLnBrk="0" fontAlgn="base" hangingPunct="0">
              <a:spcBef>
                <a:spcPct val="50000"/>
              </a:spcBef>
              <a:spcAft>
                <a:spcPct val="0"/>
              </a:spcAft>
              <a:buSzPct val="100000"/>
              <a:defRPr/>
            </a:pPr>
            <a:r>
              <a:rPr lang="en-US" sz="4000" b="1" dirty="0">
                <a:ln w="12700">
                  <a:solidFill>
                    <a:srgbClr val="4E5B6F">
                      <a:satMod val="155000"/>
                    </a:srgbClr>
                  </a:solidFill>
                  <a:prstDash val="solid"/>
                </a:ln>
                <a:solidFill>
                  <a:srgbClr val="FFFFFF"/>
                </a:solidFill>
                <a:effectLst>
                  <a:outerShdw blurRad="41275" dist="20320" dir="1800000" algn="tl" rotWithShape="0">
                    <a:srgbClr val="000000">
                      <a:alpha val="40000"/>
                    </a:srgbClr>
                  </a:outerShdw>
                </a:effectLst>
                <a:latin typeface="Arial Narrow" pitchFamily="34" charset="0"/>
              </a:rPr>
              <a:t>Committees</a:t>
            </a:r>
          </a:p>
        </p:txBody>
      </p:sp>
      <p:sp>
        <p:nvSpPr>
          <p:cNvPr id="5" name="Slide Number Placeholder 4"/>
          <p:cNvSpPr>
            <a:spLocks noGrp="1"/>
          </p:cNvSpPr>
          <p:nvPr>
            <p:ph type="sldNum" sz="quarter" idx="12"/>
          </p:nvPr>
        </p:nvSpPr>
        <p:spPr/>
        <p:txBody>
          <a:bodyPr/>
          <a:lstStyle/>
          <a:p>
            <a:fld id="{746E673A-1C4A-4AB9-B0E0-1AFDA1C40DF3}" type="slidenum">
              <a:rPr lang="en-GB" smtClean="0">
                <a:solidFill>
                  <a:srgbClr val="000000"/>
                </a:solidFill>
              </a:rPr>
              <a:pPr/>
              <a:t>41</a:t>
            </a:fld>
            <a:endParaRPr lang="en-GB" dirty="0">
              <a:solidFill>
                <a:srgbClr val="0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57200" y="274638"/>
            <a:ext cx="8229600" cy="1143000"/>
          </a:xfrm>
        </p:spPr>
        <p:txBody>
          <a:bodyPr/>
          <a:lstStyle/>
          <a:p>
            <a:r>
              <a:rPr lang="en-US" dirty="0" smtClean="0"/>
              <a:t>Committees</a:t>
            </a:r>
            <a:endParaRPr lang="en-US" dirty="0"/>
          </a:p>
        </p:txBody>
      </p:sp>
      <p:graphicFrame>
        <p:nvGraphicFramePr>
          <p:cNvPr id="11" name="Chart 10"/>
          <p:cNvGraphicFramePr/>
          <p:nvPr/>
        </p:nvGraphicFramePr>
        <p:xfrm>
          <a:off x="179512" y="1905000"/>
          <a:ext cx="42672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p:cNvSpPr/>
          <p:nvPr/>
        </p:nvSpPr>
        <p:spPr>
          <a:xfrm>
            <a:off x="5724128" y="602128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graphicFrame>
        <p:nvGraphicFramePr>
          <p:cNvPr id="15" name="Chart 14"/>
          <p:cNvGraphicFramePr/>
          <p:nvPr/>
        </p:nvGraphicFramePr>
        <p:xfrm>
          <a:off x="4675312" y="1905000"/>
          <a:ext cx="42672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12"/>
          <p:cNvSpPr>
            <a:spLocks noGrp="1"/>
          </p:cNvSpPr>
          <p:nvPr>
            <p:ph type="sldNum" sz="quarter" idx="12"/>
          </p:nvPr>
        </p:nvSpPr>
        <p:spPr/>
        <p:txBody>
          <a:bodyPr/>
          <a:lstStyle/>
          <a:p>
            <a:fld id="{746E673A-1C4A-4AB9-B0E0-1AFDA1C40DF3}" type="slidenum">
              <a:rPr lang="en-GB" smtClean="0">
                <a:solidFill>
                  <a:srgbClr val="000000"/>
                </a:solidFill>
              </a:rPr>
              <a:pPr/>
              <a:t>42</a:t>
            </a:fld>
            <a:endParaRPr lang="en-GB" dirty="0">
              <a:solidFill>
                <a:srgbClr val="000000"/>
              </a:solidFill>
            </a:endParaRPr>
          </a:p>
        </p:txBody>
      </p:sp>
      <p:cxnSp>
        <p:nvCxnSpPr>
          <p:cNvPr id="12" name="Straight Connector 11"/>
          <p:cNvCxnSpPr/>
          <p:nvPr/>
        </p:nvCxnSpPr>
        <p:spPr bwMode="auto">
          <a:xfrm rot="5400000">
            <a:off x="1349776" y="3554880"/>
            <a:ext cx="2412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bwMode="auto">
          <a:xfrm rot="5400000">
            <a:off x="5886280" y="3482872"/>
            <a:ext cx="2412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57200" y="274638"/>
            <a:ext cx="8229600" cy="1143000"/>
          </a:xfrm>
        </p:spPr>
        <p:txBody>
          <a:bodyPr/>
          <a:lstStyle/>
          <a:p>
            <a:r>
              <a:rPr lang="en-US" dirty="0" smtClean="0"/>
              <a:t>Committees</a:t>
            </a:r>
            <a:endParaRPr lang="en-US" dirty="0"/>
          </a:p>
        </p:txBody>
      </p:sp>
      <p:graphicFrame>
        <p:nvGraphicFramePr>
          <p:cNvPr id="11" name="Chart 10"/>
          <p:cNvGraphicFramePr/>
          <p:nvPr/>
        </p:nvGraphicFramePr>
        <p:xfrm>
          <a:off x="179512" y="1700808"/>
          <a:ext cx="4407024" cy="4014192"/>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p:cNvSpPr/>
          <p:nvPr/>
        </p:nvSpPr>
        <p:spPr>
          <a:xfrm>
            <a:off x="5652120" y="636036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graphicFrame>
        <p:nvGraphicFramePr>
          <p:cNvPr id="15" name="Chart 14"/>
          <p:cNvGraphicFramePr/>
          <p:nvPr/>
        </p:nvGraphicFramePr>
        <p:xfrm>
          <a:off x="4675312" y="1600200"/>
          <a:ext cx="42672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12"/>
          <p:cNvSpPr>
            <a:spLocks noGrp="1"/>
          </p:cNvSpPr>
          <p:nvPr>
            <p:ph type="sldNum" sz="quarter" idx="12"/>
          </p:nvPr>
        </p:nvSpPr>
        <p:spPr/>
        <p:txBody>
          <a:bodyPr/>
          <a:lstStyle/>
          <a:p>
            <a:fld id="{746E673A-1C4A-4AB9-B0E0-1AFDA1C40DF3}" type="slidenum">
              <a:rPr lang="en-GB" smtClean="0">
                <a:solidFill>
                  <a:srgbClr val="000000"/>
                </a:solidFill>
              </a:rPr>
              <a:pPr/>
              <a:t>43</a:t>
            </a:fld>
            <a:endParaRPr lang="en-GB" dirty="0">
              <a:solidFill>
                <a:srgbClr val="000000"/>
              </a:solidFill>
            </a:endParaRPr>
          </a:p>
        </p:txBody>
      </p:sp>
      <p:cxnSp>
        <p:nvCxnSpPr>
          <p:cNvPr id="12" name="Straight Connector 11"/>
          <p:cNvCxnSpPr/>
          <p:nvPr/>
        </p:nvCxnSpPr>
        <p:spPr bwMode="auto">
          <a:xfrm rot="5400000">
            <a:off x="1547664" y="3356992"/>
            <a:ext cx="216024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bwMode="auto">
          <a:xfrm rot="5400000">
            <a:off x="6120171" y="3392996"/>
            <a:ext cx="1944216"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1835696" y="2708920"/>
            <a:ext cx="5535184" cy="1728193"/>
          </a:xfrm>
          <a:prstGeom prst="roundRect">
            <a:avLst/>
          </a:prstGeom>
          <a:solidFill>
            <a:srgbClr val="CC3399"/>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1004888" eaLnBrk="0" fontAlgn="base" hangingPunct="0">
              <a:spcBef>
                <a:spcPct val="50000"/>
              </a:spcBef>
              <a:spcAft>
                <a:spcPct val="0"/>
              </a:spcAft>
              <a:buSzPct val="100000"/>
              <a:defRPr/>
            </a:pPr>
            <a:r>
              <a:rPr lang="en-US" sz="4000" b="1" dirty="0">
                <a:ln w="12700">
                  <a:solidFill>
                    <a:srgbClr val="4E5B6F">
                      <a:satMod val="155000"/>
                    </a:srgbClr>
                  </a:solidFill>
                  <a:prstDash val="solid"/>
                </a:ln>
                <a:solidFill>
                  <a:srgbClr val="FFFFFF"/>
                </a:solidFill>
                <a:effectLst>
                  <a:outerShdw blurRad="41275" dist="20320" dir="1800000" algn="tl" rotWithShape="0">
                    <a:srgbClr val="000000">
                      <a:alpha val="40000"/>
                    </a:srgbClr>
                  </a:outerShdw>
                </a:effectLst>
                <a:latin typeface="Arial Narrow" pitchFamily="34" charset="0"/>
              </a:rPr>
              <a:t>Information Systems</a:t>
            </a:r>
          </a:p>
          <a:p>
            <a:pPr algn="ctr" defTabSz="1004888" eaLnBrk="0" fontAlgn="base" hangingPunct="0">
              <a:spcBef>
                <a:spcPct val="50000"/>
              </a:spcBef>
              <a:spcAft>
                <a:spcPct val="0"/>
              </a:spcAft>
              <a:buSzPct val="100000"/>
              <a:defRPr/>
            </a:pPr>
            <a:r>
              <a:rPr lang="en-US" sz="4000" b="1" dirty="0">
                <a:ln w="12700">
                  <a:solidFill>
                    <a:srgbClr val="4E5B6F">
                      <a:satMod val="155000"/>
                    </a:srgbClr>
                  </a:solidFill>
                  <a:prstDash val="solid"/>
                </a:ln>
                <a:solidFill>
                  <a:srgbClr val="FFFFFF"/>
                </a:solidFill>
                <a:effectLst>
                  <a:outerShdw blurRad="41275" dist="20320" dir="1800000" algn="tl" rotWithShape="0">
                    <a:srgbClr val="000000">
                      <a:alpha val="40000"/>
                    </a:srgbClr>
                  </a:outerShdw>
                </a:effectLst>
                <a:latin typeface="Arial Narrow" pitchFamily="34" charset="0"/>
              </a:rPr>
              <a:t>(Skills)</a:t>
            </a:r>
          </a:p>
        </p:txBody>
      </p:sp>
      <p:sp>
        <p:nvSpPr>
          <p:cNvPr id="4" name="Slide Number Placeholder 3"/>
          <p:cNvSpPr>
            <a:spLocks noGrp="1"/>
          </p:cNvSpPr>
          <p:nvPr>
            <p:ph type="sldNum" sz="quarter" idx="12"/>
          </p:nvPr>
        </p:nvSpPr>
        <p:spPr/>
        <p:txBody>
          <a:bodyPr/>
          <a:lstStyle/>
          <a:p>
            <a:fld id="{746E673A-1C4A-4AB9-B0E0-1AFDA1C40DF3}" type="slidenum">
              <a:rPr lang="en-GB" smtClean="0">
                <a:solidFill>
                  <a:srgbClr val="000000"/>
                </a:solidFill>
              </a:rPr>
              <a:pPr/>
              <a:t>44</a:t>
            </a:fld>
            <a:endParaRPr lang="en-GB" dirty="0">
              <a:solidFill>
                <a:srgbClr val="0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752600"/>
          <a:ext cx="4038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Information System</a:t>
            </a:r>
            <a:br>
              <a:rPr lang="en-US" dirty="0" smtClean="0"/>
            </a:br>
            <a:r>
              <a:rPr lang="en-US" dirty="0" smtClean="0"/>
              <a:t>(Skills)</a:t>
            </a:r>
            <a:endParaRPr lang="en-US" dirty="0"/>
          </a:p>
        </p:txBody>
      </p:sp>
      <p:cxnSp>
        <p:nvCxnSpPr>
          <p:cNvPr id="6" name="Straight Connector 5"/>
          <p:cNvCxnSpPr/>
          <p:nvPr/>
        </p:nvCxnSpPr>
        <p:spPr bwMode="auto">
          <a:xfrm rot="5400000">
            <a:off x="1907824" y="3428880"/>
            <a:ext cx="2160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graphicFrame>
        <p:nvGraphicFramePr>
          <p:cNvPr id="8" name="Chart 7"/>
          <p:cNvGraphicFramePr/>
          <p:nvPr/>
        </p:nvGraphicFramePr>
        <p:xfrm>
          <a:off x="4572000" y="1752600"/>
          <a:ext cx="4267200" cy="4196680"/>
        </p:xfrm>
        <a:graphic>
          <a:graphicData uri="http://schemas.openxmlformats.org/drawingml/2006/chart">
            <c:chart xmlns:c="http://schemas.openxmlformats.org/drawingml/2006/chart" xmlns:r="http://schemas.openxmlformats.org/officeDocument/2006/relationships" r:id="rId3"/>
          </a:graphicData>
        </a:graphic>
      </p:graphicFrame>
      <p:sp>
        <p:nvSpPr>
          <p:cNvPr id="11" name="Slide Number Placeholder 10"/>
          <p:cNvSpPr>
            <a:spLocks noGrp="1"/>
          </p:cNvSpPr>
          <p:nvPr>
            <p:ph type="sldNum" sz="quarter" idx="12"/>
          </p:nvPr>
        </p:nvSpPr>
        <p:spPr/>
        <p:txBody>
          <a:bodyPr/>
          <a:lstStyle/>
          <a:p>
            <a:fld id="{746E673A-1C4A-4AB9-B0E0-1AFDA1C40DF3}" type="slidenum">
              <a:rPr lang="en-GB" smtClean="0">
                <a:solidFill>
                  <a:srgbClr val="000000"/>
                </a:solidFill>
              </a:rPr>
              <a:pPr/>
              <a:t>45</a:t>
            </a:fld>
            <a:endParaRPr lang="en-GB" dirty="0">
              <a:solidFill>
                <a:srgbClr val="000000"/>
              </a:solidFill>
            </a:endParaRPr>
          </a:p>
        </p:txBody>
      </p:sp>
      <p:sp>
        <p:nvSpPr>
          <p:cNvPr id="10" name="Oval 9"/>
          <p:cNvSpPr/>
          <p:nvPr/>
        </p:nvSpPr>
        <p:spPr>
          <a:xfrm>
            <a:off x="7524328" y="2204864"/>
            <a:ext cx="720080" cy="720080"/>
          </a:xfrm>
          <a:prstGeom prst="ellipse">
            <a:avLst/>
          </a:prstGeom>
          <a:noFill/>
          <a:ln w="19050">
            <a:solidFill>
              <a:srgbClr val="9900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436096" y="6309320"/>
            <a:ext cx="2016224"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4"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752600"/>
          <a:ext cx="4038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Information System</a:t>
            </a:r>
            <a:br>
              <a:rPr lang="en-US" dirty="0" smtClean="0"/>
            </a:br>
            <a:r>
              <a:rPr lang="en-US" dirty="0" smtClean="0"/>
              <a:t>(Skills)</a:t>
            </a:r>
            <a:endParaRPr lang="en-US" dirty="0"/>
          </a:p>
        </p:txBody>
      </p:sp>
      <p:cxnSp>
        <p:nvCxnSpPr>
          <p:cNvPr id="6" name="Straight Connector 5"/>
          <p:cNvCxnSpPr/>
          <p:nvPr/>
        </p:nvCxnSpPr>
        <p:spPr bwMode="auto">
          <a:xfrm rot="5400000">
            <a:off x="1907824" y="3356872"/>
            <a:ext cx="2160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graphicFrame>
        <p:nvGraphicFramePr>
          <p:cNvPr id="7" name="Chart 6"/>
          <p:cNvGraphicFramePr/>
          <p:nvPr/>
        </p:nvGraphicFramePr>
        <p:xfrm>
          <a:off x="4800600" y="1752600"/>
          <a:ext cx="40386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p:cNvCxnSpPr/>
          <p:nvPr/>
        </p:nvCxnSpPr>
        <p:spPr bwMode="auto">
          <a:xfrm rot="5400000">
            <a:off x="6516336" y="3428880"/>
            <a:ext cx="2160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 name="Slide Number Placeholder 11"/>
          <p:cNvSpPr>
            <a:spLocks noGrp="1"/>
          </p:cNvSpPr>
          <p:nvPr>
            <p:ph type="sldNum" sz="quarter" idx="12"/>
          </p:nvPr>
        </p:nvSpPr>
        <p:spPr/>
        <p:txBody>
          <a:bodyPr/>
          <a:lstStyle/>
          <a:p>
            <a:fld id="{746E673A-1C4A-4AB9-B0E0-1AFDA1C40DF3}" type="slidenum">
              <a:rPr lang="en-GB" smtClean="0">
                <a:solidFill>
                  <a:srgbClr val="000000"/>
                </a:solidFill>
              </a:rPr>
              <a:pPr/>
              <a:t>46</a:t>
            </a:fld>
            <a:endParaRPr lang="en-GB" dirty="0">
              <a:solidFill>
                <a:srgbClr val="000000"/>
              </a:solidFill>
            </a:endParaRPr>
          </a:p>
        </p:txBody>
      </p:sp>
      <p:sp>
        <p:nvSpPr>
          <p:cNvPr id="13" name="Rectangle 12"/>
          <p:cNvSpPr/>
          <p:nvPr/>
        </p:nvSpPr>
        <p:spPr>
          <a:xfrm>
            <a:off x="5436096" y="6309320"/>
            <a:ext cx="2016224"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4"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752600"/>
          <a:ext cx="8610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Information System</a:t>
            </a:r>
            <a:br>
              <a:rPr lang="en-US" dirty="0" smtClean="0"/>
            </a:br>
            <a:r>
              <a:rPr lang="en-US" dirty="0" smtClean="0"/>
              <a:t>(Skills)</a:t>
            </a:r>
            <a:endParaRPr lang="en-US" dirty="0"/>
          </a:p>
        </p:txBody>
      </p:sp>
      <p:sp>
        <p:nvSpPr>
          <p:cNvPr id="10" name="Slide Number Placeholder 9"/>
          <p:cNvSpPr>
            <a:spLocks noGrp="1"/>
          </p:cNvSpPr>
          <p:nvPr>
            <p:ph type="sldNum" sz="quarter" idx="12"/>
          </p:nvPr>
        </p:nvSpPr>
        <p:spPr/>
        <p:txBody>
          <a:bodyPr/>
          <a:lstStyle/>
          <a:p>
            <a:fld id="{746E673A-1C4A-4AB9-B0E0-1AFDA1C40DF3}" type="slidenum">
              <a:rPr lang="en-GB" smtClean="0">
                <a:solidFill>
                  <a:srgbClr val="000000"/>
                </a:solidFill>
              </a:rPr>
              <a:pPr/>
              <a:t>47</a:t>
            </a:fld>
            <a:endParaRPr lang="en-GB" dirty="0">
              <a:solidFill>
                <a:srgbClr val="000000"/>
              </a:solidFill>
            </a:endParaRPr>
          </a:p>
        </p:txBody>
      </p:sp>
      <p:sp>
        <p:nvSpPr>
          <p:cNvPr id="7" name="Rectangle 6"/>
          <p:cNvSpPr/>
          <p:nvPr/>
        </p:nvSpPr>
        <p:spPr bwMode="auto">
          <a:xfrm>
            <a:off x="7308304" y="764704"/>
            <a:ext cx="1615480" cy="400472"/>
          </a:xfrm>
          <a:prstGeom prst="rect">
            <a:avLst/>
          </a:prstGeom>
          <a:solidFill>
            <a:srgbClr val="996633"/>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lstStyle/>
          <a:p>
            <a:pPr algn="ctr" defTabSz="1004888" eaLnBrk="0" hangingPunct="0">
              <a:spcBef>
                <a:spcPct val="50000"/>
              </a:spcBef>
              <a:buSzPct val="100000"/>
              <a:defRPr/>
            </a:pPr>
            <a:r>
              <a:rPr lang="en-US" sz="1200" b="1" i="1" dirty="0">
                <a:solidFill>
                  <a:srgbClr val="FFFFFF"/>
                </a:solidFill>
              </a:rPr>
              <a:t>SDF’s only</a:t>
            </a:r>
          </a:p>
        </p:txBody>
      </p:sp>
      <p:sp>
        <p:nvSpPr>
          <p:cNvPr id="11"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339752" y="1772816"/>
          <a:ext cx="4207867"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Information System</a:t>
            </a:r>
            <a:br>
              <a:rPr lang="en-US" dirty="0" smtClean="0"/>
            </a:br>
            <a:r>
              <a:rPr lang="en-US" dirty="0" smtClean="0"/>
              <a:t>(Skills)</a:t>
            </a:r>
            <a:endParaRPr lang="en-US" dirty="0"/>
          </a:p>
        </p:txBody>
      </p:sp>
      <p:sp>
        <p:nvSpPr>
          <p:cNvPr id="10" name="Slide Number Placeholder 9"/>
          <p:cNvSpPr>
            <a:spLocks noGrp="1"/>
          </p:cNvSpPr>
          <p:nvPr>
            <p:ph type="sldNum" sz="quarter" idx="12"/>
          </p:nvPr>
        </p:nvSpPr>
        <p:spPr/>
        <p:txBody>
          <a:bodyPr/>
          <a:lstStyle/>
          <a:p>
            <a:fld id="{746E673A-1C4A-4AB9-B0E0-1AFDA1C40DF3}" type="slidenum">
              <a:rPr lang="en-GB" smtClean="0">
                <a:solidFill>
                  <a:srgbClr val="000000"/>
                </a:solidFill>
              </a:rPr>
              <a:pPr/>
              <a:t>48</a:t>
            </a:fld>
            <a:endParaRPr lang="en-GB" dirty="0">
              <a:solidFill>
                <a:srgbClr val="000000"/>
              </a:solidFill>
            </a:endParaRPr>
          </a:p>
        </p:txBody>
      </p:sp>
      <p:sp>
        <p:nvSpPr>
          <p:cNvPr id="7" name="Rectangle 6"/>
          <p:cNvSpPr/>
          <p:nvPr/>
        </p:nvSpPr>
        <p:spPr bwMode="auto">
          <a:xfrm>
            <a:off x="7524328" y="764704"/>
            <a:ext cx="1493912" cy="504056"/>
          </a:xfrm>
          <a:prstGeom prst="rect">
            <a:avLst/>
          </a:prstGeom>
          <a:solidFill>
            <a:srgbClr val="996633"/>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nchor="ctr"/>
          <a:lstStyle/>
          <a:p>
            <a:pPr algn="ctr" defTabSz="1004888" eaLnBrk="0" hangingPunct="0">
              <a:spcBef>
                <a:spcPct val="50000"/>
              </a:spcBef>
              <a:buSzPct val="100000"/>
              <a:defRPr/>
            </a:pPr>
            <a:r>
              <a:rPr lang="en-US" sz="1200" b="1" i="1" dirty="0">
                <a:solidFill>
                  <a:srgbClr val="FFFFFF"/>
                </a:solidFill>
              </a:rPr>
              <a:t>ETQA Accredited Providers only</a:t>
            </a:r>
          </a:p>
        </p:txBody>
      </p:sp>
      <p:sp>
        <p:nvSpPr>
          <p:cNvPr id="11" name="Flowchart: Off-page Connector 10"/>
          <p:cNvSpPr/>
          <p:nvPr/>
        </p:nvSpPr>
        <p:spPr>
          <a:xfrm rot="20689701">
            <a:off x="717796" y="1209567"/>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2" name="Rectangle 11"/>
          <p:cNvSpPr/>
          <p:nvPr/>
        </p:nvSpPr>
        <p:spPr>
          <a:xfrm>
            <a:off x="5436096" y="6309320"/>
            <a:ext cx="2016224"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3"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2483769" y="2960915"/>
            <a:ext cx="4248472" cy="936170"/>
          </a:xfrm>
          <a:prstGeom prst="roundRect">
            <a:avLst/>
          </a:prstGeom>
          <a:solidFill>
            <a:srgbClr val="CC3399"/>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1004888" eaLnBrk="0" fontAlgn="base" hangingPunct="0">
              <a:spcBef>
                <a:spcPct val="50000"/>
              </a:spcBef>
              <a:spcAft>
                <a:spcPct val="0"/>
              </a:spcAft>
              <a:buSzPct val="100000"/>
              <a:defRPr/>
            </a:pPr>
            <a:r>
              <a:rPr lang="en-US" sz="4000" b="1" dirty="0">
                <a:ln w="12700">
                  <a:solidFill>
                    <a:srgbClr val="4E5B6F">
                      <a:satMod val="155000"/>
                    </a:srgbClr>
                  </a:solidFill>
                  <a:prstDash val="solid"/>
                </a:ln>
                <a:solidFill>
                  <a:srgbClr val="FFFFFF"/>
                </a:solidFill>
                <a:effectLst>
                  <a:outerShdw blurRad="41275" dist="20320" dir="1800000" algn="tl" rotWithShape="0">
                    <a:srgbClr val="000000">
                      <a:alpha val="40000"/>
                    </a:srgbClr>
                  </a:outerShdw>
                </a:effectLst>
                <a:latin typeface="Arial Narrow" pitchFamily="34" charset="0"/>
              </a:rPr>
              <a:t>Research</a:t>
            </a:r>
          </a:p>
        </p:txBody>
      </p:sp>
      <p:sp>
        <p:nvSpPr>
          <p:cNvPr id="4" name="Slide Number Placeholder 3"/>
          <p:cNvSpPr>
            <a:spLocks noGrp="1"/>
          </p:cNvSpPr>
          <p:nvPr>
            <p:ph type="sldNum" sz="quarter" idx="12"/>
          </p:nvPr>
        </p:nvSpPr>
        <p:spPr/>
        <p:txBody>
          <a:bodyPr/>
          <a:lstStyle/>
          <a:p>
            <a:fld id="{746E673A-1C4A-4AB9-B0E0-1AFDA1C40DF3}" type="slidenum">
              <a:rPr lang="en-GB" smtClean="0">
                <a:solidFill>
                  <a:srgbClr val="000000"/>
                </a:solidFill>
              </a:rPr>
              <a:pPr/>
              <a:t>49</a:t>
            </a:fld>
            <a:endParaRPr lang="en-GB" dirty="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0" hangingPunct="0">
              <a:spcBef>
                <a:spcPct val="50000"/>
              </a:spcBef>
            </a:pPr>
            <a:r>
              <a:rPr lang="en-US" dirty="0" smtClean="0"/>
              <a:t>Sample</a:t>
            </a:r>
            <a:endParaRPr lang="en-US" dirty="0"/>
          </a:p>
        </p:txBody>
      </p:sp>
      <p:sp>
        <p:nvSpPr>
          <p:cNvPr id="6" name="TextBox 10"/>
          <p:cNvSpPr txBox="1">
            <a:spLocks noChangeArrowheads="1"/>
          </p:cNvSpPr>
          <p:nvPr/>
        </p:nvSpPr>
        <p:spPr bwMode="auto">
          <a:xfrm>
            <a:off x="304800" y="1447800"/>
            <a:ext cx="8839200" cy="523220"/>
          </a:xfrm>
          <a:prstGeom prst="rect">
            <a:avLst/>
          </a:prstGeom>
          <a:noFill/>
          <a:ln w="9525">
            <a:noFill/>
            <a:miter lim="800000"/>
            <a:headEnd/>
            <a:tailEnd/>
          </a:ln>
        </p:spPr>
        <p:txBody>
          <a:bodyPr wrap="square">
            <a:spAutoFit/>
          </a:bodyPr>
          <a:lstStyle/>
          <a:p>
            <a:pPr eaLnBrk="0" fontAlgn="base" hangingPunct="0">
              <a:spcBef>
                <a:spcPct val="50000"/>
              </a:spcBef>
              <a:spcAft>
                <a:spcPct val="0"/>
              </a:spcAft>
              <a:buSzPct val="100000"/>
            </a:pPr>
            <a:r>
              <a:rPr lang="en-US" sz="1400" dirty="0" smtClean="0">
                <a:solidFill>
                  <a:srgbClr val="000000"/>
                </a:solidFill>
              </a:rPr>
              <a:t>There were several changes to the structure of composition of the sample in 2010.  In particular, 2010 saw the inclusion of other SETA’s, and legislative bodies</a:t>
            </a:r>
            <a:endParaRPr lang="en-US" sz="1400" dirty="0">
              <a:solidFill>
                <a:srgbClr val="000000"/>
              </a:solidFill>
            </a:endParaRPr>
          </a:p>
        </p:txBody>
      </p:sp>
      <p:sp>
        <p:nvSpPr>
          <p:cNvPr id="12" name="Slide Number Placeholder 11"/>
          <p:cNvSpPr>
            <a:spLocks noGrp="1"/>
          </p:cNvSpPr>
          <p:nvPr>
            <p:ph type="sldNum" sz="quarter" idx="12"/>
          </p:nvPr>
        </p:nvSpPr>
        <p:spPr/>
        <p:txBody>
          <a:bodyPr/>
          <a:lstStyle/>
          <a:p>
            <a:fld id="{746E673A-1C4A-4AB9-B0E0-1AFDA1C40DF3}" type="slidenum">
              <a:rPr lang="en-GB" smtClean="0">
                <a:solidFill>
                  <a:srgbClr val="000000"/>
                </a:solidFill>
              </a:rPr>
              <a:pPr/>
              <a:t>5</a:t>
            </a:fld>
            <a:endParaRPr lang="en-GB" dirty="0">
              <a:solidFill>
                <a:srgbClr val="000000"/>
              </a:solidFill>
            </a:endParaRPr>
          </a:p>
        </p:txBody>
      </p:sp>
      <p:graphicFrame>
        <p:nvGraphicFramePr>
          <p:cNvPr id="7" name="Table 6"/>
          <p:cNvGraphicFramePr>
            <a:graphicFrameLocks noGrp="1"/>
          </p:cNvGraphicFramePr>
          <p:nvPr/>
        </p:nvGraphicFramePr>
        <p:xfrm>
          <a:off x="467544" y="2132857"/>
          <a:ext cx="8280922" cy="4608511"/>
        </p:xfrm>
        <a:graphic>
          <a:graphicData uri="http://schemas.openxmlformats.org/drawingml/2006/table">
            <a:tbl>
              <a:tblPr firstRow="1" firstCol="1" lastRow="1">
                <a:tableStyleId>{7DF18680-E054-41AD-8BC1-D1AEF772440D}</a:tableStyleId>
              </a:tblPr>
              <a:tblGrid>
                <a:gridCol w="2443805"/>
                <a:gridCol w="3113128"/>
                <a:gridCol w="2723989"/>
              </a:tblGrid>
              <a:tr h="276511">
                <a:tc>
                  <a:txBody>
                    <a:bodyPr/>
                    <a:lstStyle/>
                    <a:p>
                      <a:pPr algn="ctr" fontAlgn="ctr"/>
                      <a:r>
                        <a:rPr lang="en-US" sz="1100" u="none" strike="noStrike" dirty="0">
                          <a:solidFill>
                            <a:sysClr val="windowText" lastClr="000000"/>
                          </a:solidFill>
                        </a:rPr>
                        <a:t>Category </a:t>
                      </a:r>
                      <a:endParaRPr lang="en-US" sz="1100" b="1" i="0" u="none" strike="noStrike" dirty="0">
                        <a:solidFill>
                          <a:sysClr val="windowText" lastClr="000000"/>
                        </a:solidFill>
                        <a:latin typeface="+mn-lt"/>
                      </a:endParaRPr>
                    </a:p>
                  </a:txBody>
                  <a:tcPr marL="8594" marR="8594" marT="8594" marB="0" anchor="ctr"/>
                </a:tc>
                <a:tc>
                  <a:txBody>
                    <a:bodyPr/>
                    <a:lstStyle/>
                    <a:p>
                      <a:pPr algn="l" fontAlgn="ctr"/>
                      <a:r>
                        <a:rPr lang="en-US" sz="1100" u="none" strike="noStrike" dirty="0">
                          <a:solidFill>
                            <a:sysClr val="windowText" lastClr="000000"/>
                          </a:solidFill>
                        </a:rPr>
                        <a:t>Sub-Category  </a:t>
                      </a:r>
                      <a:endParaRPr lang="en-US" sz="1100" b="1" i="0" u="none" strike="noStrike" dirty="0">
                        <a:solidFill>
                          <a:sysClr val="windowText" lastClr="000000"/>
                        </a:solidFill>
                        <a:latin typeface="+mn-lt"/>
                      </a:endParaRPr>
                    </a:p>
                  </a:txBody>
                  <a:tcPr marL="8594" marR="8594" marT="8594" marB="0" anchor="ctr"/>
                </a:tc>
                <a:tc>
                  <a:txBody>
                    <a:bodyPr/>
                    <a:lstStyle/>
                    <a:p>
                      <a:pPr algn="ctr" fontAlgn="ctr"/>
                      <a:r>
                        <a:rPr lang="en-US" sz="1100" u="none" strike="noStrike" dirty="0">
                          <a:solidFill>
                            <a:sysClr val="windowText" lastClr="000000"/>
                          </a:solidFill>
                        </a:rPr>
                        <a:t>Achieved Number of Respondents 2010</a:t>
                      </a:r>
                      <a:endParaRPr lang="en-US" sz="1100" b="1" i="0" u="none" strike="noStrike" dirty="0">
                        <a:solidFill>
                          <a:sysClr val="windowText" lastClr="000000"/>
                        </a:solidFill>
                        <a:latin typeface="+mn-lt"/>
                      </a:endParaRPr>
                    </a:p>
                  </a:txBody>
                  <a:tcPr marL="8594" marR="8594" marT="8594" marB="0" anchor="ctr"/>
                </a:tc>
              </a:tr>
              <a:tr h="263343">
                <a:tc rowSpan="2">
                  <a:txBody>
                    <a:bodyPr/>
                    <a:lstStyle/>
                    <a:p>
                      <a:pPr algn="l" fontAlgn="ctr"/>
                      <a:r>
                        <a:rPr lang="en-US" sz="1050" u="none" strike="noStrike" dirty="0">
                          <a:solidFill>
                            <a:sysClr val="windowText" lastClr="000000"/>
                          </a:solidFill>
                        </a:rPr>
                        <a:t>Staff  </a:t>
                      </a:r>
                      <a:endParaRPr lang="en-US" sz="1050" b="0" i="0" u="none" strike="noStrike" dirty="0">
                        <a:solidFill>
                          <a:sysClr val="windowText" lastClr="000000"/>
                        </a:solidFill>
                        <a:latin typeface="+mn-lt"/>
                      </a:endParaRPr>
                    </a:p>
                  </a:txBody>
                  <a:tcPr marL="8594" marR="8594" marT="8594" marB="0" anchor="ctr"/>
                </a:tc>
                <a:tc>
                  <a:txBody>
                    <a:bodyPr/>
                    <a:lstStyle/>
                    <a:p>
                      <a:pPr algn="l" fontAlgn="ctr"/>
                      <a:r>
                        <a:rPr lang="en-US" sz="1050" u="none" strike="noStrike" dirty="0">
                          <a:solidFill>
                            <a:sysClr val="windowText" lastClr="000000"/>
                          </a:solidFill>
                        </a:rPr>
                        <a:t>Managers  </a:t>
                      </a:r>
                      <a:endParaRPr lang="en-US" sz="1050" b="0" i="0" u="none" strike="noStrike" dirty="0">
                        <a:solidFill>
                          <a:sysClr val="windowText" lastClr="000000"/>
                        </a:solidFill>
                        <a:latin typeface="+mn-lt"/>
                      </a:endParaRPr>
                    </a:p>
                  </a:txBody>
                  <a:tcPr marL="8594" marR="8594" marT="8594" marB="0" anchor="ctr"/>
                </a:tc>
                <a:tc>
                  <a:txBody>
                    <a:bodyPr/>
                    <a:lstStyle/>
                    <a:p>
                      <a:pPr algn="ctr" fontAlgn="ctr"/>
                      <a:r>
                        <a:rPr lang="en-US" sz="1050" u="none" strike="noStrike" dirty="0">
                          <a:solidFill>
                            <a:sysClr val="windowText" lastClr="000000"/>
                          </a:solidFill>
                        </a:rPr>
                        <a:t>5</a:t>
                      </a:r>
                      <a:endParaRPr lang="en-US" sz="1050" b="1" i="1" u="none" strike="noStrike" dirty="0">
                        <a:solidFill>
                          <a:sysClr val="windowText" lastClr="000000"/>
                        </a:solidFill>
                        <a:latin typeface="+mn-lt"/>
                      </a:endParaRPr>
                    </a:p>
                  </a:txBody>
                  <a:tcPr marL="8594" marR="8594" marT="8594" marB="0" anchor="ctr"/>
                </a:tc>
              </a:tr>
              <a:tr h="276511">
                <a:tc vMerge="1">
                  <a:txBody>
                    <a:bodyPr/>
                    <a:lstStyle/>
                    <a:p>
                      <a:endParaRPr lang="en-US"/>
                    </a:p>
                  </a:txBody>
                  <a:tcPr/>
                </a:tc>
                <a:tc>
                  <a:txBody>
                    <a:bodyPr/>
                    <a:lstStyle/>
                    <a:p>
                      <a:pPr algn="l" fontAlgn="ctr"/>
                      <a:r>
                        <a:rPr lang="en-US" sz="1050" u="none" strike="noStrike" dirty="0">
                          <a:solidFill>
                            <a:sysClr val="windowText" lastClr="000000"/>
                          </a:solidFill>
                        </a:rPr>
                        <a:t>Non-managers  </a:t>
                      </a:r>
                      <a:endParaRPr lang="en-US" sz="1050" b="0" i="0" u="none" strike="noStrike" dirty="0">
                        <a:solidFill>
                          <a:sysClr val="windowText" lastClr="000000"/>
                        </a:solidFill>
                        <a:latin typeface="+mn-lt"/>
                      </a:endParaRPr>
                    </a:p>
                  </a:txBody>
                  <a:tcPr marL="8594" marR="8594" marT="8594" marB="0" anchor="ctr"/>
                </a:tc>
                <a:tc>
                  <a:txBody>
                    <a:bodyPr/>
                    <a:lstStyle/>
                    <a:p>
                      <a:pPr algn="ctr" fontAlgn="ctr"/>
                      <a:r>
                        <a:rPr lang="en-US" sz="1050" u="none" strike="noStrike" dirty="0">
                          <a:solidFill>
                            <a:sysClr val="windowText" lastClr="000000"/>
                          </a:solidFill>
                        </a:rPr>
                        <a:t>10</a:t>
                      </a:r>
                      <a:endParaRPr lang="en-US" sz="1050" b="1" i="1" u="none" strike="noStrike" dirty="0">
                        <a:solidFill>
                          <a:sysClr val="windowText" lastClr="000000"/>
                        </a:solidFill>
                        <a:latin typeface="+mn-lt"/>
                      </a:endParaRPr>
                    </a:p>
                  </a:txBody>
                  <a:tcPr marL="8594" marR="8594" marT="8594" marB="0" anchor="ctr"/>
                </a:tc>
              </a:tr>
              <a:tr h="263343">
                <a:tc rowSpan="3">
                  <a:txBody>
                    <a:bodyPr/>
                    <a:lstStyle/>
                    <a:p>
                      <a:pPr algn="l" fontAlgn="ctr"/>
                      <a:r>
                        <a:rPr lang="en-US" sz="1050" u="none" strike="noStrike" dirty="0">
                          <a:solidFill>
                            <a:sysClr val="windowText" lastClr="000000"/>
                          </a:solidFill>
                        </a:rPr>
                        <a:t>Committees  </a:t>
                      </a:r>
                      <a:endParaRPr lang="en-US" sz="1050" b="0" i="0" u="none" strike="noStrike" dirty="0">
                        <a:solidFill>
                          <a:sysClr val="windowText" lastClr="000000"/>
                        </a:solidFill>
                        <a:latin typeface="+mn-lt"/>
                      </a:endParaRPr>
                    </a:p>
                  </a:txBody>
                  <a:tcPr marL="8594" marR="8594" marT="8594" marB="0" anchor="ctr"/>
                </a:tc>
                <a:tc>
                  <a:txBody>
                    <a:bodyPr/>
                    <a:lstStyle/>
                    <a:p>
                      <a:pPr algn="l" fontAlgn="ctr"/>
                      <a:r>
                        <a:rPr lang="en-US" sz="1050" u="none" strike="noStrike" dirty="0">
                          <a:solidFill>
                            <a:sysClr val="windowText" lastClr="000000"/>
                          </a:solidFill>
                        </a:rPr>
                        <a:t>Council/council committees </a:t>
                      </a:r>
                      <a:endParaRPr lang="en-US" sz="1050" b="0" i="0" u="none" strike="noStrike" dirty="0">
                        <a:solidFill>
                          <a:sysClr val="windowText" lastClr="000000"/>
                        </a:solidFill>
                        <a:latin typeface="+mn-lt"/>
                      </a:endParaRPr>
                    </a:p>
                  </a:txBody>
                  <a:tcPr marL="8594" marR="8594" marT="8594" marB="0" anchor="ctr"/>
                </a:tc>
                <a:tc>
                  <a:txBody>
                    <a:bodyPr/>
                    <a:lstStyle/>
                    <a:p>
                      <a:pPr algn="ctr" fontAlgn="ctr"/>
                      <a:r>
                        <a:rPr lang="en-US" sz="1050" u="none" strike="noStrike" dirty="0">
                          <a:solidFill>
                            <a:sysClr val="windowText" lastClr="000000"/>
                          </a:solidFill>
                        </a:rPr>
                        <a:t>10</a:t>
                      </a:r>
                      <a:endParaRPr lang="en-US" sz="1050" b="1" i="1" u="none" strike="noStrike" dirty="0">
                        <a:solidFill>
                          <a:sysClr val="windowText" lastClr="000000"/>
                        </a:solidFill>
                        <a:latin typeface="+mn-lt"/>
                      </a:endParaRPr>
                    </a:p>
                  </a:txBody>
                  <a:tcPr marL="8594" marR="8594" marT="8594" marB="0" anchor="ctr"/>
                </a:tc>
              </a:tr>
              <a:tr h="263343">
                <a:tc vMerge="1">
                  <a:txBody>
                    <a:bodyPr/>
                    <a:lstStyle/>
                    <a:p>
                      <a:endParaRPr lang="en-US"/>
                    </a:p>
                  </a:txBody>
                  <a:tcPr/>
                </a:tc>
                <a:tc>
                  <a:txBody>
                    <a:bodyPr/>
                    <a:lstStyle/>
                    <a:p>
                      <a:pPr algn="l" fontAlgn="ctr"/>
                      <a:r>
                        <a:rPr lang="en-US" sz="1050" u="none" strike="noStrike" dirty="0">
                          <a:solidFill>
                            <a:sysClr val="windowText" lastClr="000000"/>
                          </a:solidFill>
                        </a:rPr>
                        <a:t>BANKSETA sector subcommittees </a:t>
                      </a:r>
                      <a:endParaRPr lang="en-US" sz="1050" b="0" i="0" u="none" strike="noStrike" dirty="0">
                        <a:solidFill>
                          <a:sysClr val="windowText" lastClr="000000"/>
                        </a:solidFill>
                        <a:latin typeface="+mn-lt"/>
                      </a:endParaRPr>
                    </a:p>
                  </a:txBody>
                  <a:tcPr marL="8594" marR="8594" marT="8594" marB="0" anchor="ctr"/>
                </a:tc>
                <a:tc>
                  <a:txBody>
                    <a:bodyPr/>
                    <a:lstStyle/>
                    <a:p>
                      <a:pPr algn="ctr" fontAlgn="ctr"/>
                      <a:r>
                        <a:rPr lang="en-US" sz="1050" u="none" strike="noStrike" dirty="0">
                          <a:solidFill>
                            <a:sysClr val="windowText" lastClr="000000"/>
                          </a:solidFill>
                        </a:rPr>
                        <a:t>6</a:t>
                      </a:r>
                      <a:endParaRPr lang="en-US" sz="1050" b="1" i="1" u="none" strike="noStrike" dirty="0">
                        <a:solidFill>
                          <a:sysClr val="windowText" lastClr="000000"/>
                        </a:solidFill>
                        <a:latin typeface="+mn-lt"/>
                      </a:endParaRPr>
                    </a:p>
                  </a:txBody>
                  <a:tcPr marL="8594" marR="8594" marT="8594" marB="0" anchor="ctr"/>
                </a:tc>
              </a:tr>
              <a:tr h="276511">
                <a:tc vMerge="1">
                  <a:txBody>
                    <a:bodyPr/>
                    <a:lstStyle/>
                    <a:p>
                      <a:endParaRPr lang="en-US"/>
                    </a:p>
                  </a:txBody>
                  <a:tcPr/>
                </a:tc>
                <a:tc>
                  <a:txBody>
                    <a:bodyPr/>
                    <a:lstStyle/>
                    <a:p>
                      <a:pPr algn="l" fontAlgn="ctr"/>
                      <a:r>
                        <a:rPr lang="en-US" sz="1050" u="none" strike="noStrike" dirty="0">
                          <a:solidFill>
                            <a:sysClr val="windowText" lastClr="000000"/>
                          </a:solidFill>
                        </a:rPr>
                        <a:t>Project Steering committees </a:t>
                      </a:r>
                      <a:endParaRPr lang="en-US" sz="1050" b="0" i="0" u="none" strike="noStrike" dirty="0">
                        <a:solidFill>
                          <a:sysClr val="windowText" lastClr="000000"/>
                        </a:solidFill>
                        <a:latin typeface="+mn-lt"/>
                      </a:endParaRPr>
                    </a:p>
                  </a:txBody>
                  <a:tcPr marL="8594" marR="8594" marT="8594" marB="0" anchor="ctr"/>
                </a:tc>
                <a:tc>
                  <a:txBody>
                    <a:bodyPr/>
                    <a:lstStyle/>
                    <a:p>
                      <a:pPr algn="ctr" fontAlgn="ctr"/>
                      <a:r>
                        <a:rPr lang="en-US" sz="1050" u="none" strike="noStrike" dirty="0">
                          <a:solidFill>
                            <a:sysClr val="windowText" lastClr="000000"/>
                          </a:solidFill>
                        </a:rPr>
                        <a:t>5</a:t>
                      </a:r>
                      <a:endParaRPr lang="en-US" sz="1050" b="1" i="1" u="none" strike="noStrike" dirty="0">
                        <a:solidFill>
                          <a:sysClr val="windowText" lastClr="000000"/>
                        </a:solidFill>
                        <a:latin typeface="+mn-lt"/>
                      </a:endParaRPr>
                    </a:p>
                  </a:txBody>
                  <a:tcPr marL="8594" marR="8594" marT="8594" marB="0" anchor="ctr"/>
                </a:tc>
              </a:tr>
              <a:tr h="263343">
                <a:tc rowSpan="3">
                  <a:txBody>
                    <a:bodyPr/>
                    <a:lstStyle/>
                    <a:p>
                      <a:pPr algn="l" fontAlgn="ctr"/>
                      <a:r>
                        <a:rPr lang="en-US" sz="1050" u="none" strike="noStrike" dirty="0">
                          <a:solidFill>
                            <a:sysClr val="windowText" lastClr="000000"/>
                          </a:solidFill>
                        </a:rPr>
                        <a:t>Beneficiaries </a:t>
                      </a:r>
                      <a:endParaRPr lang="en-US" sz="1050" b="0" i="0" u="none" strike="noStrike" dirty="0">
                        <a:solidFill>
                          <a:sysClr val="windowText" lastClr="000000"/>
                        </a:solidFill>
                        <a:latin typeface="+mn-lt"/>
                      </a:endParaRPr>
                    </a:p>
                  </a:txBody>
                  <a:tcPr marL="8594" marR="8594" marT="8594" marB="0" anchor="ctr"/>
                </a:tc>
                <a:tc>
                  <a:txBody>
                    <a:bodyPr/>
                    <a:lstStyle/>
                    <a:p>
                      <a:pPr algn="l" fontAlgn="ctr"/>
                      <a:r>
                        <a:rPr lang="en-US" sz="1050" u="none" strike="noStrike" dirty="0">
                          <a:solidFill>
                            <a:sysClr val="windowText" lastClr="000000"/>
                          </a:solidFill>
                        </a:rPr>
                        <a:t>Employed – CMD, IEDP, Learnerships, PhD, etc </a:t>
                      </a:r>
                      <a:endParaRPr lang="en-US" sz="1050" b="0" i="0" u="none" strike="noStrike" dirty="0">
                        <a:solidFill>
                          <a:sysClr val="windowText" lastClr="000000"/>
                        </a:solidFill>
                        <a:latin typeface="+mn-lt"/>
                      </a:endParaRPr>
                    </a:p>
                  </a:txBody>
                  <a:tcPr marL="8594" marR="8594" marT="8594" marB="0" anchor="ctr"/>
                </a:tc>
                <a:tc>
                  <a:txBody>
                    <a:bodyPr/>
                    <a:lstStyle/>
                    <a:p>
                      <a:pPr algn="ctr" fontAlgn="ctr"/>
                      <a:r>
                        <a:rPr lang="en-US" sz="1050" u="none" strike="noStrike" dirty="0">
                          <a:solidFill>
                            <a:sysClr val="windowText" lastClr="000000"/>
                          </a:solidFill>
                        </a:rPr>
                        <a:t>30</a:t>
                      </a:r>
                      <a:endParaRPr lang="en-US" sz="1050" b="1" i="1" u="none" strike="noStrike" dirty="0">
                        <a:solidFill>
                          <a:sysClr val="windowText" lastClr="000000"/>
                        </a:solidFill>
                        <a:latin typeface="+mn-lt"/>
                      </a:endParaRPr>
                    </a:p>
                  </a:txBody>
                  <a:tcPr marL="8594" marR="8594" marT="8594" marB="0" anchor="ctr"/>
                </a:tc>
              </a:tr>
              <a:tr h="263343">
                <a:tc vMerge="1">
                  <a:txBody>
                    <a:bodyPr/>
                    <a:lstStyle/>
                    <a:p>
                      <a:endParaRPr lang="en-US"/>
                    </a:p>
                  </a:txBody>
                  <a:tcPr/>
                </a:tc>
                <a:tc>
                  <a:txBody>
                    <a:bodyPr/>
                    <a:lstStyle/>
                    <a:p>
                      <a:pPr algn="l" fontAlgn="ctr"/>
                      <a:r>
                        <a:rPr lang="en-US" sz="1050" u="none" strike="noStrike" dirty="0">
                          <a:solidFill>
                            <a:sysClr val="windowText" lastClr="000000"/>
                          </a:solidFill>
                        </a:rPr>
                        <a:t>Unemployed – Learnerships, etc </a:t>
                      </a:r>
                      <a:endParaRPr lang="en-US" sz="1050" b="0" i="0" u="none" strike="noStrike" dirty="0">
                        <a:solidFill>
                          <a:sysClr val="windowText" lastClr="000000"/>
                        </a:solidFill>
                        <a:latin typeface="+mn-lt"/>
                      </a:endParaRPr>
                    </a:p>
                  </a:txBody>
                  <a:tcPr marL="8594" marR="8594" marT="8594" marB="0" anchor="ctr"/>
                </a:tc>
                <a:tc>
                  <a:txBody>
                    <a:bodyPr/>
                    <a:lstStyle/>
                    <a:p>
                      <a:pPr algn="ctr" fontAlgn="ctr"/>
                      <a:r>
                        <a:rPr lang="en-US" sz="1050" u="none" strike="noStrike" dirty="0">
                          <a:solidFill>
                            <a:sysClr val="windowText" lastClr="000000"/>
                          </a:solidFill>
                        </a:rPr>
                        <a:t>101</a:t>
                      </a:r>
                      <a:endParaRPr lang="en-US" sz="1050" b="1" i="1" u="none" strike="noStrike" dirty="0">
                        <a:solidFill>
                          <a:sysClr val="windowText" lastClr="000000"/>
                        </a:solidFill>
                        <a:latin typeface="+mn-lt"/>
                      </a:endParaRPr>
                    </a:p>
                  </a:txBody>
                  <a:tcPr marL="8594" marR="8594" marT="8594" marB="0" anchor="ctr"/>
                </a:tc>
              </a:tr>
              <a:tr h="276511">
                <a:tc vMerge="1">
                  <a:txBody>
                    <a:bodyPr/>
                    <a:lstStyle/>
                    <a:p>
                      <a:endParaRPr lang="en-US"/>
                    </a:p>
                  </a:txBody>
                  <a:tcPr/>
                </a:tc>
                <a:tc>
                  <a:txBody>
                    <a:bodyPr/>
                    <a:lstStyle/>
                    <a:p>
                      <a:pPr algn="l" fontAlgn="ctr"/>
                      <a:r>
                        <a:rPr lang="en-US" sz="1050" u="none" strike="noStrike" dirty="0">
                          <a:solidFill>
                            <a:sysClr val="windowText" lastClr="000000"/>
                          </a:solidFill>
                        </a:rPr>
                        <a:t>Company - COE, BaBB, NVC, Coops </a:t>
                      </a:r>
                      <a:endParaRPr lang="en-US" sz="1050" b="0" i="0" u="none" strike="noStrike" dirty="0">
                        <a:solidFill>
                          <a:sysClr val="windowText" lastClr="000000"/>
                        </a:solidFill>
                        <a:latin typeface="+mn-lt"/>
                      </a:endParaRPr>
                    </a:p>
                  </a:txBody>
                  <a:tcPr marL="8594" marR="8594" marT="8594" marB="0" anchor="ctr"/>
                </a:tc>
                <a:tc>
                  <a:txBody>
                    <a:bodyPr/>
                    <a:lstStyle/>
                    <a:p>
                      <a:pPr algn="ctr" fontAlgn="ctr"/>
                      <a:r>
                        <a:rPr lang="en-US" sz="1050" u="none" strike="noStrike" dirty="0">
                          <a:solidFill>
                            <a:sysClr val="windowText" lastClr="000000"/>
                          </a:solidFill>
                        </a:rPr>
                        <a:t>15</a:t>
                      </a:r>
                      <a:endParaRPr lang="en-US" sz="1050" b="1" i="1" u="none" strike="noStrike" dirty="0">
                        <a:solidFill>
                          <a:sysClr val="windowText" lastClr="000000"/>
                        </a:solidFill>
                        <a:latin typeface="+mn-lt"/>
                      </a:endParaRPr>
                    </a:p>
                  </a:txBody>
                  <a:tcPr marL="8594" marR="8594" marT="8594" marB="0" anchor="ctr"/>
                </a:tc>
              </a:tr>
              <a:tr h="263343">
                <a:tc rowSpan="2">
                  <a:txBody>
                    <a:bodyPr/>
                    <a:lstStyle/>
                    <a:p>
                      <a:pPr algn="l" fontAlgn="ctr"/>
                      <a:r>
                        <a:rPr lang="en-US" sz="1050" u="none" strike="noStrike" dirty="0">
                          <a:solidFill>
                            <a:sysClr val="windowText" lastClr="000000"/>
                          </a:solidFill>
                        </a:rPr>
                        <a:t>Providers/suppliers </a:t>
                      </a:r>
                      <a:endParaRPr lang="en-US" sz="1050" b="0" i="0" u="none" strike="noStrike" dirty="0">
                        <a:solidFill>
                          <a:sysClr val="windowText" lastClr="000000"/>
                        </a:solidFill>
                        <a:latin typeface="+mn-lt"/>
                      </a:endParaRPr>
                    </a:p>
                  </a:txBody>
                  <a:tcPr marL="8594" marR="8594" marT="8594" marB="0" anchor="ctr"/>
                </a:tc>
                <a:tc>
                  <a:txBody>
                    <a:bodyPr/>
                    <a:lstStyle/>
                    <a:p>
                      <a:pPr algn="l" fontAlgn="ctr"/>
                      <a:r>
                        <a:rPr lang="en-US" sz="1050" u="none" strike="noStrike" dirty="0">
                          <a:solidFill>
                            <a:sysClr val="windowText" lastClr="000000"/>
                          </a:solidFill>
                        </a:rPr>
                        <a:t>Project providers </a:t>
                      </a:r>
                      <a:endParaRPr lang="en-US" sz="1050" b="0" i="0" u="none" strike="noStrike" dirty="0">
                        <a:solidFill>
                          <a:sysClr val="windowText" lastClr="000000"/>
                        </a:solidFill>
                        <a:latin typeface="+mn-lt"/>
                      </a:endParaRPr>
                    </a:p>
                  </a:txBody>
                  <a:tcPr marL="8594" marR="8594" marT="8594" marB="0" anchor="ctr"/>
                </a:tc>
                <a:tc>
                  <a:txBody>
                    <a:bodyPr/>
                    <a:lstStyle/>
                    <a:p>
                      <a:pPr algn="ctr" fontAlgn="ctr"/>
                      <a:r>
                        <a:rPr lang="en-US" sz="1050" u="none" strike="noStrike" dirty="0">
                          <a:solidFill>
                            <a:sysClr val="windowText" lastClr="000000"/>
                          </a:solidFill>
                        </a:rPr>
                        <a:t>5</a:t>
                      </a:r>
                      <a:endParaRPr lang="en-US" sz="1050" b="1" i="1" u="none" strike="noStrike" dirty="0">
                        <a:solidFill>
                          <a:sysClr val="windowText" lastClr="000000"/>
                        </a:solidFill>
                        <a:latin typeface="+mn-lt"/>
                      </a:endParaRPr>
                    </a:p>
                  </a:txBody>
                  <a:tcPr marL="8594" marR="8594" marT="8594" marB="0" anchor="ctr"/>
                </a:tc>
              </a:tr>
              <a:tr h="276511">
                <a:tc vMerge="1">
                  <a:txBody>
                    <a:bodyPr/>
                    <a:lstStyle/>
                    <a:p>
                      <a:endParaRPr lang="en-US"/>
                    </a:p>
                  </a:txBody>
                  <a:tcPr/>
                </a:tc>
                <a:tc>
                  <a:txBody>
                    <a:bodyPr/>
                    <a:lstStyle/>
                    <a:p>
                      <a:pPr algn="l" fontAlgn="ctr"/>
                      <a:r>
                        <a:rPr lang="en-US" sz="1050" u="none" strike="noStrike" dirty="0">
                          <a:solidFill>
                            <a:sysClr val="windowText" lastClr="000000"/>
                          </a:solidFill>
                        </a:rPr>
                        <a:t>Operational Suppliers </a:t>
                      </a:r>
                      <a:endParaRPr lang="en-US" sz="1050" b="0" i="0" u="none" strike="noStrike" dirty="0">
                        <a:solidFill>
                          <a:sysClr val="windowText" lastClr="000000"/>
                        </a:solidFill>
                        <a:latin typeface="+mn-lt"/>
                      </a:endParaRPr>
                    </a:p>
                  </a:txBody>
                  <a:tcPr marL="8594" marR="8594" marT="8594" marB="0" anchor="ctr"/>
                </a:tc>
                <a:tc>
                  <a:txBody>
                    <a:bodyPr/>
                    <a:lstStyle/>
                    <a:p>
                      <a:pPr algn="ctr" fontAlgn="ctr"/>
                      <a:r>
                        <a:rPr lang="en-US" sz="1050" u="none" strike="noStrike" dirty="0">
                          <a:solidFill>
                            <a:sysClr val="windowText" lastClr="000000"/>
                          </a:solidFill>
                        </a:rPr>
                        <a:t>10</a:t>
                      </a:r>
                      <a:endParaRPr lang="en-US" sz="1050" b="1" i="1" u="none" strike="noStrike" dirty="0">
                        <a:solidFill>
                          <a:sysClr val="windowText" lastClr="000000"/>
                        </a:solidFill>
                        <a:latin typeface="+mn-lt"/>
                      </a:endParaRPr>
                    </a:p>
                  </a:txBody>
                  <a:tcPr marL="8594" marR="8594" marT="8594" marB="0" anchor="ctr"/>
                </a:tc>
              </a:tr>
              <a:tr h="263343">
                <a:tc rowSpan="2">
                  <a:txBody>
                    <a:bodyPr/>
                    <a:lstStyle/>
                    <a:p>
                      <a:pPr algn="l" fontAlgn="ctr"/>
                      <a:r>
                        <a:rPr lang="en-US" sz="1050" u="none" strike="noStrike" dirty="0">
                          <a:solidFill>
                            <a:sysClr val="windowText" lastClr="000000"/>
                          </a:solidFill>
                        </a:rPr>
                        <a:t>Employers - SDFs </a:t>
                      </a:r>
                      <a:endParaRPr lang="en-US" sz="1050" b="0" i="0" u="none" strike="noStrike" dirty="0">
                        <a:solidFill>
                          <a:sysClr val="windowText" lastClr="000000"/>
                        </a:solidFill>
                        <a:latin typeface="+mn-lt"/>
                      </a:endParaRPr>
                    </a:p>
                  </a:txBody>
                  <a:tcPr marL="8594" marR="8594" marT="8594" marB="0" anchor="ctr"/>
                </a:tc>
                <a:tc>
                  <a:txBody>
                    <a:bodyPr/>
                    <a:lstStyle/>
                    <a:p>
                      <a:pPr algn="l" fontAlgn="ctr"/>
                      <a:r>
                        <a:rPr lang="en-US" sz="1050" u="none" strike="noStrike" dirty="0">
                          <a:solidFill>
                            <a:sysClr val="windowText" lastClr="000000"/>
                          </a:solidFill>
                        </a:rPr>
                        <a:t>Small </a:t>
                      </a:r>
                      <a:endParaRPr lang="en-US" sz="1050" b="0" i="0" u="none" strike="noStrike" dirty="0">
                        <a:solidFill>
                          <a:sysClr val="windowText" lastClr="000000"/>
                        </a:solidFill>
                        <a:latin typeface="+mn-lt"/>
                      </a:endParaRPr>
                    </a:p>
                  </a:txBody>
                  <a:tcPr marL="8594" marR="8594" marT="8594" marB="0" anchor="ctr"/>
                </a:tc>
                <a:tc>
                  <a:txBody>
                    <a:bodyPr/>
                    <a:lstStyle/>
                    <a:p>
                      <a:pPr algn="ctr" fontAlgn="ctr"/>
                      <a:r>
                        <a:rPr lang="en-US" sz="1050" u="none" strike="noStrike" dirty="0">
                          <a:solidFill>
                            <a:sysClr val="windowText" lastClr="000000"/>
                          </a:solidFill>
                        </a:rPr>
                        <a:t>60</a:t>
                      </a:r>
                      <a:endParaRPr lang="en-US" sz="1050" b="1" i="1" u="none" strike="noStrike" dirty="0">
                        <a:solidFill>
                          <a:sysClr val="windowText" lastClr="000000"/>
                        </a:solidFill>
                        <a:latin typeface="+mn-lt"/>
                      </a:endParaRPr>
                    </a:p>
                  </a:txBody>
                  <a:tcPr marL="8594" marR="8594" marT="8594" marB="0" anchor="ctr"/>
                </a:tc>
              </a:tr>
              <a:tr h="276511">
                <a:tc vMerge="1">
                  <a:txBody>
                    <a:bodyPr/>
                    <a:lstStyle/>
                    <a:p>
                      <a:endParaRPr lang="en-US"/>
                    </a:p>
                  </a:txBody>
                  <a:tcPr/>
                </a:tc>
                <a:tc>
                  <a:txBody>
                    <a:bodyPr/>
                    <a:lstStyle/>
                    <a:p>
                      <a:pPr algn="l" fontAlgn="ctr"/>
                      <a:r>
                        <a:rPr lang="en-US" sz="1050" u="none" strike="noStrike" dirty="0">
                          <a:solidFill>
                            <a:sysClr val="windowText" lastClr="000000"/>
                          </a:solidFill>
                        </a:rPr>
                        <a:t>Medium / Large</a:t>
                      </a:r>
                      <a:endParaRPr lang="en-US" sz="1050" b="0" i="0" u="none" strike="noStrike" dirty="0">
                        <a:solidFill>
                          <a:sysClr val="windowText" lastClr="000000"/>
                        </a:solidFill>
                        <a:latin typeface="+mn-lt"/>
                      </a:endParaRPr>
                    </a:p>
                  </a:txBody>
                  <a:tcPr marL="8594" marR="8594" marT="8594" marB="0" anchor="ctr"/>
                </a:tc>
                <a:tc>
                  <a:txBody>
                    <a:bodyPr/>
                    <a:lstStyle/>
                    <a:p>
                      <a:pPr algn="ctr" fontAlgn="ctr"/>
                      <a:r>
                        <a:rPr lang="en-US" sz="1050" u="none" strike="noStrike" dirty="0">
                          <a:solidFill>
                            <a:sysClr val="windowText" lastClr="000000"/>
                          </a:solidFill>
                        </a:rPr>
                        <a:t>23</a:t>
                      </a:r>
                      <a:endParaRPr lang="en-US" sz="1050" b="1" i="1" u="none" strike="noStrike" dirty="0">
                        <a:solidFill>
                          <a:sysClr val="windowText" lastClr="000000"/>
                        </a:solidFill>
                        <a:latin typeface="+mn-lt"/>
                      </a:endParaRPr>
                    </a:p>
                  </a:txBody>
                  <a:tcPr marL="8594" marR="8594" marT="8594" marB="0" anchor="ctr"/>
                </a:tc>
              </a:tr>
              <a:tr h="276511">
                <a:tc>
                  <a:txBody>
                    <a:bodyPr/>
                    <a:lstStyle/>
                    <a:p>
                      <a:pPr algn="l" fontAlgn="ctr"/>
                      <a:r>
                        <a:rPr lang="en-US" sz="1050" u="none" strike="noStrike" dirty="0">
                          <a:solidFill>
                            <a:sysClr val="windowText" lastClr="000000"/>
                          </a:solidFill>
                        </a:rPr>
                        <a:t>MoUs &amp; Joint ventures </a:t>
                      </a:r>
                      <a:endParaRPr lang="en-US" sz="1050" b="0" i="0" u="none" strike="noStrike" dirty="0">
                        <a:solidFill>
                          <a:sysClr val="windowText" lastClr="000000"/>
                        </a:solidFill>
                        <a:latin typeface="+mn-lt"/>
                      </a:endParaRPr>
                    </a:p>
                  </a:txBody>
                  <a:tcPr marL="8594" marR="8594" marT="8594" marB="0" anchor="ctr"/>
                </a:tc>
                <a:tc>
                  <a:txBody>
                    <a:bodyPr/>
                    <a:lstStyle/>
                    <a:p>
                      <a:pPr algn="l" fontAlgn="ctr"/>
                      <a:r>
                        <a:rPr lang="en-US" sz="1050" u="none" strike="noStrike" dirty="0">
                          <a:solidFill>
                            <a:sysClr val="windowText" lastClr="000000"/>
                          </a:solidFill>
                        </a:rPr>
                        <a:t>Other SETAs  </a:t>
                      </a:r>
                      <a:endParaRPr lang="en-US" sz="1050" b="0" i="0" u="none" strike="noStrike" dirty="0">
                        <a:solidFill>
                          <a:sysClr val="windowText" lastClr="000000"/>
                        </a:solidFill>
                        <a:latin typeface="+mn-lt"/>
                      </a:endParaRPr>
                    </a:p>
                  </a:txBody>
                  <a:tcPr marL="8594" marR="8594" marT="8594" marB="0" anchor="ctr"/>
                </a:tc>
                <a:tc>
                  <a:txBody>
                    <a:bodyPr/>
                    <a:lstStyle/>
                    <a:p>
                      <a:pPr algn="ctr" fontAlgn="ctr"/>
                      <a:r>
                        <a:rPr lang="en-US" sz="1050" u="none" strike="noStrike" dirty="0">
                          <a:solidFill>
                            <a:sysClr val="windowText" lastClr="000000"/>
                          </a:solidFill>
                        </a:rPr>
                        <a:t>5</a:t>
                      </a:r>
                      <a:endParaRPr lang="en-US" sz="1050" b="1" i="1" u="none" strike="noStrike" dirty="0">
                        <a:solidFill>
                          <a:sysClr val="windowText" lastClr="000000"/>
                        </a:solidFill>
                        <a:latin typeface="+mn-lt"/>
                      </a:endParaRPr>
                    </a:p>
                  </a:txBody>
                  <a:tcPr marL="8594" marR="8594" marT="8594" marB="0" anchor="ctr"/>
                </a:tc>
              </a:tr>
              <a:tr h="276511">
                <a:tc>
                  <a:txBody>
                    <a:bodyPr/>
                    <a:lstStyle/>
                    <a:p>
                      <a:pPr algn="l" fontAlgn="ctr"/>
                      <a:r>
                        <a:rPr lang="en-US" sz="1050" u="none" strike="noStrike" dirty="0">
                          <a:solidFill>
                            <a:sysClr val="windowText" lastClr="000000"/>
                          </a:solidFill>
                        </a:rPr>
                        <a:t>Legislative bodies </a:t>
                      </a:r>
                      <a:endParaRPr lang="en-US" sz="1050" b="0" i="0" u="none" strike="noStrike" dirty="0">
                        <a:solidFill>
                          <a:sysClr val="windowText" lastClr="000000"/>
                        </a:solidFill>
                        <a:latin typeface="+mn-lt"/>
                      </a:endParaRPr>
                    </a:p>
                  </a:txBody>
                  <a:tcPr marL="8594" marR="8594" marT="8594" marB="0" anchor="ctr"/>
                </a:tc>
                <a:tc>
                  <a:txBody>
                    <a:bodyPr/>
                    <a:lstStyle/>
                    <a:p>
                      <a:pPr algn="l" fontAlgn="ctr"/>
                      <a:r>
                        <a:rPr lang="en-US" sz="1050" u="none" strike="noStrike" dirty="0">
                          <a:solidFill>
                            <a:sysClr val="windowText" lastClr="000000"/>
                          </a:solidFill>
                        </a:rPr>
                        <a:t>Legislative bodies </a:t>
                      </a:r>
                      <a:endParaRPr lang="en-US" sz="1050" b="0" i="0" u="none" strike="noStrike" dirty="0">
                        <a:solidFill>
                          <a:sysClr val="windowText" lastClr="000000"/>
                        </a:solidFill>
                        <a:latin typeface="+mn-lt"/>
                      </a:endParaRPr>
                    </a:p>
                  </a:txBody>
                  <a:tcPr marL="8594" marR="8594" marT="8594" marB="0" anchor="ctr"/>
                </a:tc>
                <a:tc>
                  <a:txBody>
                    <a:bodyPr/>
                    <a:lstStyle/>
                    <a:p>
                      <a:pPr algn="ctr" fontAlgn="ctr"/>
                      <a:r>
                        <a:rPr lang="en-US" sz="1050" u="none" strike="noStrike" dirty="0">
                          <a:solidFill>
                            <a:sysClr val="windowText" lastClr="000000"/>
                          </a:solidFill>
                        </a:rPr>
                        <a:t>5</a:t>
                      </a:r>
                      <a:endParaRPr lang="en-US" sz="1050" b="1" i="1" u="none" strike="noStrike" dirty="0">
                        <a:solidFill>
                          <a:sysClr val="windowText" lastClr="000000"/>
                        </a:solidFill>
                        <a:latin typeface="+mn-lt"/>
                      </a:endParaRPr>
                    </a:p>
                  </a:txBody>
                  <a:tcPr marL="8594" marR="8594" marT="8594" marB="0" anchor="ctr"/>
                </a:tc>
              </a:tr>
              <a:tr h="276511">
                <a:tc>
                  <a:txBody>
                    <a:bodyPr/>
                    <a:lstStyle/>
                    <a:p>
                      <a:pPr algn="l" fontAlgn="ctr"/>
                      <a:r>
                        <a:rPr lang="en-US" sz="1050" u="none" strike="noStrike" dirty="0">
                          <a:solidFill>
                            <a:sysClr val="windowText" lastClr="000000"/>
                          </a:solidFill>
                        </a:rPr>
                        <a:t>ETQA Accredited Training Providers </a:t>
                      </a:r>
                      <a:endParaRPr lang="en-US" sz="1050" b="0" i="0" u="none" strike="noStrike" dirty="0">
                        <a:solidFill>
                          <a:sysClr val="windowText" lastClr="000000"/>
                        </a:solidFill>
                        <a:latin typeface="+mn-lt"/>
                      </a:endParaRPr>
                    </a:p>
                  </a:txBody>
                  <a:tcPr marL="8594" marR="8594" marT="8594" marB="0" anchor="ctr"/>
                </a:tc>
                <a:tc>
                  <a:txBody>
                    <a:bodyPr/>
                    <a:lstStyle/>
                    <a:p>
                      <a:pPr algn="l" fontAlgn="ctr"/>
                      <a:r>
                        <a:rPr lang="en-US" sz="1050" u="none" strike="noStrike" dirty="0">
                          <a:solidFill>
                            <a:sysClr val="windowText" lastClr="000000"/>
                          </a:solidFill>
                        </a:rPr>
                        <a:t>ETQA</a:t>
                      </a:r>
                      <a:endParaRPr lang="en-US" sz="1050" b="0" i="0" u="none" strike="noStrike" dirty="0">
                        <a:solidFill>
                          <a:sysClr val="windowText" lastClr="000000"/>
                        </a:solidFill>
                        <a:latin typeface="+mn-lt"/>
                      </a:endParaRPr>
                    </a:p>
                  </a:txBody>
                  <a:tcPr marL="8594" marR="8594" marT="8594" marB="0" anchor="ctr"/>
                </a:tc>
                <a:tc>
                  <a:txBody>
                    <a:bodyPr/>
                    <a:lstStyle/>
                    <a:p>
                      <a:pPr algn="ctr" fontAlgn="ctr"/>
                      <a:r>
                        <a:rPr lang="en-US" sz="1050" u="none" strike="noStrike" dirty="0">
                          <a:solidFill>
                            <a:sysClr val="windowText" lastClr="000000"/>
                          </a:solidFill>
                        </a:rPr>
                        <a:t>20</a:t>
                      </a:r>
                      <a:endParaRPr lang="en-US" sz="1050" b="1" i="1" u="none" strike="noStrike" dirty="0">
                        <a:solidFill>
                          <a:sysClr val="windowText" lastClr="000000"/>
                        </a:solidFill>
                        <a:latin typeface="+mn-lt"/>
                      </a:endParaRPr>
                    </a:p>
                  </a:txBody>
                  <a:tcPr marL="8594" marR="8594" marT="8594" marB="0" anchor="ctr"/>
                </a:tc>
              </a:tr>
              <a:tr h="276511">
                <a:tc>
                  <a:txBody>
                    <a:bodyPr/>
                    <a:lstStyle/>
                    <a:p>
                      <a:pPr algn="l" fontAlgn="b"/>
                      <a:endParaRPr lang="en-US" sz="1050" b="0" i="0" u="none" strike="noStrike" dirty="0">
                        <a:solidFill>
                          <a:sysClr val="windowText" lastClr="000000"/>
                        </a:solidFill>
                        <a:latin typeface="+mn-lt"/>
                      </a:endParaRPr>
                    </a:p>
                  </a:txBody>
                  <a:tcPr marL="8594" marR="8594" marT="8594" marB="0" anchor="ctr"/>
                </a:tc>
                <a:tc>
                  <a:txBody>
                    <a:bodyPr/>
                    <a:lstStyle/>
                    <a:p>
                      <a:pPr algn="l" fontAlgn="b"/>
                      <a:endParaRPr lang="en-US" sz="1050" b="0" i="0" u="none" strike="noStrike" dirty="0">
                        <a:solidFill>
                          <a:sysClr val="windowText" lastClr="000000"/>
                        </a:solidFill>
                        <a:latin typeface="+mn-lt"/>
                      </a:endParaRPr>
                    </a:p>
                  </a:txBody>
                  <a:tcPr marL="8594" marR="8594" marT="8594" marB="0" anchor="ctr"/>
                </a:tc>
                <a:tc>
                  <a:txBody>
                    <a:bodyPr/>
                    <a:lstStyle/>
                    <a:p>
                      <a:pPr algn="ctr" fontAlgn="ctr"/>
                      <a:r>
                        <a:rPr lang="en-US" sz="1050" u="sng" strike="noStrike" dirty="0">
                          <a:solidFill>
                            <a:sysClr val="windowText" lastClr="000000"/>
                          </a:solidFill>
                        </a:rPr>
                        <a:t>310</a:t>
                      </a:r>
                      <a:endParaRPr lang="en-US" sz="1050" b="1" i="1" u="sng" strike="noStrike" dirty="0">
                        <a:solidFill>
                          <a:sysClr val="windowText" lastClr="000000"/>
                        </a:solidFill>
                        <a:latin typeface="+mn-lt"/>
                      </a:endParaRPr>
                    </a:p>
                  </a:txBody>
                  <a:tcPr marL="8594" marR="8594" marT="8594" marB="0" anchor="ct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752600"/>
          <a:ext cx="8610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Research</a:t>
            </a:r>
            <a:endParaRPr lang="en-US" dirty="0"/>
          </a:p>
        </p:txBody>
      </p:sp>
      <p:cxnSp>
        <p:nvCxnSpPr>
          <p:cNvPr id="8" name="Straight Connector 7"/>
          <p:cNvCxnSpPr/>
          <p:nvPr/>
        </p:nvCxnSpPr>
        <p:spPr bwMode="auto">
          <a:xfrm rot="5400000">
            <a:off x="3906056" y="3518880"/>
            <a:ext cx="2484016"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5580112"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1" name="Slide Number Placeholder 10"/>
          <p:cNvSpPr>
            <a:spLocks noGrp="1"/>
          </p:cNvSpPr>
          <p:nvPr>
            <p:ph type="sldNum" sz="quarter" idx="12"/>
          </p:nvPr>
        </p:nvSpPr>
        <p:spPr/>
        <p:txBody>
          <a:bodyPr/>
          <a:lstStyle/>
          <a:p>
            <a:fld id="{746E673A-1C4A-4AB9-B0E0-1AFDA1C40DF3}" type="slidenum">
              <a:rPr lang="en-GB" smtClean="0">
                <a:solidFill>
                  <a:srgbClr val="000000"/>
                </a:solidFill>
              </a:rPr>
              <a:pPr/>
              <a:t>50</a:t>
            </a:fld>
            <a:endParaRPr lang="en-GB" dirty="0">
              <a:solidFill>
                <a:srgbClr val="000000"/>
              </a:solidFill>
            </a:endParaRPr>
          </a:p>
        </p:txBody>
      </p:sp>
      <p:sp>
        <p:nvSpPr>
          <p:cNvPr id="13" name="Oval 12"/>
          <p:cNvSpPr/>
          <p:nvPr/>
        </p:nvSpPr>
        <p:spPr>
          <a:xfrm>
            <a:off x="5220072" y="2420888"/>
            <a:ext cx="936104" cy="1224136"/>
          </a:xfrm>
          <a:prstGeom prst="ellipse">
            <a:avLst/>
          </a:prstGeom>
          <a:noFill/>
          <a:ln w="19050">
            <a:solidFill>
              <a:srgbClr val="9900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7380312" y="2348880"/>
            <a:ext cx="936104" cy="1800200"/>
          </a:xfrm>
          <a:prstGeom prst="ellipse">
            <a:avLst/>
          </a:prstGeom>
          <a:noFill/>
          <a:ln w="19050">
            <a:solidFill>
              <a:srgbClr val="9900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600200"/>
          <a:ext cx="8610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Research</a:t>
            </a:r>
            <a:endParaRPr lang="en-US" dirty="0"/>
          </a:p>
        </p:txBody>
      </p:sp>
      <p:cxnSp>
        <p:nvCxnSpPr>
          <p:cNvPr id="8" name="Straight Connector 7"/>
          <p:cNvCxnSpPr/>
          <p:nvPr/>
        </p:nvCxnSpPr>
        <p:spPr bwMode="auto">
          <a:xfrm rot="5400000">
            <a:off x="3978064" y="3446872"/>
            <a:ext cx="2340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5580112"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1" name="Slide Number Placeholder 10"/>
          <p:cNvSpPr>
            <a:spLocks noGrp="1"/>
          </p:cNvSpPr>
          <p:nvPr>
            <p:ph type="sldNum" sz="quarter" idx="12"/>
          </p:nvPr>
        </p:nvSpPr>
        <p:spPr/>
        <p:txBody>
          <a:bodyPr/>
          <a:lstStyle/>
          <a:p>
            <a:fld id="{746E673A-1C4A-4AB9-B0E0-1AFDA1C40DF3}" type="slidenum">
              <a:rPr lang="en-GB" smtClean="0">
                <a:solidFill>
                  <a:srgbClr val="000000"/>
                </a:solidFill>
              </a:rPr>
              <a:pPr/>
              <a:t>51</a:t>
            </a:fld>
            <a:endParaRPr lang="en-GB" dirty="0">
              <a:solidFill>
                <a:srgbClr val="000000"/>
              </a:solidFill>
            </a:endParaRPr>
          </a:p>
        </p:txBody>
      </p:sp>
      <p:sp>
        <p:nvSpPr>
          <p:cNvPr id="10" name="Oval 9"/>
          <p:cNvSpPr/>
          <p:nvPr/>
        </p:nvSpPr>
        <p:spPr>
          <a:xfrm>
            <a:off x="5292080" y="2204864"/>
            <a:ext cx="792088" cy="864096"/>
          </a:xfrm>
          <a:prstGeom prst="ellipse">
            <a:avLst/>
          </a:prstGeom>
          <a:noFill/>
          <a:ln w="19050">
            <a:solidFill>
              <a:srgbClr val="9900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752600"/>
          <a:ext cx="8610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Research</a:t>
            </a:r>
            <a:endParaRPr lang="en-US" dirty="0"/>
          </a:p>
        </p:txBody>
      </p:sp>
      <p:cxnSp>
        <p:nvCxnSpPr>
          <p:cNvPr id="8" name="Straight Connector 7"/>
          <p:cNvCxnSpPr/>
          <p:nvPr/>
        </p:nvCxnSpPr>
        <p:spPr bwMode="auto">
          <a:xfrm rot="5400000">
            <a:off x="3978064" y="3518880"/>
            <a:ext cx="2340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5652120"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1" name="Slide Number Placeholder 10"/>
          <p:cNvSpPr>
            <a:spLocks noGrp="1"/>
          </p:cNvSpPr>
          <p:nvPr>
            <p:ph type="sldNum" sz="quarter" idx="12"/>
          </p:nvPr>
        </p:nvSpPr>
        <p:spPr/>
        <p:txBody>
          <a:bodyPr/>
          <a:lstStyle/>
          <a:p>
            <a:fld id="{746E673A-1C4A-4AB9-B0E0-1AFDA1C40DF3}" type="slidenum">
              <a:rPr lang="en-GB" smtClean="0">
                <a:solidFill>
                  <a:srgbClr val="000000"/>
                </a:solidFill>
              </a:rPr>
              <a:pPr/>
              <a:t>52</a:t>
            </a:fld>
            <a:endParaRPr lang="en-GB" dirty="0">
              <a:solidFill>
                <a:srgbClr val="000000"/>
              </a:solidFill>
            </a:endParaRPr>
          </a:p>
        </p:txBody>
      </p:sp>
      <p:sp>
        <p:nvSpPr>
          <p:cNvPr id="12"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752600"/>
          <a:ext cx="8610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Research</a:t>
            </a:r>
            <a:endParaRPr lang="en-US" dirty="0"/>
          </a:p>
        </p:txBody>
      </p:sp>
      <p:cxnSp>
        <p:nvCxnSpPr>
          <p:cNvPr id="8" name="Straight Connector 7"/>
          <p:cNvCxnSpPr/>
          <p:nvPr/>
        </p:nvCxnSpPr>
        <p:spPr bwMode="auto">
          <a:xfrm rot="5400000">
            <a:off x="3978064" y="3590888"/>
            <a:ext cx="2340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5652120"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1" name="Slide Number Placeholder 10"/>
          <p:cNvSpPr>
            <a:spLocks noGrp="1"/>
          </p:cNvSpPr>
          <p:nvPr>
            <p:ph type="sldNum" sz="quarter" idx="12"/>
          </p:nvPr>
        </p:nvSpPr>
        <p:spPr/>
        <p:txBody>
          <a:bodyPr/>
          <a:lstStyle/>
          <a:p>
            <a:fld id="{746E673A-1C4A-4AB9-B0E0-1AFDA1C40DF3}" type="slidenum">
              <a:rPr lang="en-GB" smtClean="0">
                <a:solidFill>
                  <a:srgbClr val="000000"/>
                </a:solidFill>
              </a:rPr>
              <a:pPr/>
              <a:t>53</a:t>
            </a:fld>
            <a:endParaRPr lang="en-GB" dirty="0">
              <a:solidFill>
                <a:srgbClr val="000000"/>
              </a:solidFill>
            </a:endParaRPr>
          </a:p>
        </p:txBody>
      </p:sp>
      <p:sp>
        <p:nvSpPr>
          <p:cNvPr id="12"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752600"/>
          <a:ext cx="8610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Research</a:t>
            </a:r>
            <a:endParaRPr lang="en-US" dirty="0"/>
          </a:p>
        </p:txBody>
      </p:sp>
      <p:cxnSp>
        <p:nvCxnSpPr>
          <p:cNvPr id="8" name="Straight Connector 7"/>
          <p:cNvCxnSpPr/>
          <p:nvPr/>
        </p:nvCxnSpPr>
        <p:spPr bwMode="auto">
          <a:xfrm rot="5400000">
            <a:off x="3978064" y="3590888"/>
            <a:ext cx="2340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5580112"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1" name="Slide Number Placeholder 10"/>
          <p:cNvSpPr>
            <a:spLocks noGrp="1"/>
          </p:cNvSpPr>
          <p:nvPr>
            <p:ph type="sldNum" sz="quarter" idx="12"/>
          </p:nvPr>
        </p:nvSpPr>
        <p:spPr/>
        <p:txBody>
          <a:bodyPr/>
          <a:lstStyle/>
          <a:p>
            <a:fld id="{746E673A-1C4A-4AB9-B0E0-1AFDA1C40DF3}" type="slidenum">
              <a:rPr lang="en-GB" smtClean="0">
                <a:solidFill>
                  <a:srgbClr val="000000"/>
                </a:solidFill>
              </a:rPr>
              <a:pPr/>
              <a:t>54</a:t>
            </a:fld>
            <a:endParaRPr lang="en-GB" dirty="0">
              <a:solidFill>
                <a:srgbClr val="000000"/>
              </a:solidFill>
            </a:endParaRPr>
          </a:p>
        </p:txBody>
      </p:sp>
      <p:sp>
        <p:nvSpPr>
          <p:cNvPr id="12"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79512" y="1700808"/>
          <a:ext cx="8610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Research</a:t>
            </a:r>
            <a:endParaRPr lang="en-US" dirty="0"/>
          </a:p>
        </p:txBody>
      </p:sp>
      <p:cxnSp>
        <p:nvCxnSpPr>
          <p:cNvPr id="8" name="Straight Connector 7"/>
          <p:cNvCxnSpPr/>
          <p:nvPr/>
        </p:nvCxnSpPr>
        <p:spPr bwMode="auto">
          <a:xfrm rot="5400000">
            <a:off x="3942056" y="3482880"/>
            <a:ext cx="2268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 name="Rectangle 24"/>
          <p:cNvSpPr>
            <a:spLocks noChangeArrowheads="1"/>
          </p:cNvSpPr>
          <p:nvPr/>
        </p:nvSpPr>
        <p:spPr bwMode="auto">
          <a:xfrm>
            <a:off x="1186408" y="6477387"/>
            <a:ext cx="5257800" cy="335989"/>
          </a:xfrm>
          <a:prstGeom prst="rect">
            <a:avLst/>
          </a:prstGeom>
          <a:noFill/>
          <a:ln w="12700">
            <a:noFill/>
            <a:miter lim="800000"/>
            <a:headEnd/>
            <a:tailEnd/>
          </a:ln>
        </p:spPr>
        <p:txBody>
          <a:bodyPr wrap="square" lIns="90488" tIns="44450" rIns="90488" bIns="44450" anchor="b">
            <a:spAutoFit/>
          </a:bodyPr>
          <a:lstStyle/>
          <a:p>
            <a:pPr marL="119063" indent="-119063" defTabSz="911225" fontAlgn="base">
              <a:spcBef>
                <a:spcPct val="0"/>
              </a:spcBef>
              <a:spcAft>
                <a:spcPct val="0"/>
              </a:spcAft>
              <a:tabLst>
                <a:tab pos="401638" algn="l"/>
              </a:tabLst>
            </a:pPr>
            <a:r>
              <a:rPr lang="en-ZA" sz="800" dirty="0">
                <a:solidFill>
                  <a:srgbClr val="000000"/>
                </a:solidFill>
              </a:rPr>
              <a:t>Note</a:t>
            </a:r>
            <a:r>
              <a:rPr lang="en-ZA" sz="800" dirty="0" smtClean="0">
                <a:solidFill>
                  <a:srgbClr val="000000"/>
                </a:solidFill>
              </a:rPr>
              <a:t>: * Other includes </a:t>
            </a:r>
            <a:r>
              <a:rPr lang="en-ZA" sz="800" i="1" dirty="0" smtClean="0">
                <a:solidFill>
                  <a:srgbClr val="000000"/>
                </a:solidFill>
              </a:rPr>
              <a:t>Breakfasts, phone calls</a:t>
            </a:r>
            <a:endParaRPr lang="en-ZA" sz="800" i="1" dirty="0">
              <a:solidFill>
                <a:srgbClr val="000000"/>
              </a:solidFill>
            </a:endParaRPr>
          </a:p>
          <a:p>
            <a:pPr marL="119063" indent="-119063" defTabSz="911225" fontAlgn="base">
              <a:spcBef>
                <a:spcPct val="0"/>
              </a:spcBef>
              <a:spcAft>
                <a:spcPct val="0"/>
              </a:spcAft>
              <a:tabLst>
                <a:tab pos="401638" algn="l"/>
              </a:tabLst>
            </a:pPr>
            <a:r>
              <a:rPr lang="en-ZA" sz="800" dirty="0">
                <a:solidFill>
                  <a:srgbClr val="000000"/>
                </a:solidFill>
              </a:rPr>
              <a:t>Source: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7" name="Rectangle 6"/>
          <p:cNvSpPr/>
          <p:nvPr/>
        </p:nvSpPr>
        <p:spPr>
          <a:xfrm>
            <a:off x="5652120"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1" name="Slide Number Placeholder 10"/>
          <p:cNvSpPr>
            <a:spLocks noGrp="1"/>
          </p:cNvSpPr>
          <p:nvPr>
            <p:ph type="sldNum" sz="quarter" idx="12"/>
          </p:nvPr>
        </p:nvSpPr>
        <p:spPr/>
        <p:txBody>
          <a:bodyPr/>
          <a:lstStyle/>
          <a:p>
            <a:fld id="{746E673A-1C4A-4AB9-B0E0-1AFDA1C40DF3}" type="slidenum">
              <a:rPr lang="en-GB" smtClean="0">
                <a:solidFill>
                  <a:srgbClr val="000000"/>
                </a:solidFill>
              </a:rPr>
              <a:pPr/>
              <a:t>55</a:t>
            </a:fld>
            <a:endParaRPr lang="en-GB" dirty="0">
              <a:solidFill>
                <a:srgbClr val="000000"/>
              </a:solidFill>
            </a:endParaRPr>
          </a:p>
        </p:txBody>
      </p:sp>
      <p:sp>
        <p:nvSpPr>
          <p:cNvPr id="10" name="Arc 9"/>
          <p:cNvSpPr/>
          <p:nvPr/>
        </p:nvSpPr>
        <p:spPr>
          <a:xfrm>
            <a:off x="3419872" y="2780928"/>
            <a:ext cx="1080120" cy="576064"/>
          </a:xfrm>
          <a:prstGeom prst="arc">
            <a:avLst>
              <a:gd name="adj1" fmla="val 10953170"/>
              <a:gd name="adj2" fmla="val 0"/>
            </a:avLst>
          </a:prstGeom>
          <a:ln w="19050">
            <a:solidFill>
              <a:srgbClr val="990033"/>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752600"/>
          <a:ext cx="8610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Research</a:t>
            </a:r>
            <a:endParaRPr lang="en-US" dirty="0"/>
          </a:p>
        </p:txBody>
      </p:sp>
      <p:cxnSp>
        <p:nvCxnSpPr>
          <p:cNvPr id="8" name="Straight Connector 7"/>
          <p:cNvCxnSpPr/>
          <p:nvPr/>
        </p:nvCxnSpPr>
        <p:spPr bwMode="auto">
          <a:xfrm rot="5400000">
            <a:off x="3978064" y="3411128"/>
            <a:ext cx="2340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5652120"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1" name="Slide Number Placeholder 10"/>
          <p:cNvSpPr>
            <a:spLocks noGrp="1"/>
          </p:cNvSpPr>
          <p:nvPr>
            <p:ph type="sldNum" sz="quarter" idx="12"/>
          </p:nvPr>
        </p:nvSpPr>
        <p:spPr/>
        <p:txBody>
          <a:bodyPr/>
          <a:lstStyle/>
          <a:p>
            <a:fld id="{746E673A-1C4A-4AB9-B0E0-1AFDA1C40DF3}" type="slidenum">
              <a:rPr lang="en-GB" smtClean="0">
                <a:solidFill>
                  <a:srgbClr val="000000"/>
                </a:solidFill>
              </a:rPr>
              <a:pPr/>
              <a:t>56</a:t>
            </a:fld>
            <a:endParaRPr lang="en-GB" dirty="0">
              <a:solidFill>
                <a:srgbClr val="000000"/>
              </a:solidFill>
            </a:endParaRPr>
          </a:p>
        </p:txBody>
      </p:sp>
      <p:sp>
        <p:nvSpPr>
          <p:cNvPr id="12"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539552" y="1700808"/>
          <a:ext cx="8352000" cy="3721085"/>
        </p:xfrm>
        <a:graphic>
          <a:graphicData uri="http://schemas.openxmlformats.org/drawingml/2006/table">
            <a:tbl>
              <a:tblPr firstRow="1" bandRow="1">
                <a:tableStyleId>{FABFCF23-3B69-468F-B69F-88F6DE6A72F2}</a:tableStyleId>
              </a:tblPr>
              <a:tblGrid>
                <a:gridCol w="7086600"/>
                <a:gridCol w="1265400"/>
              </a:tblGrid>
              <a:tr h="4471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dirty="0" smtClean="0"/>
                        <a:t>What Research Do You Believe Should Be Conducted By The BANKSETA In The Future?</a:t>
                      </a:r>
                      <a:endParaRPr lang="en-US" sz="1100" dirty="0" smtClean="0">
                        <a:solidFill>
                          <a:schemeClr val="tx1"/>
                        </a:solidFill>
                        <a:latin typeface="+mn-lt"/>
                      </a:endParaRPr>
                    </a:p>
                  </a:txBody>
                  <a:tcPr marL="9525" marR="9525" marT="9525" marB="0" anchor="ctr"/>
                </a:tc>
                <a:tc>
                  <a:txBody>
                    <a:bodyPr/>
                    <a:lstStyle/>
                    <a:p>
                      <a:pPr algn="ctr" fontAlgn="t"/>
                      <a:r>
                        <a:rPr lang="en-US" sz="1100" u="none" strike="noStrike" dirty="0" smtClean="0"/>
                        <a:t>Frequency of Mentions</a:t>
                      </a:r>
                    </a:p>
                    <a:p>
                      <a:pPr algn="ctr" fontAlgn="t"/>
                      <a:r>
                        <a:rPr lang="en-US" sz="1100" u="none" strike="noStrike" dirty="0" smtClean="0"/>
                        <a:t>(n=83)</a:t>
                      </a:r>
                      <a:endParaRPr lang="en-US" sz="1100" u="none" strike="noStrike" dirty="0" smtClean="0">
                        <a:solidFill>
                          <a:schemeClr val="tx1"/>
                        </a:solidFill>
                        <a:latin typeface="+mn-lt"/>
                      </a:endParaRPr>
                    </a:p>
                  </a:txBody>
                  <a:tcPr marL="9525" marR="9525" marT="9525" marB="0" anchor="ctr"/>
                </a:tc>
              </a:tr>
              <a:tr h="401080">
                <a:tc>
                  <a:txBody>
                    <a:bodyPr/>
                    <a:lstStyle/>
                    <a:p>
                      <a:pPr algn="l" fontAlgn="b"/>
                      <a:r>
                        <a:rPr lang="en-ZA" sz="1100" u="none" strike="noStrike" dirty="0"/>
                        <a:t>Don't know / Not sure / Can't think of anything</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u="none" strike="noStrike" dirty="0"/>
                        <a:t>26</a:t>
                      </a:r>
                      <a:endParaRPr lang="en-ZA" sz="1100" b="0" i="0" u="none" strike="noStrike" dirty="0">
                        <a:solidFill>
                          <a:srgbClr val="000000"/>
                        </a:solidFill>
                        <a:latin typeface="+mn-lt"/>
                      </a:endParaRPr>
                    </a:p>
                  </a:txBody>
                  <a:tcPr marL="9525" marR="9525" marT="9525" marB="0" anchor="ctr"/>
                </a:tc>
              </a:tr>
              <a:tr h="401080">
                <a:tc>
                  <a:txBody>
                    <a:bodyPr/>
                    <a:lstStyle/>
                    <a:p>
                      <a:pPr algn="l" fontAlgn="b"/>
                      <a:r>
                        <a:rPr lang="en-ZA" sz="1100" u="none" strike="noStrike" dirty="0"/>
                        <a:t>Skills development / Scarce skills</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u="none" strike="noStrike" dirty="0"/>
                        <a:t>11</a:t>
                      </a:r>
                      <a:endParaRPr lang="en-ZA" sz="1100" b="0" i="0" u="none" strike="noStrike" dirty="0">
                        <a:solidFill>
                          <a:srgbClr val="000000"/>
                        </a:solidFill>
                        <a:latin typeface="+mn-lt"/>
                      </a:endParaRPr>
                    </a:p>
                  </a:txBody>
                  <a:tcPr marL="9525" marR="9525" marT="9525" marB="0" anchor="ctr"/>
                </a:tc>
              </a:tr>
              <a:tr h="401080">
                <a:tc>
                  <a:txBody>
                    <a:bodyPr/>
                    <a:lstStyle/>
                    <a:p>
                      <a:pPr algn="l" fontAlgn="b"/>
                      <a:r>
                        <a:rPr lang="en-ZA" sz="1100" u="none" strike="noStrike" dirty="0"/>
                        <a:t>Small businesses - Challenges / Contributions to society / Future issues / Management and development skills</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u="none" strike="noStrike" dirty="0"/>
                        <a:t>9</a:t>
                      </a:r>
                      <a:endParaRPr lang="en-ZA" sz="1100" b="0" i="0" u="none" strike="noStrike" dirty="0">
                        <a:solidFill>
                          <a:srgbClr val="000000"/>
                        </a:solidFill>
                        <a:latin typeface="+mn-lt"/>
                      </a:endParaRPr>
                    </a:p>
                  </a:txBody>
                  <a:tcPr marL="9525" marR="9525" marT="9525" marB="0" anchor="ctr"/>
                </a:tc>
              </a:tr>
              <a:tr h="401080">
                <a:tc>
                  <a:txBody>
                    <a:bodyPr/>
                    <a:lstStyle/>
                    <a:p>
                      <a:pPr algn="l" fontAlgn="b"/>
                      <a:r>
                        <a:rPr lang="en-ZA" sz="1100" u="none" strike="noStrike" dirty="0"/>
                        <a:t>Education and training / Effectiveness of Learnerships / Monitoring and evaluation of programmes offered</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u="none" strike="noStrike" dirty="0"/>
                        <a:t>7</a:t>
                      </a:r>
                      <a:endParaRPr lang="en-ZA" sz="1100" b="0" i="0" u="none" strike="noStrike" dirty="0">
                        <a:solidFill>
                          <a:srgbClr val="000000"/>
                        </a:solidFill>
                        <a:latin typeface="+mn-lt"/>
                      </a:endParaRPr>
                    </a:p>
                  </a:txBody>
                  <a:tcPr marL="9525" marR="9525" marT="9525" marB="0" anchor="ctr"/>
                </a:tc>
              </a:tr>
              <a:tr h="401080">
                <a:tc>
                  <a:txBody>
                    <a:bodyPr/>
                    <a:lstStyle/>
                    <a:p>
                      <a:pPr algn="l" fontAlgn="b"/>
                      <a:r>
                        <a:rPr lang="en-ZA" sz="1100" u="none" strike="noStrike" dirty="0"/>
                        <a:t>Financial related research - Financial skills / financial administration / Future financial services / Impact of new financial legislations</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u="none" strike="noStrike" dirty="0"/>
                        <a:t>6</a:t>
                      </a:r>
                      <a:endParaRPr lang="en-ZA" sz="1100" b="0" i="0" u="none" strike="noStrike" dirty="0">
                        <a:solidFill>
                          <a:srgbClr val="000000"/>
                        </a:solidFill>
                        <a:latin typeface="+mn-lt"/>
                      </a:endParaRPr>
                    </a:p>
                  </a:txBody>
                  <a:tcPr marL="9525" marR="9525" marT="9525" marB="0" anchor="ctr"/>
                </a:tc>
              </a:tr>
              <a:tr h="401080">
                <a:tc>
                  <a:txBody>
                    <a:bodyPr/>
                    <a:lstStyle/>
                    <a:p>
                      <a:pPr algn="l" fontAlgn="b"/>
                      <a:r>
                        <a:rPr lang="en-ZA" sz="1100" u="none" strike="noStrike" dirty="0"/>
                        <a:t>Micro-lending industry / Micro-finance</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u="none" strike="noStrike" dirty="0"/>
                        <a:t>6</a:t>
                      </a:r>
                      <a:endParaRPr lang="en-ZA" sz="1100" b="0" i="0" u="none" strike="noStrike" dirty="0">
                        <a:solidFill>
                          <a:srgbClr val="000000"/>
                        </a:solidFill>
                        <a:latin typeface="+mn-lt"/>
                      </a:endParaRPr>
                    </a:p>
                  </a:txBody>
                  <a:tcPr marL="9525" marR="9525" marT="9525" marB="0" anchor="ctr"/>
                </a:tc>
              </a:tr>
              <a:tr h="401080">
                <a:tc>
                  <a:txBody>
                    <a:bodyPr/>
                    <a:lstStyle/>
                    <a:p>
                      <a:pPr algn="l" fontAlgn="b"/>
                      <a:r>
                        <a:rPr lang="en-ZA" sz="1100" u="none" strike="noStrike" dirty="0"/>
                        <a:t>Customer service / Customer relations</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u="none" strike="noStrike" dirty="0"/>
                        <a:t>4</a:t>
                      </a:r>
                      <a:endParaRPr lang="en-ZA" sz="1100" b="0" i="0" u="none" strike="noStrike" dirty="0">
                        <a:solidFill>
                          <a:srgbClr val="000000"/>
                        </a:solidFill>
                        <a:latin typeface="+mn-lt"/>
                      </a:endParaRPr>
                    </a:p>
                  </a:txBody>
                  <a:tcPr marL="9525" marR="9525" marT="9525" marB="0" anchor="ctr"/>
                </a:tc>
              </a:tr>
              <a:tr h="401080">
                <a:tc>
                  <a:txBody>
                    <a:bodyPr/>
                    <a:lstStyle/>
                    <a:p>
                      <a:pPr algn="l" fontAlgn="b"/>
                      <a:r>
                        <a:rPr lang="en-ZA" sz="1100" u="none" strike="noStrike" dirty="0"/>
                        <a:t>Other</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u="none" strike="noStrike" dirty="0"/>
                        <a:t>14</a:t>
                      </a:r>
                      <a:endParaRPr lang="en-ZA" sz="1100" b="0" i="0" u="none" strike="noStrike" dirty="0">
                        <a:solidFill>
                          <a:srgbClr val="000000"/>
                        </a:solidFill>
                        <a:latin typeface="+mn-lt"/>
                      </a:endParaRPr>
                    </a:p>
                  </a:txBody>
                  <a:tcPr marL="9525" marR="9525" marT="9525" marB="0" anchor="ctr"/>
                </a:tc>
              </a:tr>
            </a:tbl>
          </a:graphicData>
        </a:graphic>
      </p:graphicFrame>
      <p:sp>
        <p:nvSpPr>
          <p:cNvPr id="8" name="Rectangle 2"/>
          <p:cNvSpPr>
            <a:spLocks noGrp="1" noChangeArrowheads="1"/>
          </p:cNvSpPr>
          <p:nvPr>
            <p:ph type="title"/>
          </p:nvPr>
        </p:nvSpPr>
        <p:spPr>
          <a:xfrm>
            <a:off x="457200" y="274638"/>
            <a:ext cx="8229600" cy="1143000"/>
          </a:xfrm>
        </p:spPr>
        <p:txBody>
          <a:bodyPr/>
          <a:lstStyle/>
          <a:p>
            <a:r>
              <a:rPr lang="en-US" dirty="0" smtClean="0"/>
              <a:t>Research</a:t>
            </a:r>
            <a:endParaRPr lang="en-US" dirty="0"/>
          </a:p>
        </p:txBody>
      </p:sp>
      <p:sp>
        <p:nvSpPr>
          <p:cNvPr id="7" name="Slide Number Placeholder 6"/>
          <p:cNvSpPr>
            <a:spLocks noGrp="1"/>
          </p:cNvSpPr>
          <p:nvPr>
            <p:ph type="sldNum" sz="quarter" idx="12"/>
          </p:nvPr>
        </p:nvSpPr>
        <p:spPr/>
        <p:txBody>
          <a:bodyPr/>
          <a:lstStyle/>
          <a:p>
            <a:fld id="{746E673A-1C4A-4AB9-B0E0-1AFDA1C40DF3}" type="slidenum">
              <a:rPr lang="en-GB" smtClean="0">
                <a:solidFill>
                  <a:srgbClr val="000000"/>
                </a:solidFill>
              </a:rPr>
              <a:pPr/>
              <a:t>57</a:t>
            </a:fld>
            <a:endParaRPr lang="en-GB" dirty="0">
              <a:solidFill>
                <a:srgbClr val="000000"/>
              </a:solidFill>
            </a:endParaRPr>
          </a:p>
        </p:txBody>
      </p:sp>
      <p:sp>
        <p:nvSpPr>
          <p:cNvPr id="12" name="Rectangle 11"/>
          <p:cNvSpPr/>
          <p:nvPr/>
        </p:nvSpPr>
        <p:spPr bwMode="auto">
          <a:xfrm>
            <a:off x="7884368" y="908720"/>
            <a:ext cx="1044820" cy="327025"/>
          </a:xfrm>
          <a:prstGeom prst="rect">
            <a:avLst/>
          </a:prstGeom>
          <a:solidFill>
            <a:srgbClr val="996633"/>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defTabSz="1004888" eaLnBrk="0" hangingPunct="0">
              <a:spcBef>
                <a:spcPct val="50000"/>
              </a:spcBef>
              <a:buSzPct val="100000"/>
              <a:defRPr/>
            </a:pPr>
            <a:r>
              <a:rPr lang="en-US" sz="1200" b="1" i="1" dirty="0" smtClean="0">
                <a:solidFill>
                  <a:srgbClr val="FFFFFF"/>
                </a:solidFill>
              </a:rPr>
              <a:t>SDF’s only</a:t>
            </a:r>
            <a:endParaRPr lang="en-US" sz="1200" b="1" i="1" dirty="0">
              <a:solidFill>
                <a:srgbClr val="FFFFFF"/>
              </a:solidFill>
            </a:endParaRPr>
          </a:p>
        </p:txBody>
      </p:sp>
      <p:sp>
        <p:nvSpPr>
          <p:cNvPr id="11"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467544" y="1628800"/>
          <a:ext cx="8352000" cy="3888429"/>
        </p:xfrm>
        <a:graphic>
          <a:graphicData uri="http://schemas.openxmlformats.org/drawingml/2006/table">
            <a:tbl>
              <a:tblPr firstRow="1" bandRow="1">
                <a:tableStyleId>{FABFCF23-3B69-468F-B69F-88F6DE6A72F2}</a:tableStyleId>
              </a:tblPr>
              <a:tblGrid>
                <a:gridCol w="7086600"/>
                <a:gridCol w="1265400"/>
              </a:tblGrid>
              <a:tr h="59048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dirty="0" smtClean="0"/>
                        <a:t>What Research Do You Believe Should Be Conducted By The BANKSETA In The Future?</a:t>
                      </a:r>
                      <a:endParaRPr lang="en-US" sz="1100" dirty="0" smtClean="0">
                        <a:solidFill>
                          <a:schemeClr val="tx1"/>
                        </a:solidFill>
                      </a:endParaRPr>
                    </a:p>
                  </a:txBody>
                  <a:tcPr marL="9525" marR="9525" marT="9525" marB="0" anchor="ctr"/>
                </a:tc>
                <a:tc>
                  <a:txBody>
                    <a:bodyPr/>
                    <a:lstStyle/>
                    <a:p>
                      <a:pPr algn="ctr" fontAlgn="t"/>
                      <a:r>
                        <a:rPr lang="en-US" sz="1100" u="none" strike="noStrike" dirty="0"/>
                        <a:t> </a:t>
                      </a:r>
                      <a:r>
                        <a:rPr lang="en-US" sz="1100" u="none" strike="noStrike" dirty="0" smtClean="0"/>
                        <a:t>Frequency of Mentions</a:t>
                      </a:r>
                    </a:p>
                    <a:p>
                      <a:pPr algn="ctr" fontAlgn="t"/>
                      <a:r>
                        <a:rPr lang="en-US" sz="1100" u="none" strike="noStrike" dirty="0" smtClean="0"/>
                        <a:t> (n=16)</a:t>
                      </a:r>
                      <a:endParaRPr lang="en-US" sz="1100" u="none" strike="noStrike" dirty="0" smtClean="0">
                        <a:solidFill>
                          <a:schemeClr val="tx1"/>
                        </a:solidFill>
                      </a:endParaRPr>
                    </a:p>
                  </a:txBody>
                  <a:tcPr marL="9525" marR="9525" marT="9525" marB="0" anchor="ctr"/>
                </a:tc>
              </a:tr>
              <a:tr h="412243">
                <a:tc>
                  <a:txBody>
                    <a:bodyPr/>
                    <a:lstStyle/>
                    <a:p>
                      <a:pPr algn="l" fontAlgn="b"/>
                      <a:r>
                        <a:rPr lang="en-ZA" sz="1100" u="none" strike="noStrike" dirty="0"/>
                        <a:t>Skills development in the banking sector</a:t>
                      </a:r>
                      <a:endParaRPr lang="en-ZA" sz="1100" b="0" i="0" u="none" strike="noStrike" dirty="0">
                        <a:solidFill>
                          <a:srgbClr val="000000"/>
                        </a:solidFill>
                        <a:latin typeface="+mj-lt"/>
                      </a:endParaRPr>
                    </a:p>
                  </a:txBody>
                  <a:tcPr marL="9525" marR="9525" marT="9525" marB="0" anchor="ctr"/>
                </a:tc>
                <a:tc>
                  <a:txBody>
                    <a:bodyPr/>
                    <a:lstStyle/>
                    <a:p>
                      <a:pPr algn="ctr" fontAlgn="b"/>
                      <a:r>
                        <a:rPr lang="en-ZA" sz="1100" u="none" strike="noStrike" dirty="0"/>
                        <a:t>3</a:t>
                      </a:r>
                      <a:endParaRPr lang="en-ZA" sz="1100" b="0" i="0" u="none" strike="noStrike" dirty="0">
                        <a:solidFill>
                          <a:srgbClr val="000000"/>
                        </a:solidFill>
                        <a:latin typeface="+mj-lt"/>
                      </a:endParaRPr>
                    </a:p>
                  </a:txBody>
                  <a:tcPr marL="9525" marR="9525" marT="9525" marB="0" anchor="ctr"/>
                </a:tc>
              </a:tr>
              <a:tr h="412243">
                <a:tc>
                  <a:txBody>
                    <a:bodyPr/>
                    <a:lstStyle/>
                    <a:p>
                      <a:pPr algn="l" fontAlgn="b"/>
                      <a:r>
                        <a:rPr lang="en-ZA" sz="1100" u="none" strike="noStrike" dirty="0"/>
                        <a:t>Don't know / Not sure</a:t>
                      </a:r>
                      <a:endParaRPr lang="en-ZA" sz="1100" b="0" i="0" u="none" strike="noStrike" dirty="0">
                        <a:solidFill>
                          <a:srgbClr val="000000"/>
                        </a:solidFill>
                        <a:latin typeface="+mj-lt"/>
                      </a:endParaRPr>
                    </a:p>
                  </a:txBody>
                  <a:tcPr marL="9525" marR="9525" marT="9525" marB="0" anchor="ctr"/>
                </a:tc>
                <a:tc>
                  <a:txBody>
                    <a:bodyPr/>
                    <a:lstStyle/>
                    <a:p>
                      <a:pPr algn="ctr" fontAlgn="b"/>
                      <a:r>
                        <a:rPr lang="en-ZA" sz="1100" u="none" strike="noStrike" dirty="0"/>
                        <a:t>3</a:t>
                      </a:r>
                      <a:endParaRPr lang="en-ZA" sz="1100" b="0" i="0" u="none" strike="noStrike" dirty="0">
                        <a:solidFill>
                          <a:srgbClr val="000000"/>
                        </a:solidFill>
                        <a:latin typeface="+mj-lt"/>
                      </a:endParaRPr>
                    </a:p>
                  </a:txBody>
                  <a:tcPr marL="9525" marR="9525" marT="9525" marB="0" anchor="ctr"/>
                </a:tc>
              </a:tr>
              <a:tr h="4122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100" u="none" strike="noStrike" dirty="0"/>
                        <a:t>Industry related subjects / Identify industry related </a:t>
                      </a:r>
                      <a:r>
                        <a:rPr lang="en-ZA" sz="1100" u="none" strike="noStrike" dirty="0" smtClean="0"/>
                        <a:t>needs / More market trend related research</a:t>
                      </a:r>
                      <a:endParaRPr lang="en-ZA" sz="1100" b="0" i="0" u="none" strike="noStrike" dirty="0" smtClean="0">
                        <a:solidFill>
                          <a:srgbClr val="000000"/>
                        </a:solidFill>
                        <a:latin typeface="+mj-lt"/>
                      </a:endParaRPr>
                    </a:p>
                  </a:txBody>
                  <a:tcPr marL="9525" marR="9525" marT="9525" marB="0" anchor="ctr"/>
                </a:tc>
                <a:tc>
                  <a:txBody>
                    <a:bodyPr/>
                    <a:lstStyle/>
                    <a:p>
                      <a:pPr algn="ctr" fontAlgn="b"/>
                      <a:r>
                        <a:rPr lang="en-ZA" sz="1100" b="0" i="0" u="none" strike="noStrike" dirty="0">
                          <a:solidFill>
                            <a:schemeClr val="dk1"/>
                          </a:solidFill>
                          <a:latin typeface="+mn-lt"/>
                        </a:rPr>
                        <a:t>3</a:t>
                      </a:r>
                      <a:endParaRPr lang="en-ZA" sz="1100" b="0" i="0" u="none" strike="noStrike" dirty="0">
                        <a:solidFill>
                          <a:srgbClr val="000000"/>
                        </a:solidFill>
                        <a:latin typeface="+mj-lt"/>
                      </a:endParaRPr>
                    </a:p>
                  </a:txBody>
                  <a:tcPr marL="9525" marR="9525" marT="9525" marB="0" anchor="ctr"/>
                </a:tc>
              </a:tr>
              <a:tr h="412243">
                <a:tc>
                  <a:txBody>
                    <a:bodyPr/>
                    <a:lstStyle/>
                    <a:p>
                      <a:pPr algn="l" fontAlgn="b"/>
                      <a:r>
                        <a:rPr lang="en-ZA" sz="1100" u="none" strike="noStrike" dirty="0"/>
                        <a:t>Research job creation / Poverty alleviation</a:t>
                      </a:r>
                      <a:endParaRPr lang="en-ZA" sz="1100" b="0" i="0" u="none" strike="noStrike" dirty="0">
                        <a:solidFill>
                          <a:srgbClr val="000000"/>
                        </a:solidFill>
                        <a:latin typeface="+mj-lt"/>
                      </a:endParaRPr>
                    </a:p>
                  </a:txBody>
                  <a:tcPr marL="9525" marR="9525" marT="9525" marB="0" anchor="ctr"/>
                </a:tc>
                <a:tc>
                  <a:txBody>
                    <a:bodyPr/>
                    <a:lstStyle/>
                    <a:p>
                      <a:pPr algn="ctr" fontAlgn="b"/>
                      <a:r>
                        <a:rPr lang="en-ZA" sz="1100" u="none" strike="noStrike" dirty="0"/>
                        <a:t>2</a:t>
                      </a:r>
                      <a:endParaRPr lang="en-ZA" sz="1100" b="0" i="0" u="none" strike="noStrike" dirty="0">
                        <a:solidFill>
                          <a:srgbClr val="000000"/>
                        </a:solidFill>
                        <a:latin typeface="+mj-lt"/>
                      </a:endParaRPr>
                    </a:p>
                  </a:txBody>
                  <a:tcPr marL="9525" marR="9525" marT="9525" marB="0" anchor="ctr"/>
                </a:tc>
              </a:tr>
              <a:tr h="412243">
                <a:tc>
                  <a:txBody>
                    <a:bodyPr/>
                    <a:lstStyle/>
                    <a:p>
                      <a:pPr algn="l" fontAlgn="b"/>
                      <a:r>
                        <a:rPr lang="en-ZA" sz="1100" u="none" strike="noStrike" dirty="0"/>
                        <a:t>International best practices pertaining to training and development</a:t>
                      </a:r>
                      <a:endParaRPr lang="en-ZA" sz="1100" b="0" i="0" u="none" strike="noStrike" dirty="0">
                        <a:solidFill>
                          <a:srgbClr val="000000"/>
                        </a:solidFill>
                        <a:latin typeface="+mj-lt"/>
                      </a:endParaRPr>
                    </a:p>
                  </a:txBody>
                  <a:tcPr marL="9525" marR="9525" marT="9525" marB="0" anchor="ctr"/>
                </a:tc>
                <a:tc>
                  <a:txBody>
                    <a:bodyPr/>
                    <a:lstStyle/>
                    <a:p>
                      <a:pPr algn="ctr" fontAlgn="b"/>
                      <a:r>
                        <a:rPr lang="en-ZA" sz="1100" u="none" strike="noStrike" dirty="0"/>
                        <a:t>2</a:t>
                      </a:r>
                      <a:endParaRPr lang="en-ZA" sz="1100" b="0" i="0" u="none" strike="noStrike" dirty="0">
                        <a:solidFill>
                          <a:srgbClr val="000000"/>
                        </a:solidFill>
                        <a:latin typeface="+mj-lt"/>
                      </a:endParaRPr>
                    </a:p>
                  </a:txBody>
                  <a:tcPr marL="9525" marR="9525" marT="9525" marB="0" anchor="ctr"/>
                </a:tc>
              </a:tr>
              <a:tr h="412243">
                <a:tc>
                  <a:txBody>
                    <a:bodyPr/>
                    <a:lstStyle/>
                    <a:p>
                      <a:pPr algn="l" fontAlgn="b"/>
                      <a:r>
                        <a:rPr lang="en-ZA" sz="1100" u="none" strike="noStrike" dirty="0"/>
                        <a:t>Forecasting  management development challenges etc</a:t>
                      </a:r>
                      <a:endParaRPr lang="en-ZA" sz="1100" b="0" i="0" u="none" strike="noStrike" dirty="0">
                        <a:solidFill>
                          <a:srgbClr val="000000"/>
                        </a:solidFill>
                        <a:latin typeface="+mj-lt"/>
                      </a:endParaRPr>
                    </a:p>
                  </a:txBody>
                  <a:tcPr marL="9525" marR="9525" marT="9525" marB="0" anchor="ctr"/>
                </a:tc>
                <a:tc>
                  <a:txBody>
                    <a:bodyPr/>
                    <a:lstStyle/>
                    <a:p>
                      <a:pPr algn="ctr" fontAlgn="b"/>
                      <a:r>
                        <a:rPr lang="en-ZA" sz="1100" u="none" strike="noStrike" dirty="0"/>
                        <a:t>1</a:t>
                      </a:r>
                      <a:endParaRPr lang="en-ZA" sz="1100" b="0" i="0" u="none" strike="noStrike" dirty="0">
                        <a:solidFill>
                          <a:srgbClr val="000000"/>
                        </a:solidFill>
                        <a:latin typeface="+mj-lt"/>
                      </a:endParaRPr>
                    </a:p>
                  </a:txBody>
                  <a:tcPr marL="9525" marR="9525" marT="9525" marB="0" anchor="ctr"/>
                </a:tc>
              </a:tr>
              <a:tr h="412243">
                <a:tc>
                  <a:txBody>
                    <a:bodyPr/>
                    <a:lstStyle/>
                    <a:p>
                      <a:pPr algn="l" fontAlgn="b"/>
                      <a:r>
                        <a:rPr lang="en-ZA" sz="1100" u="none" strike="noStrike" dirty="0"/>
                        <a:t>Is the BANKSETA learnership </a:t>
                      </a:r>
                      <a:r>
                        <a:rPr lang="en-ZA" sz="1100" u="none" strike="noStrike" dirty="0" smtClean="0"/>
                        <a:t>effective? </a:t>
                      </a:r>
                      <a:r>
                        <a:rPr lang="en-ZA" sz="1100" u="none" strike="noStrike" dirty="0"/>
                        <a:t>How are banks aligning to the QCTO? </a:t>
                      </a:r>
                      <a:endParaRPr lang="en-ZA" sz="1100" b="0" i="0" u="none" strike="noStrike" dirty="0">
                        <a:solidFill>
                          <a:srgbClr val="000000"/>
                        </a:solidFill>
                        <a:latin typeface="+mj-lt"/>
                      </a:endParaRPr>
                    </a:p>
                  </a:txBody>
                  <a:tcPr marL="9525" marR="9525" marT="9525" marB="0" anchor="ctr"/>
                </a:tc>
                <a:tc>
                  <a:txBody>
                    <a:bodyPr/>
                    <a:lstStyle/>
                    <a:p>
                      <a:pPr algn="ctr" fontAlgn="b"/>
                      <a:r>
                        <a:rPr lang="en-ZA" sz="1100" u="none" strike="noStrike" dirty="0"/>
                        <a:t>1</a:t>
                      </a:r>
                      <a:endParaRPr lang="en-ZA" sz="1100" b="0" i="0" u="none" strike="noStrike" dirty="0">
                        <a:solidFill>
                          <a:srgbClr val="000000"/>
                        </a:solidFill>
                        <a:latin typeface="+mj-lt"/>
                      </a:endParaRPr>
                    </a:p>
                  </a:txBody>
                  <a:tcPr marL="9525" marR="9525" marT="9525" marB="0" anchor="ctr"/>
                </a:tc>
              </a:tr>
              <a:tr h="412243">
                <a:tc>
                  <a:txBody>
                    <a:bodyPr/>
                    <a:lstStyle/>
                    <a:p>
                      <a:pPr algn="l" fontAlgn="b"/>
                      <a:r>
                        <a:rPr lang="en-ZA" sz="1100" u="none" strike="noStrike" dirty="0"/>
                        <a:t>Transformation in our sector</a:t>
                      </a:r>
                      <a:endParaRPr lang="en-ZA" sz="1100" b="0" i="0" u="none" strike="noStrike" dirty="0">
                        <a:solidFill>
                          <a:srgbClr val="000000"/>
                        </a:solidFill>
                        <a:latin typeface="+mj-lt"/>
                      </a:endParaRPr>
                    </a:p>
                  </a:txBody>
                  <a:tcPr marL="9525" marR="9525" marT="9525" marB="0" anchor="ctr"/>
                </a:tc>
                <a:tc>
                  <a:txBody>
                    <a:bodyPr/>
                    <a:lstStyle/>
                    <a:p>
                      <a:pPr algn="ctr" fontAlgn="b"/>
                      <a:r>
                        <a:rPr lang="en-ZA" sz="1100" u="none" strike="noStrike" dirty="0"/>
                        <a:t>1</a:t>
                      </a:r>
                      <a:endParaRPr lang="en-ZA" sz="1100" b="0" i="0" u="none" strike="noStrike" dirty="0">
                        <a:solidFill>
                          <a:srgbClr val="000000"/>
                        </a:solidFill>
                        <a:latin typeface="+mj-lt"/>
                      </a:endParaRPr>
                    </a:p>
                  </a:txBody>
                  <a:tcPr marL="9525" marR="9525" marT="9525" marB="0" anchor="ctr"/>
                </a:tc>
              </a:tr>
            </a:tbl>
          </a:graphicData>
        </a:graphic>
      </p:graphicFrame>
      <p:sp>
        <p:nvSpPr>
          <p:cNvPr id="8" name="Rectangle 2"/>
          <p:cNvSpPr>
            <a:spLocks noGrp="1" noChangeArrowheads="1"/>
          </p:cNvSpPr>
          <p:nvPr>
            <p:ph type="title"/>
          </p:nvPr>
        </p:nvSpPr>
        <p:spPr>
          <a:xfrm>
            <a:off x="457200" y="274638"/>
            <a:ext cx="8229600" cy="1143000"/>
          </a:xfrm>
        </p:spPr>
        <p:txBody>
          <a:bodyPr/>
          <a:lstStyle/>
          <a:p>
            <a:r>
              <a:rPr lang="en-US" dirty="0" smtClean="0"/>
              <a:t>Research</a:t>
            </a:r>
            <a:endParaRPr lang="en-US" dirty="0"/>
          </a:p>
        </p:txBody>
      </p:sp>
      <p:sp>
        <p:nvSpPr>
          <p:cNvPr id="7" name="Slide Number Placeholder 6"/>
          <p:cNvSpPr>
            <a:spLocks noGrp="1"/>
          </p:cNvSpPr>
          <p:nvPr>
            <p:ph type="sldNum" sz="quarter" idx="12"/>
          </p:nvPr>
        </p:nvSpPr>
        <p:spPr/>
        <p:txBody>
          <a:bodyPr/>
          <a:lstStyle/>
          <a:p>
            <a:fld id="{746E673A-1C4A-4AB9-B0E0-1AFDA1C40DF3}" type="slidenum">
              <a:rPr lang="en-GB" smtClean="0">
                <a:solidFill>
                  <a:srgbClr val="000000"/>
                </a:solidFill>
              </a:rPr>
              <a:pPr/>
              <a:t>58</a:t>
            </a:fld>
            <a:endParaRPr lang="en-GB" dirty="0">
              <a:solidFill>
                <a:srgbClr val="000000"/>
              </a:solidFill>
            </a:endParaRPr>
          </a:p>
        </p:txBody>
      </p:sp>
      <p:sp>
        <p:nvSpPr>
          <p:cNvPr id="10" name="Rectangle 9"/>
          <p:cNvSpPr/>
          <p:nvPr/>
        </p:nvSpPr>
        <p:spPr bwMode="auto">
          <a:xfrm>
            <a:off x="7380312" y="764704"/>
            <a:ext cx="1537407" cy="432048"/>
          </a:xfrm>
          <a:prstGeom prst="rect">
            <a:avLst/>
          </a:prstGeom>
          <a:solidFill>
            <a:srgbClr val="996633"/>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defTabSz="1004888" eaLnBrk="0" hangingPunct="0">
              <a:spcBef>
                <a:spcPct val="50000"/>
              </a:spcBef>
              <a:buSzPct val="100000"/>
              <a:defRPr/>
            </a:pPr>
            <a:r>
              <a:rPr lang="en-US" sz="1200" b="1" i="1" dirty="0" smtClean="0">
                <a:solidFill>
                  <a:srgbClr val="FFFFFF"/>
                </a:solidFill>
              </a:rPr>
              <a:t>Committee Members only</a:t>
            </a:r>
            <a:endParaRPr lang="en-US" sz="1200" b="1" i="1" dirty="0">
              <a:solidFill>
                <a:srgbClr val="FFFFFF"/>
              </a:solidFill>
            </a:endParaRPr>
          </a:p>
        </p:txBody>
      </p:sp>
      <p:sp>
        <p:nvSpPr>
          <p:cNvPr id="12"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13" name="Rectangle 12"/>
          <p:cNvSpPr/>
          <p:nvPr/>
        </p:nvSpPr>
        <p:spPr>
          <a:xfrm>
            <a:off x="5796136" y="602128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395536" y="1772816"/>
          <a:ext cx="8496016" cy="3672405"/>
        </p:xfrm>
        <a:graphic>
          <a:graphicData uri="http://schemas.openxmlformats.org/drawingml/2006/table">
            <a:tbl>
              <a:tblPr firstRow="1" bandRow="1">
                <a:tableStyleId>{FABFCF23-3B69-468F-B69F-88F6DE6A72F2}</a:tableStyleId>
              </a:tblPr>
              <a:tblGrid>
                <a:gridCol w="7208796"/>
                <a:gridCol w="1287220"/>
              </a:tblGrid>
              <a:tr h="54856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dirty="0" smtClean="0"/>
                        <a:t>What Research Do You Believe Should Be Conducted By The BANKSETA In The Future?</a:t>
                      </a:r>
                      <a:endParaRPr lang="en-US" sz="1100" dirty="0" smtClean="0">
                        <a:solidFill>
                          <a:schemeClr val="tx1"/>
                        </a:solidFill>
                      </a:endParaRPr>
                    </a:p>
                  </a:txBody>
                  <a:tcPr marL="9525" marR="9525" marT="9525" marB="0" anchor="ctr"/>
                </a:tc>
                <a:tc>
                  <a:txBody>
                    <a:bodyPr/>
                    <a:lstStyle/>
                    <a:p>
                      <a:pPr algn="ctr" fontAlgn="t"/>
                      <a:r>
                        <a:rPr lang="en-US" sz="1100" u="none" strike="noStrike" dirty="0" smtClean="0"/>
                        <a:t> Frequency of Mentions</a:t>
                      </a:r>
                    </a:p>
                    <a:p>
                      <a:pPr algn="ctr" fontAlgn="t"/>
                      <a:r>
                        <a:rPr lang="en-US" sz="1100" u="none" strike="noStrike" dirty="0" smtClean="0"/>
                        <a:t>(n=20)</a:t>
                      </a:r>
                      <a:endParaRPr lang="en-US" sz="1100" u="none" strike="noStrike" dirty="0" smtClean="0">
                        <a:solidFill>
                          <a:schemeClr val="tx1"/>
                        </a:solidFill>
                      </a:endParaRPr>
                    </a:p>
                  </a:txBody>
                  <a:tcPr marL="9525" marR="9525" marT="9525" marB="0" anchor="ctr"/>
                </a:tc>
              </a:tr>
              <a:tr h="390480">
                <a:tc>
                  <a:txBody>
                    <a:bodyPr/>
                    <a:lstStyle/>
                    <a:p>
                      <a:pPr algn="l" fontAlgn="b"/>
                      <a:r>
                        <a:rPr lang="en-ZA" sz="1100" u="none" strike="noStrike" dirty="0"/>
                        <a:t>Don't know / Not sure / None I can think of / Don't deal with them enough to be able to say</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u="none" strike="noStrike" dirty="0"/>
                        <a:t>10</a:t>
                      </a:r>
                      <a:endParaRPr lang="en-ZA" sz="1100" b="0" i="0" u="none" strike="noStrike" dirty="0">
                        <a:solidFill>
                          <a:srgbClr val="000000"/>
                        </a:solidFill>
                        <a:latin typeface="+mn-lt"/>
                      </a:endParaRPr>
                    </a:p>
                  </a:txBody>
                  <a:tcPr marL="9525" marR="9525" marT="9525" marB="0" anchor="ctr"/>
                </a:tc>
              </a:tr>
              <a:tr h="390480">
                <a:tc>
                  <a:txBody>
                    <a:bodyPr/>
                    <a:lstStyle/>
                    <a:p>
                      <a:pPr algn="l" fontAlgn="b"/>
                      <a:r>
                        <a:rPr lang="en-ZA" sz="1100" u="none" strike="noStrike" dirty="0"/>
                        <a:t>Scarce skills especially within the banking sector</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u="none" strike="noStrike" dirty="0"/>
                        <a:t>3</a:t>
                      </a:r>
                      <a:endParaRPr lang="en-ZA" sz="1100" b="0" i="0" u="none" strike="noStrike" dirty="0">
                        <a:solidFill>
                          <a:srgbClr val="000000"/>
                        </a:solidFill>
                        <a:latin typeface="+mn-lt"/>
                      </a:endParaRPr>
                    </a:p>
                  </a:txBody>
                  <a:tcPr marL="9525" marR="9525" marT="9525" marB="0" anchor="ctr"/>
                </a:tc>
              </a:tr>
              <a:tr h="39048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100" u="none" strike="noStrike" dirty="0"/>
                        <a:t>Small business </a:t>
                      </a:r>
                      <a:r>
                        <a:rPr lang="en-ZA" sz="1100" u="none" strike="noStrike" dirty="0" smtClean="0"/>
                        <a:t>development / Training clients (SMME)</a:t>
                      </a:r>
                      <a:endParaRPr lang="en-ZA" sz="1100" b="0" i="0" u="none" strike="noStrike" dirty="0" smtClean="0">
                        <a:solidFill>
                          <a:srgbClr val="000000"/>
                        </a:solidFill>
                        <a:latin typeface="+mn-lt"/>
                      </a:endParaRPr>
                    </a:p>
                  </a:txBody>
                  <a:tcPr marL="9525" marR="9525" marT="9525" marB="0" anchor="ctr"/>
                </a:tc>
                <a:tc>
                  <a:txBody>
                    <a:bodyPr/>
                    <a:lstStyle/>
                    <a:p>
                      <a:pPr algn="ctr" fontAlgn="b"/>
                      <a:r>
                        <a:rPr lang="en-ZA" sz="1100" b="0" i="0" u="none" strike="noStrike" dirty="0">
                          <a:solidFill>
                            <a:schemeClr val="dk1"/>
                          </a:solidFill>
                          <a:latin typeface="+mn-lt"/>
                        </a:rPr>
                        <a:t>2</a:t>
                      </a:r>
                      <a:endParaRPr lang="en-ZA" sz="1100" b="0" i="0" u="none" strike="noStrike" dirty="0">
                        <a:solidFill>
                          <a:srgbClr val="000000"/>
                        </a:solidFill>
                        <a:latin typeface="+mn-lt"/>
                      </a:endParaRPr>
                    </a:p>
                  </a:txBody>
                  <a:tcPr marL="9525" marR="9525" marT="9525" marB="0" anchor="ctr"/>
                </a:tc>
              </a:tr>
              <a:tr h="390480">
                <a:tc>
                  <a:txBody>
                    <a:bodyPr/>
                    <a:lstStyle/>
                    <a:p>
                      <a:pPr algn="l" fontAlgn="b"/>
                      <a:r>
                        <a:rPr lang="en-ZA" sz="1100" u="none" strike="noStrike" dirty="0"/>
                        <a:t>Effectiveness of expenditure of monies within BANKSETA</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u="none" strike="noStrike" dirty="0"/>
                        <a:t>1</a:t>
                      </a:r>
                      <a:endParaRPr lang="en-ZA" sz="1100" b="0" i="0" u="none" strike="noStrike" dirty="0">
                        <a:solidFill>
                          <a:srgbClr val="000000"/>
                        </a:solidFill>
                        <a:latin typeface="+mn-lt"/>
                      </a:endParaRPr>
                    </a:p>
                  </a:txBody>
                  <a:tcPr marL="9525" marR="9525" marT="9525" marB="0" anchor="ctr"/>
                </a:tc>
              </a:tr>
              <a:tr h="390480">
                <a:tc>
                  <a:txBody>
                    <a:bodyPr/>
                    <a:lstStyle/>
                    <a:p>
                      <a:pPr algn="l" fontAlgn="b"/>
                      <a:r>
                        <a:rPr lang="en-ZA" sz="1100" u="none" strike="noStrike" dirty="0"/>
                        <a:t>Effectiveness of Learnerships in terms of skills (and not knowledge) upliftment</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u="none" strike="noStrike" dirty="0"/>
                        <a:t>1</a:t>
                      </a:r>
                      <a:endParaRPr lang="en-ZA" sz="1100" b="0" i="0" u="none" strike="noStrike" dirty="0">
                        <a:solidFill>
                          <a:srgbClr val="000000"/>
                        </a:solidFill>
                        <a:latin typeface="+mn-lt"/>
                      </a:endParaRPr>
                    </a:p>
                  </a:txBody>
                  <a:tcPr marL="9525" marR="9525" marT="9525" marB="0" anchor="ctr"/>
                </a:tc>
              </a:tr>
              <a:tr h="390480">
                <a:tc>
                  <a:txBody>
                    <a:bodyPr/>
                    <a:lstStyle/>
                    <a:p>
                      <a:pPr algn="l" fontAlgn="b"/>
                      <a:r>
                        <a:rPr lang="en-ZA" sz="1100" u="none" strike="noStrike" dirty="0" smtClean="0"/>
                        <a:t>Alternatives </a:t>
                      </a:r>
                      <a:r>
                        <a:rPr lang="en-ZA" sz="1100" u="none" strike="noStrike" dirty="0"/>
                        <a:t>to </a:t>
                      </a:r>
                      <a:r>
                        <a:rPr lang="en-ZA" sz="1100" u="none" strike="noStrike" dirty="0" smtClean="0"/>
                        <a:t>Learnerships</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u="none" strike="noStrike" dirty="0"/>
                        <a:t>1</a:t>
                      </a:r>
                      <a:endParaRPr lang="en-ZA" sz="1100" b="0" i="0" u="none" strike="noStrike" dirty="0">
                        <a:solidFill>
                          <a:srgbClr val="000000"/>
                        </a:solidFill>
                        <a:latin typeface="+mn-lt"/>
                      </a:endParaRPr>
                    </a:p>
                  </a:txBody>
                  <a:tcPr marL="9525" marR="9525" marT="9525" marB="0" anchor="ctr"/>
                </a:tc>
              </a:tr>
              <a:tr h="390480">
                <a:tc>
                  <a:txBody>
                    <a:bodyPr/>
                    <a:lstStyle/>
                    <a:p>
                      <a:pPr algn="l" fontAlgn="b"/>
                      <a:r>
                        <a:rPr lang="en-ZA" sz="1100" u="none" strike="noStrike" dirty="0"/>
                        <a:t>Mapping of units to other SETAs - Relevance of other aspects of the Financial sector/ </a:t>
                      </a:r>
                      <a:r>
                        <a:rPr lang="en-ZA" sz="1100" u="none" strike="noStrike" dirty="0" smtClean="0"/>
                        <a:t>Compare </a:t>
                      </a:r>
                      <a:r>
                        <a:rPr lang="en-ZA" sz="1100" u="none" strike="noStrike" dirty="0"/>
                        <a:t>to international </a:t>
                      </a:r>
                      <a:r>
                        <a:rPr lang="en-ZA" sz="1100" u="none" strike="noStrike" dirty="0" smtClean="0"/>
                        <a:t>initiatives</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u="none" strike="noStrike" dirty="0"/>
                        <a:t>1</a:t>
                      </a:r>
                      <a:endParaRPr lang="en-ZA" sz="1100" b="0" i="0" u="none" strike="noStrike" dirty="0">
                        <a:solidFill>
                          <a:srgbClr val="000000"/>
                        </a:solidFill>
                        <a:latin typeface="+mn-lt"/>
                      </a:endParaRPr>
                    </a:p>
                  </a:txBody>
                  <a:tcPr marL="9525" marR="9525" marT="9525" marB="0" anchor="ctr"/>
                </a:tc>
              </a:tr>
              <a:tr h="390480">
                <a:tc>
                  <a:txBody>
                    <a:bodyPr/>
                    <a:lstStyle/>
                    <a:p>
                      <a:pPr algn="l" fontAlgn="b"/>
                      <a:r>
                        <a:rPr lang="en-ZA" sz="1100" u="none" strike="noStrike" dirty="0"/>
                        <a:t>More research into </a:t>
                      </a:r>
                      <a:r>
                        <a:rPr lang="en-ZA" sz="1100" u="none" strike="noStrike" dirty="0" smtClean="0"/>
                        <a:t>home loans </a:t>
                      </a:r>
                      <a:r>
                        <a:rPr lang="en-ZA" sz="1100" u="none" strike="noStrike" dirty="0"/>
                        <a:t>and micro-lending</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u="none" strike="noStrike" dirty="0"/>
                        <a:t>1</a:t>
                      </a:r>
                      <a:endParaRPr lang="en-ZA" sz="1100" b="0" i="0" u="none" strike="noStrike" dirty="0">
                        <a:solidFill>
                          <a:srgbClr val="000000"/>
                        </a:solidFill>
                        <a:latin typeface="+mn-lt"/>
                      </a:endParaRPr>
                    </a:p>
                  </a:txBody>
                  <a:tcPr marL="9525" marR="9525" marT="9525" marB="0" anchor="ctr"/>
                </a:tc>
              </a:tr>
            </a:tbl>
          </a:graphicData>
        </a:graphic>
      </p:graphicFrame>
      <p:sp>
        <p:nvSpPr>
          <p:cNvPr id="8" name="Rectangle 2"/>
          <p:cNvSpPr>
            <a:spLocks noGrp="1" noChangeArrowheads="1"/>
          </p:cNvSpPr>
          <p:nvPr>
            <p:ph type="title"/>
          </p:nvPr>
        </p:nvSpPr>
        <p:spPr>
          <a:xfrm>
            <a:off x="457200" y="274638"/>
            <a:ext cx="8229600" cy="1143000"/>
          </a:xfrm>
        </p:spPr>
        <p:txBody>
          <a:bodyPr/>
          <a:lstStyle/>
          <a:p>
            <a:r>
              <a:rPr lang="en-US" dirty="0" smtClean="0"/>
              <a:t>Research</a:t>
            </a:r>
            <a:endParaRPr lang="en-US" dirty="0"/>
          </a:p>
        </p:txBody>
      </p:sp>
      <p:sp>
        <p:nvSpPr>
          <p:cNvPr id="7" name="Slide Number Placeholder 6"/>
          <p:cNvSpPr>
            <a:spLocks noGrp="1"/>
          </p:cNvSpPr>
          <p:nvPr>
            <p:ph type="sldNum" sz="quarter" idx="12"/>
          </p:nvPr>
        </p:nvSpPr>
        <p:spPr/>
        <p:txBody>
          <a:bodyPr/>
          <a:lstStyle/>
          <a:p>
            <a:fld id="{746E673A-1C4A-4AB9-B0E0-1AFDA1C40DF3}" type="slidenum">
              <a:rPr lang="en-GB" smtClean="0">
                <a:solidFill>
                  <a:srgbClr val="000000"/>
                </a:solidFill>
              </a:rPr>
              <a:pPr/>
              <a:t>59</a:t>
            </a:fld>
            <a:endParaRPr lang="en-GB" dirty="0">
              <a:solidFill>
                <a:srgbClr val="000000"/>
              </a:solidFill>
            </a:endParaRPr>
          </a:p>
        </p:txBody>
      </p:sp>
      <p:sp>
        <p:nvSpPr>
          <p:cNvPr id="10" name="Rectangle 9"/>
          <p:cNvSpPr/>
          <p:nvPr/>
        </p:nvSpPr>
        <p:spPr bwMode="auto">
          <a:xfrm>
            <a:off x="7812360" y="836712"/>
            <a:ext cx="1044820" cy="327025"/>
          </a:xfrm>
          <a:prstGeom prst="rect">
            <a:avLst/>
          </a:prstGeom>
          <a:solidFill>
            <a:srgbClr val="996633"/>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defTabSz="1004888" eaLnBrk="0" hangingPunct="0">
              <a:spcBef>
                <a:spcPct val="50000"/>
              </a:spcBef>
              <a:buSzPct val="100000"/>
              <a:defRPr/>
            </a:pPr>
            <a:r>
              <a:rPr lang="en-US" sz="1200" b="1" i="1" dirty="0" smtClean="0">
                <a:solidFill>
                  <a:srgbClr val="FFFFFF"/>
                </a:solidFill>
              </a:rPr>
              <a:t>ETQA only</a:t>
            </a:r>
            <a:endParaRPr lang="en-US" sz="1200" b="1" i="1" dirty="0">
              <a:solidFill>
                <a:srgbClr val="FFFFFF"/>
              </a:solidFill>
            </a:endParaRPr>
          </a:p>
        </p:txBody>
      </p:sp>
      <p:sp>
        <p:nvSpPr>
          <p:cNvPr id="12"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13" name="Rectangle 12"/>
          <p:cNvSpPr/>
          <p:nvPr/>
        </p:nvSpPr>
        <p:spPr>
          <a:xfrm>
            <a:off x="5796136" y="602128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Notes</a:t>
            </a:r>
          </a:p>
        </p:txBody>
      </p:sp>
      <p:graphicFrame>
        <p:nvGraphicFramePr>
          <p:cNvPr id="6" name="Diagram 5"/>
          <p:cNvGraphicFramePr/>
          <p:nvPr/>
        </p:nvGraphicFramePr>
        <p:xfrm>
          <a:off x="107504" y="1556792"/>
          <a:ext cx="8964487"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746E673A-1C4A-4AB9-B0E0-1AFDA1C40DF3}" type="slidenum">
              <a:rPr lang="en-GB" smtClean="0">
                <a:solidFill>
                  <a:srgbClr val="000000"/>
                </a:solidFill>
              </a:rPr>
              <a:pPr/>
              <a:t>6</a:t>
            </a:fld>
            <a:endParaRPr lang="en-GB" dirty="0">
              <a:solidFill>
                <a:srgbClr val="00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539552" y="1844824"/>
          <a:ext cx="8352000" cy="3751869"/>
        </p:xfrm>
        <a:graphic>
          <a:graphicData uri="http://schemas.openxmlformats.org/drawingml/2006/table">
            <a:tbl>
              <a:tblPr firstRow="1" bandRow="1">
                <a:tableStyleId>{FABFCF23-3B69-468F-B69F-88F6DE6A72F2}</a:tableStyleId>
              </a:tblPr>
              <a:tblGrid>
                <a:gridCol w="7086600"/>
                <a:gridCol w="1265400"/>
              </a:tblGrid>
              <a:tr h="46577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dirty="0" smtClean="0"/>
                        <a:t>What Research Do You Believe Should Be Conducted By The BANKSETA In The Future?</a:t>
                      </a:r>
                      <a:endParaRPr lang="en-US" sz="1100" dirty="0" smtClean="0">
                        <a:solidFill>
                          <a:schemeClr val="tx1"/>
                        </a:solidFill>
                      </a:endParaRPr>
                    </a:p>
                  </a:txBody>
                  <a:tcPr marL="9525" marR="9525" marT="9525" marB="0" anchor="ctr"/>
                </a:tc>
                <a:tc>
                  <a:txBody>
                    <a:bodyPr/>
                    <a:lstStyle/>
                    <a:p>
                      <a:pPr algn="ctr" fontAlgn="t"/>
                      <a:r>
                        <a:rPr lang="en-US" sz="1100" u="none" strike="noStrike" dirty="0" smtClean="0"/>
                        <a:t>Frequency of Mentions</a:t>
                      </a:r>
                    </a:p>
                    <a:p>
                      <a:pPr algn="ctr" fontAlgn="t"/>
                      <a:r>
                        <a:rPr lang="en-US" sz="1100" u="none" strike="noStrike" dirty="0" smtClean="0"/>
                        <a:t>(n=15)</a:t>
                      </a:r>
                      <a:endParaRPr lang="en-US" sz="1100" u="none" strike="noStrike" dirty="0" smtClean="0">
                        <a:solidFill>
                          <a:schemeClr val="tx1"/>
                        </a:solidFill>
                      </a:endParaRPr>
                    </a:p>
                  </a:txBody>
                  <a:tcPr marL="9525" marR="9525" marT="9525" marB="0" anchor="ctr"/>
                </a:tc>
              </a:tr>
              <a:tr h="359936">
                <a:tc>
                  <a:txBody>
                    <a:bodyPr/>
                    <a:lstStyle/>
                    <a:p>
                      <a:pPr algn="l" fontAlgn="b"/>
                      <a:r>
                        <a:rPr lang="en-ZA" sz="1100" u="none" strike="noStrike" dirty="0"/>
                        <a:t>Sector driven research -  Holistic view on BANKSETA offerings to the sector / Information on the programmes that the sector </a:t>
                      </a:r>
                      <a:r>
                        <a:rPr lang="en-ZA" sz="1100" u="none" strike="noStrike" dirty="0" smtClean="0"/>
                        <a:t>engages </a:t>
                      </a:r>
                      <a:r>
                        <a:rPr lang="en-ZA" sz="1100" u="none" strike="noStrike" dirty="0"/>
                        <a:t>in without BANKSETA support</a:t>
                      </a:r>
                      <a:endParaRPr lang="en-ZA" sz="1100" b="0" i="0" u="none" strike="noStrike" dirty="0">
                        <a:solidFill>
                          <a:srgbClr val="000000"/>
                        </a:solidFill>
                        <a:latin typeface="+mn-lt"/>
                      </a:endParaRPr>
                    </a:p>
                  </a:txBody>
                  <a:tcPr marL="9525" marR="9525" marT="9525" marB="0" anchor="ctr"/>
                </a:tc>
                <a:tc>
                  <a:txBody>
                    <a:bodyPr/>
                    <a:lstStyle/>
                    <a:p>
                      <a:pPr algn="ctr" fontAlgn="b"/>
                      <a:r>
                        <a:rPr lang="en-US" sz="1100" u="none" strike="noStrike" dirty="0" smtClean="0"/>
                        <a:t>3</a:t>
                      </a:r>
                      <a:endParaRPr lang="en-US" sz="1100" b="0" i="0" u="none" strike="noStrike" dirty="0">
                        <a:solidFill>
                          <a:srgbClr val="000000"/>
                        </a:solidFill>
                        <a:latin typeface="+mn-lt"/>
                      </a:endParaRPr>
                    </a:p>
                  </a:txBody>
                  <a:tcPr marL="9525" marR="9525" marT="9525" marB="0" anchor="ctr"/>
                </a:tc>
              </a:tr>
              <a:tr h="359936">
                <a:tc>
                  <a:txBody>
                    <a:bodyPr/>
                    <a:lstStyle/>
                    <a:p>
                      <a:pPr algn="l" fontAlgn="b"/>
                      <a:r>
                        <a:rPr lang="en-ZA" sz="1100" u="none" strike="noStrike" dirty="0"/>
                        <a:t>Skills development - Research on critically needed skills on all levels / Attempt bridging the gaps from a sector perspective</a:t>
                      </a:r>
                      <a:endParaRPr lang="en-ZA" sz="1100" b="0" i="0" u="none" strike="noStrike" dirty="0">
                        <a:solidFill>
                          <a:srgbClr val="000000"/>
                        </a:solidFill>
                        <a:latin typeface="+mn-lt"/>
                      </a:endParaRPr>
                    </a:p>
                  </a:txBody>
                  <a:tcPr marL="9525" marR="9525" marT="9525" marB="0" anchor="ctr"/>
                </a:tc>
                <a:tc>
                  <a:txBody>
                    <a:bodyPr/>
                    <a:lstStyle/>
                    <a:p>
                      <a:pPr algn="ctr" fontAlgn="b"/>
                      <a:r>
                        <a:rPr lang="en-US" sz="1100" u="none" strike="noStrike" dirty="0" smtClean="0"/>
                        <a:t>3</a:t>
                      </a:r>
                      <a:endParaRPr lang="en-US" sz="1100" b="0" i="0" u="none" strike="noStrike" dirty="0">
                        <a:solidFill>
                          <a:srgbClr val="000000"/>
                        </a:solidFill>
                        <a:latin typeface="+mn-lt"/>
                      </a:endParaRPr>
                    </a:p>
                  </a:txBody>
                  <a:tcPr marL="9525" marR="9525" marT="9525" marB="0" anchor="ctr"/>
                </a:tc>
              </a:tr>
              <a:tr h="359936">
                <a:tc>
                  <a:txBody>
                    <a:bodyPr/>
                    <a:lstStyle/>
                    <a:p>
                      <a:pPr algn="l" fontAlgn="b"/>
                      <a:r>
                        <a:rPr lang="en-ZA" sz="1100" u="none" strike="noStrike" dirty="0"/>
                        <a:t>Nothing / Happy with the research that has been done</a:t>
                      </a:r>
                      <a:endParaRPr lang="en-ZA" sz="1100" b="0" i="0" u="none" strike="noStrike" dirty="0">
                        <a:solidFill>
                          <a:srgbClr val="000000"/>
                        </a:solidFill>
                        <a:latin typeface="+mn-lt"/>
                      </a:endParaRPr>
                    </a:p>
                  </a:txBody>
                  <a:tcPr marL="9525" marR="9525" marT="9525" marB="0" anchor="ctr"/>
                </a:tc>
                <a:tc>
                  <a:txBody>
                    <a:bodyPr/>
                    <a:lstStyle/>
                    <a:p>
                      <a:pPr algn="ctr" fontAlgn="b"/>
                      <a:r>
                        <a:rPr lang="en-US" sz="1100" u="none" strike="noStrike" dirty="0" smtClean="0"/>
                        <a:t>3</a:t>
                      </a:r>
                      <a:endParaRPr lang="en-US" sz="1100" b="0" i="0" u="none" strike="noStrike" dirty="0">
                        <a:solidFill>
                          <a:srgbClr val="000000"/>
                        </a:solidFill>
                        <a:latin typeface="+mn-lt"/>
                      </a:endParaRPr>
                    </a:p>
                  </a:txBody>
                  <a:tcPr marL="9525" marR="9525" marT="9525" marB="0" anchor="ctr"/>
                </a:tc>
              </a:tr>
              <a:tr h="359936">
                <a:tc>
                  <a:txBody>
                    <a:bodyPr/>
                    <a:lstStyle/>
                    <a:p>
                      <a:pPr algn="l" fontAlgn="b"/>
                      <a:r>
                        <a:rPr lang="en-ZA" sz="1100" u="none" strike="noStrike" dirty="0"/>
                        <a:t>How we can improve the call centre's performance</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u="none" strike="noStrike" dirty="0"/>
                        <a:t>1</a:t>
                      </a:r>
                      <a:endParaRPr lang="en-ZA" sz="1100" b="0" i="0" u="none" strike="noStrike" dirty="0">
                        <a:solidFill>
                          <a:srgbClr val="000000"/>
                        </a:solidFill>
                        <a:latin typeface="+mn-lt"/>
                      </a:endParaRPr>
                    </a:p>
                  </a:txBody>
                  <a:tcPr marL="9525" marR="9525" marT="9525" marB="0" anchor="ctr"/>
                </a:tc>
              </a:tr>
              <a:tr h="359936">
                <a:tc>
                  <a:txBody>
                    <a:bodyPr/>
                    <a:lstStyle/>
                    <a:p>
                      <a:pPr algn="l" fontAlgn="b"/>
                      <a:r>
                        <a:rPr lang="en-ZA" sz="1100" u="none" strike="noStrike" dirty="0"/>
                        <a:t>Check what is happening in other departments.</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u="none" strike="noStrike" dirty="0"/>
                        <a:t>1</a:t>
                      </a:r>
                      <a:endParaRPr lang="en-ZA" sz="1100" b="0" i="0" u="none" strike="noStrike" dirty="0">
                        <a:solidFill>
                          <a:srgbClr val="000000"/>
                        </a:solidFill>
                        <a:latin typeface="+mn-lt"/>
                      </a:endParaRPr>
                    </a:p>
                  </a:txBody>
                  <a:tcPr marL="9525" marR="9525" marT="9525" marB="0" anchor="ctr"/>
                </a:tc>
              </a:tr>
              <a:tr h="359936">
                <a:tc>
                  <a:txBody>
                    <a:bodyPr/>
                    <a:lstStyle/>
                    <a:p>
                      <a:pPr algn="l" fontAlgn="b"/>
                      <a:r>
                        <a:rPr lang="en-ZA" sz="1100" u="none" strike="noStrike" dirty="0"/>
                        <a:t>Is there a retention strategy for the BANKSETA (staff)?  How effective is the existing strategy?</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u="none" strike="noStrike" dirty="0"/>
                        <a:t>1</a:t>
                      </a:r>
                      <a:endParaRPr lang="en-ZA" sz="1100" b="0" i="0" u="none" strike="noStrike" dirty="0">
                        <a:solidFill>
                          <a:srgbClr val="000000"/>
                        </a:solidFill>
                        <a:latin typeface="+mn-lt"/>
                      </a:endParaRPr>
                    </a:p>
                  </a:txBody>
                  <a:tcPr marL="9525" marR="9525" marT="9525" marB="0" anchor="ctr"/>
                </a:tc>
              </a:tr>
              <a:tr h="359936">
                <a:tc>
                  <a:txBody>
                    <a:bodyPr/>
                    <a:lstStyle/>
                    <a:p>
                      <a:pPr algn="l" fontAlgn="b"/>
                      <a:r>
                        <a:rPr lang="en-ZA" sz="1100" u="none" strike="noStrike" dirty="0"/>
                        <a:t>Leadership / Management / Financial Trends / Action Learning - topics as per the IEDP programme</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u="none" strike="noStrike" dirty="0"/>
                        <a:t>1</a:t>
                      </a:r>
                      <a:endParaRPr lang="en-ZA" sz="1100" b="0" i="0" u="none" strike="noStrike" dirty="0">
                        <a:solidFill>
                          <a:srgbClr val="000000"/>
                        </a:solidFill>
                        <a:latin typeface="+mn-lt"/>
                      </a:endParaRPr>
                    </a:p>
                  </a:txBody>
                  <a:tcPr marL="9525" marR="9525" marT="9525" marB="0" anchor="ctr"/>
                </a:tc>
              </a:tr>
              <a:tr h="359936">
                <a:tc>
                  <a:txBody>
                    <a:bodyPr/>
                    <a:lstStyle/>
                    <a:p>
                      <a:pPr algn="l" fontAlgn="b"/>
                      <a:r>
                        <a:rPr lang="en-ZA" sz="1100" u="none" strike="noStrike" dirty="0"/>
                        <a:t>Monitoring and evaluating the Providers to see whether they are accredited and delivering the services as agreed. Research how BANKSETA's funds are being utilised.</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u="none" strike="noStrike" dirty="0"/>
                        <a:t>1</a:t>
                      </a:r>
                      <a:endParaRPr lang="en-ZA" sz="1100" b="0" i="0" u="none" strike="noStrike" dirty="0">
                        <a:solidFill>
                          <a:srgbClr val="000000"/>
                        </a:solidFill>
                        <a:latin typeface="+mn-lt"/>
                      </a:endParaRPr>
                    </a:p>
                  </a:txBody>
                  <a:tcPr marL="9525" marR="9525" marT="9525" marB="0" anchor="ctr"/>
                </a:tc>
              </a:tr>
              <a:tr h="359936">
                <a:tc>
                  <a:txBody>
                    <a:bodyPr/>
                    <a:lstStyle/>
                    <a:p>
                      <a:pPr algn="l" fontAlgn="b"/>
                      <a:r>
                        <a:rPr lang="en-ZA" sz="1100" u="none" strike="noStrike" dirty="0"/>
                        <a:t>The impact of the training that the BANKSETA offers</a:t>
                      </a:r>
                      <a:endParaRPr lang="en-ZA" sz="1100" b="0" i="0" u="none" strike="noStrike" dirty="0">
                        <a:solidFill>
                          <a:srgbClr val="000000"/>
                        </a:solidFill>
                        <a:latin typeface="+mn-lt"/>
                      </a:endParaRPr>
                    </a:p>
                  </a:txBody>
                  <a:tcPr marL="9525" marR="9525" marT="9525" marB="0" anchor="ctr"/>
                </a:tc>
                <a:tc>
                  <a:txBody>
                    <a:bodyPr/>
                    <a:lstStyle/>
                    <a:p>
                      <a:pPr algn="ctr" fontAlgn="b"/>
                      <a:r>
                        <a:rPr lang="en-ZA" sz="1100" u="none" strike="noStrike" dirty="0"/>
                        <a:t>1</a:t>
                      </a:r>
                      <a:endParaRPr lang="en-ZA" sz="1100" b="0" i="0" u="none" strike="noStrike" dirty="0">
                        <a:solidFill>
                          <a:srgbClr val="000000"/>
                        </a:solidFill>
                        <a:latin typeface="+mn-lt"/>
                      </a:endParaRPr>
                    </a:p>
                  </a:txBody>
                  <a:tcPr marL="9525" marR="9525" marT="9525" marB="0" anchor="ctr"/>
                </a:tc>
              </a:tr>
            </a:tbl>
          </a:graphicData>
        </a:graphic>
      </p:graphicFrame>
      <p:sp>
        <p:nvSpPr>
          <p:cNvPr id="8" name="Rectangle 2"/>
          <p:cNvSpPr>
            <a:spLocks noGrp="1" noChangeArrowheads="1"/>
          </p:cNvSpPr>
          <p:nvPr>
            <p:ph type="title"/>
          </p:nvPr>
        </p:nvSpPr>
        <p:spPr>
          <a:xfrm>
            <a:off x="457200" y="274638"/>
            <a:ext cx="8229600" cy="1143000"/>
          </a:xfrm>
        </p:spPr>
        <p:txBody>
          <a:bodyPr/>
          <a:lstStyle/>
          <a:p>
            <a:r>
              <a:rPr lang="en-US" dirty="0" smtClean="0"/>
              <a:t>Research</a:t>
            </a:r>
            <a:endParaRPr lang="en-US" dirty="0"/>
          </a:p>
        </p:txBody>
      </p:sp>
      <p:sp>
        <p:nvSpPr>
          <p:cNvPr id="7" name="Slide Number Placeholder 6"/>
          <p:cNvSpPr>
            <a:spLocks noGrp="1"/>
          </p:cNvSpPr>
          <p:nvPr>
            <p:ph type="sldNum" sz="quarter" idx="12"/>
          </p:nvPr>
        </p:nvSpPr>
        <p:spPr/>
        <p:txBody>
          <a:bodyPr/>
          <a:lstStyle/>
          <a:p>
            <a:fld id="{746E673A-1C4A-4AB9-B0E0-1AFDA1C40DF3}" type="slidenum">
              <a:rPr lang="en-GB" smtClean="0">
                <a:solidFill>
                  <a:srgbClr val="000000"/>
                </a:solidFill>
              </a:rPr>
              <a:pPr/>
              <a:t>60</a:t>
            </a:fld>
            <a:endParaRPr lang="en-GB" dirty="0">
              <a:solidFill>
                <a:srgbClr val="000000"/>
              </a:solidFill>
            </a:endParaRPr>
          </a:p>
        </p:txBody>
      </p:sp>
      <p:sp>
        <p:nvSpPr>
          <p:cNvPr id="10" name="TextBox 9"/>
          <p:cNvSpPr txBox="1"/>
          <p:nvPr/>
        </p:nvSpPr>
        <p:spPr>
          <a:xfrm>
            <a:off x="323528" y="1340768"/>
            <a:ext cx="6624736" cy="288032"/>
          </a:xfrm>
          <a:prstGeom prst="rect">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ZA" sz="1200" dirty="0" smtClean="0"/>
              <a:t>93% of BANKSETA staff members would use research conducted in the future in their work.</a:t>
            </a:r>
            <a:endParaRPr lang="en-ZA" sz="1200" dirty="0"/>
          </a:p>
        </p:txBody>
      </p:sp>
      <p:sp>
        <p:nvSpPr>
          <p:cNvPr id="11" name="Rectangle 10"/>
          <p:cNvSpPr/>
          <p:nvPr/>
        </p:nvSpPr>
        <p:spPr bwMode="auto">
          <a:xfrm>
            <a:off x="7956376" y="764704"/>
            <a:ext cx="1044820" cy="327025"/>
          </a:xfrm>
          <a:prstGeom prst="rect">
            <a:avLst/>
          </a:prstGeom>
          <a:solidFill>
            <a:srgbClr val="996633"/>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defTabSz="1004888" eaLnBrk="0" hangingPunct="0">
              <a:spcBef>
                <a:spcPct val="50000"/>
              </a:spcBef>
              <a:buSzPct val="100000"/>
              <a:defRPr/>
            </a:pPr>
            <a:r>
              <a:rPr lang="en-US" sz="1200" b="1" i="1" dirty="0" smtClean="0">
                <a:solidFill>
                  <a:srgbClr val="FFFFFF"/>
                </a:solidFill>
              </a:rPr>
              <a:t>Staff only</a:t>
            </a:r>
            <a:endParaRPr lang="en-US" sz="1200" b="1" i="1" dirty="0">
              <a:solidFill>
                <a:srgbClr val="FFFFFF"/>
              </a:solidFill>
            </a:endParaRPr>
          </a:p>
        </p:txBody>
      </p:sp>
      <p:sp>
        <p:nvSpPr>
          <p:cNvPr id="13"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14" name="Rectangle 13"/>
          <p:cNvSpPr/>
          <p:nvPr/>
        </p:nvSpPr>
        <p:spPr>
          <a:xfrm>
            <a:off x="5796136" y="602128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411760" y="2852936"/>
            <a:ext cx="4201885" cy="1132113"/>
          </a:xfrm>
          <a:prstGeom prst="roundRect">
            <a:avLst/>
          </a:prstGeom>
          <a:solidFill>
            <a:srgbClr val="CC3399"/>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1004888" eaLnBrk="0" fontAlgn="base" hangingPunct="0">
              <a:spcBef>
                <a:spcPct val="50000"/>
              </a:spcBef>
              <a:spcAft>
                <a:spcPct val="0"/>
              </a:spcAft>
              <a:buSzPct val="100000"/>
              <a:defRPr/>
            </a:pPr>
            <a:r>
              <a:rPr lang="en-US" sz="4000" b="1" dirty="0">
                <a:ln w="12700">
                  <a:solidFill>
                    <a:srgbClr val="4E5B6F">
                      <a:satMod val="155000"/>
                    </a:srgbClr>
                  </a:solidFill>
                  <a:prstDash val="solid"/>
                </a:ln>
                <a:solidFill>
                  <a:srgbClr val="FFFFFF"/>
                </a:solidFill>
                <a:effectLst>
                  <a:outerShdw blurRad="41275" dist="20320" dir="1800000" algn="tl" rotWithShape="0">
                    <a:srgbClr val="000000">
                      <a:alpha val="40000"/>
                    </a:srgbClr>
                  </a:outerShdw>
                </a:effectLst>
                <a:latin typeface="Arial Narrow" pitchFamily="34" charset="0"/>
              </a:rPr>
              <a:t>Communication</a:t>
            </a:r>
          </a:p>
        </p:txBody>
      </p:sp>
      <p:sp>
        <p:nvSpPr>
          <p:cNvPr id="5" name="Slide Number Placeholder 4"/>
          <p:cNvSpPr>
            <a:spLocks noGrp="1"/>
          </p:cNvSpPr>
          <p:nvPr>
            <p:ph type="sldNum" sz="quarter" idx="12"/>
          </p:nvPr>
        </p:nvSpPr>
        <p:spPr/>
        <p:txBody>
          <a:bodyPr/>
          <a:lstStyle/>
          <a:p>
            <a:fld id="{746E673A-1C4A-4AB9-B0E0-1AFDA1C40DF3}" type="slidenum">
              <a:rPr lang="en-GB" smtClean="0">
                <a:solidFill>
                  <a:srgbClr val="000000"/>
                </a:solidFill>
              </a:rPr>
              <a:pPr/>
              <a:t>61</a:t>
            </a:fld>
            <a:endParaRPr lang="en-GB" dirty="0">
              <a:solidFill>
                <a:srgbClr val="00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79512" y="1524000"/>
          <a:ext cx="86106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Communication</a:t>
            </a:r>
            <a:endParaRPr lang="en-US" dirty="0"/>
          </a:p>
        </p:txBody>
      </p:sp>
      <p:cxnSp>
        <p:nvCxnSpPr>
          <p:cNvPr id="8" name="Straight Connector 7"/>
          <p:cNvCxnSpPr/>
          <p:nvPr/>
        </p:nvCxnSpPr>
        <p:spPr bwMode="auto">
          <a:xfrm rot="5400000">
            <a:off x="1673800" y="2942824"/>
            <a:ext cx="2196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 name="Rectangle 24"/>
          <p:cNvSpPr>
            <a:spLocks noChangeArrowheads="1"/>
          </p:cNvSpPr>
          <p:nvPr/>
        </p:nvSpPr>
        <p:spPr bwMode="auto">
          <a:xfrm>
            <a:off x="1187624" y="6522011"/>
            <a:ext cx="5257800" cy="33598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a:solidFill>
                  <a:srgbClr val="000000"/>
                </a:solidFill>
              </a:rPr>
              <a:t>Note: </a:t>
            </a:r>
            <a:r>
              <a:rPr lang="en-US" sz="800" dirty="0">
                <a:solidFill>
                  <a:srgbClr val="000000"/>
                </a:solidFill>
              </a:rPr>
              <a:t> Staff asked whether they READ the newsletter</a:t>
            </a:r>
            <a:endParaRPr lang="en-ZA" sz="800" dirty="0">
              <a:solidFill>
                <a:srgbClr val="000000"/>
              </a:solidFill>
            </a:endParaRPr>
          </a:p>
          <a:p>
            <a:pPr marL="119063" indent="-119063" defTabSz="911225">
              <a:tabLst>
                <a:tab pos="401638" algn="l"/>
              </a:tabLst>
            </a:pPr>
            <a:r>
              <a:rPr lang="en-ZA" sz="800" dirty="0">
                <a:solidFill>
                  <a:srgbClr val="000000"/>
                </a:solidFill>
              </a:rPr>
              <a:t>Source: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12" name="Slide Number Placeholder 11"/>
          <p:cNvSpPr>
            <a:spLocks noGrp="1"/>
          </p:cNvSpPr>
          <p:nvPr>
            <p:ph type="sldNum" sz="quarter" idx="12"/>
          </p:nvPr>
        </p:nvSpPr>
        <p:spPr/>
        <p:txBody>
          <a:bodyPr/>
          <a:lstStyle/>
          <a:p>
            <a:fld id="{746E673A-1C4A-4AB9-B0E0-1AFDA1C40DF3}" type="slidenum">
              <a:rPr lang="en-GB" smtClean="0">
                <a:solidFill>
                  <a:srgbClr val="000000"/>
                </a:solidFill>
              </a:rPr>
              <a:pPr/>
              <a:t>62</a:t>
            </a:fld>
            <a:endParaRPr lang="en-GB" dirty="0">
              <a:solidFill>
                <a:srgbClr val="000000"/>
              </a:solidFill>
            </a:endParaRPr>
          </a:p>
        </p:txBody>
      </p:sp>
      <p:sp>
        <p:nvSpPr>
          <p:cNvPr id="10" name="Rectangle 9"/>
          <p:cNvSpPr/>
          <p:nvPr/>
        </p:nvSpPr>
        <p:spPr>
          <a:xfrm>
            <a:off x="5436096" y="6309320"/>
            <a:ext cx="2016224"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371600"/>
          <a:ext cx="86106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Communication</a:t>
            </a:r>
            <a:endParaRPr lang="en-US" dirty="0"/>
          </a:p>
        </p:txBody>
      </p:sp>
      <p:cxnSp>
        <p:nvCxnSpPr>
          <p:cNvPr id="8" name="Straight Connector 7"/>
          <p:cNvCxnSpPr/>
          <p:nvPr/>
        </p:nvCxnSpPr>
        <p:spPr bwMode="auto">
          <a:xfrm rot="5400000">
            <a:off x="1889831" y="3086832"/>
            <a:ext cx="2340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5580112" y="638132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00"/>
                </a:solidFill>
              </a:rPr>
              <a:t>Caution:  Small sample sizes</a:t>
            </a:r>
          </a:p>
        </p:txBody>
      </p:sp>
      <p:sp>
        <p:nvSpPr>
          <p:cNvPr id="12" name="Slide Number Placeholder 11"/>
          <p:cNvSpPr>
            <a:spLocks noGrp="1"/>
          </p:cNvSpPr>
          <p:nvPr>
            <p:ph type="sldNum" sz="quarter" idx="12"/>
          </p:nvPr>
        </p:nvSpPr>
        <p:spPr/>
        <p:txBody>
          <a:bodyPr/>
          <a:lstStyle/>
          <a:p>
            <a:fld id="{746E673A-1C4A-4AB9-B0E0-1AFDA1C40DF3}" type="slidenum">
              <a:rPr lang="en-GB" smtClean="0">
                <a:solidFill>
                  <a:srgbClr val="000000"/>
                </a:solidFill>
              </a:rPr>
              <a:pPr/>
              <a:t>63</a:t>
            </a:fld>
            <a:endParaRPr lang="en-GB" dirty="0">
              <a:solidFill>
                <a:srgbClr val="000000"/>
              </a:solidFill>
            </a:endParaRPr>
          </a:p>
        </p:txBody>
      </p:sp>
      <p:sp>
        <p:nvSpPr>
          <p:cNvPr id="10"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nvGraphicFramePr>
        <p:xfrm>
          <a:off x="251520" y="1340768"/>
          <a:ext cx="86106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Communication</a:t>
            </a:r>
            <a:endParaRPr lang="en-US" dirty="0"/>
          </a:p>
        </p:txBody>
      </p:sp>
      <p:sp>
        <p:nvSpPr>
          <p:cNvPr id="13" name="Rectangle 12"/>
          <p:cNvSpPr/>
          <p:nvPr/>
        </p:nvSpPr>
        <p:spPr>
          <a:xfrm>
            <a:off x="6876256" y="5445224"/>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1" name="Slide Number Placeholder 10"/>
          <p:cNvSpPr>
            <a:spLocks noGrp="1"/>
          </p:cNvSpPr>
          <p:nvPr>
            <p:ph type="sldNum" sz="quarter" idx="12"/>
          </p:nvPr>
        </p:nvSpPr>
        <p:spPr/>
        <p:txBody>
          <a:bodyPr/>
          <a:lstStyle/>
          <a:p>
            <a:fld id="{746E673A-1C4A-4AB9-B0E0-1AFDA1C40DF3}" type="slidenum">
              <a:rPr lang="en-GB" smtClean="0">
                <a:solidFill>
                  <a:srgbClr val="000000"/>
                </a:solidFill>
              </a:rPr>
              <a:pPr/>
              <a:t>64</a:t>
            </a:fld>
            <a:endParaRPr lang="en-GB" dirty="0">
              <a:solidFill>
                <a:srgbClr val="000000"/>
              </a:solidFill>
            </a:endParaRPr>
          </a:p>
        </p:txBody>
      </p:sp>
      <p:cxnSp>
        <p:nvCxnSpPr>
          <p:cNvPr id="15" name="Straight Connector 14"/>
          <p:cNvCxnSpPr/>
          <p:nvPr/>
        </p:nvCxnSpPr>
        <p:spPr bwMode="auto">
          <a:xfrm rot="5400000">
            <a:off x="521679" y="3086832"/>
            <a:ext cx="2340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371600"/>
          <a:ext cx="86106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Communication</a:t>
            </a:r>
            <a:endParaRPr lang="en-US" dirty="0"/>
          </a:p>
        </p:txBody>
      </p:sp>
      <p:cxnSp>
        <p:nvCxnSpPr>
          <p:cNvPr id="8" name="Straight Connector 7"/>
          <p:cNvCxnSpPr/>
          <p:nvPr/>
        </p:nvCxnSpPr>
        <p:spPr bwMode="auto">
          <a:xfrm rot="5400000">
            <a:off x="1709800" y="2906824"/>
            <a:ext cx="2124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5436096" y="6165304"/>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0" name="Slide Number Placeholder 9"/>
          <p:cNvSpPr>
            <a:spLocks noGrp="1"/>
          </p:cNvSpPr>
          <p:nvPr>
            <p:ph type="sldNum" sz="quarter" idx="12"/>
          </p:nvPr>
        </p:nvSpPr>
        <p:spPr/>
        <p:txBody>
          <a:bodyPr/>
          <a:lstStyle/>
          <a:p>
            <a:fld id="{746E673A-1C4A-4AB9-B0E0-1AFDA1C40DF3}" type="slidenum">
              <a:rPr lang="en-GB" smtClean="0">
                <a:solidFill>
                  <a:srgbClr val="000000"/>
                </a:solidFill>
              </a:rPr>
              <a:pPr/>
              <a:t>65</a:t>
            </a:fld>
            <a:endParaRPr lang="en-GB" dirty="0">
              <a:solidFill>
                <a:srgbClr val="000000"/>
              </a:solidFill>
            </a:endParaRPr>
          </a:p>
        </p:txBody>
      </p:sp>
      <p:sp>
        <p:nvSpPr>
          <p:cNvPr id="12"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0" y="1524000"/>
          <a:ext cx="889248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Communication</a:t>
            </a:r>
            <a:endParaRPr lang="en-US" dirty="0"/>
          </a:p>
        </p:txBody>
      </p:sp>
      <p:cxnSp>
        <p:nvCxnSpPr>
          <p:cNvPr id="8" name="Straight Connector 7"/>
          <p:cNvCxnSpPr/>
          <p:nvPr/>
        </p:nvCxnSpPr>
        <p:spPr bwMode="auto">
          <a:xfrm rot="5400000">
            <a:off x="1601792" y="3086840"/>
            <a:ext cx="2196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5580112" y="636036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0" name="Slide Number Placeholder 9"/>
          <p:cNvSpPr>
            <a:spLocks noGrp="1"/>
          </p:cNvSpPr>
          <p:nvPr>
            <p:ph type="sldNum" sz="quarter" idx="12"/>
          </p:nvPr>
        </p:nvSpPr>
        <p:spPr/>
        <p:txBody>
          <a:bodyPr/>
          <a:lstStyle/>
          <a:p>
            <a:fld id="{746E673A-1C4A-4AB9-B0E0-1AFDA1C40DF3}" type="slidenum">
              <a:rPr lang="en-GB" smtClean="0">
                <a:solidFill>
                  <a:srgbClr val="000000"/>
                </a:solidFill>
              </a:rPr>
              <a:pPr/>
              <a:t>66</a:t>
            </a:fld>
            <a:endParaRPr lang="en-GB" dirty="0">
              <a:solidFill>
                <a:srgbClr val="000000"/>
              </a:solidFill>
            </a:endParaRPr>
          </a:p>
        </p:txBody>
      </p:sp>
      <p:sp>
        <p:nvSpPr>
          <p:cNvPr id="12"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371600"/>
          <a:ext cx="86106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Communication</a:t>
            </a:r>
            <a:endParaRPr lang="en-US" dirty="0"/>
          </a:p>
        </p:txBody>
      </p:sp>
      <p:cxnSp>
        <p:nvCxnSpPr>
          <p:cNvPr id="8" name="Straight Connector 7"/>
          <p:cNvCxnSpPr/>
          <p:nvPr/>
        </p:nvCxnSpPr>
        <p:spPr bwMode="auto">
          <a:xfrm rot="5400000">
            <a:off x="1673800" y="2942824"/>
            <a:ext cx="2196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5508104"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0" name="Slide Number Placeholder 9"/>
          <p:cNvSpPr>
            <a:spLocks noGrp="1"/>
          </p:cNvSpPr>
          <p:nvPr>
            <p:ph type="sldNum" sz="quarter" idx="12"/>
          </p:nvPr>
        </p:nvSpPr>
        <p:spPr/>
        <p:txBody>
          <a:bodyPr/>
          <a:lstStyle/>
          <a:p>
            <a:fld id="{746E673A-1C4A-4AB9-B0E0-1AFDA1C40DF3}" type="slidenum">
              <a:rPr lang="en-GB" smtClean="0">
                <a:solidFill>
                  <a:srgbClr val="000000"/>
                </a:solidFill>
              </a:rPr>
              <a:pPr/>
              <a:t>67</a:t>
            </a:fld>
            <a:endParaRPr lang="en-GB" dirty="0">
              <a:solidFill>
                <a:srgbClr val="000000"/>
              </a:solidFill>
            </a:endParaRPr>
          </a:p>
        </p:txBody>
      </p:sp>
      <p:sp>
        <p:nvSpPr>
          <p:cNvPr id="12"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Communication</a:t>
            </a:r>
            <a:endParaRPr lang="en-US" dirty="0"/>
          </a:p>
        </p:txBody>
      </p:sp>
      <p:sp>
        <p:nvSpPr>
          <p:cNvPr id="9" name="Rectangle 24"/>
          <p:cNvSpPr>
            <a:spLocks noChangeArrowheads="1"/>
          </p:cNvSpPr>
          <p:nvPr/>
        </p:nvSpPr>
        <p:spPr bwMode="auto">
          <a:xfrm>
            <a:off x="1187624" y="6522011"/>
            <a:ext cx="5257800" cy="335989"/>
          </a:xfrm>
          <a:prstGeom prst="rect">
            <a:avLst/>
          </a:prstGeom>
          <a:noFill/>
          <a:ln w="12700">
            <a:noFill/>
            <a:miter lim="800000"/>
            <a:headEnd/>
            <a:tailEnd/>
          </a:ln>
        </p:spPr>
        <p:txBody>
          <a:bodyPr wrap="square" lIns="90488" tIns="44450" rIns="90488" bIns="44450" anchor="b">
            <a:spAutoFit/>
          </a:bodyPr>
          <a:lstStyle/>
          <a:p>
            <a:pPr marL="119063" indent="-119063" defTabSz="911225" fontAlgn="base">
              <a:spcBef>
                <a:spcPct val="0"/>
              </a:spcBef>
              <a:spcAft>
                <a:spcPct val="0"/>
              </a:spcAft>
              <a:tabLst>
                <a:tab pos="401638" algn="l"/>
              </a:tabLst>
            </a:pPr>
            <a:r>
              <a:rPr lang="en-ZA" sz="800" dirty="0">
                <a:solidFill>
                  <a:srgbClr val="000000"/>
                </a:solidFill>
              </a:rPr>
              <a:t>Note: Note:  n=15, Staff Only</a:t>
            </a:r>
          </a:p>
          <a:p>
            <a:pPr marL="119063" indent="-119063" defTabSz="911225" fontAlgn="base">
              <a:spcBef>
                <a:spcPct val="0"/>
              </a:spcBef>
              <a:spcAft>
                <a:spcPct val="0"/>
              </a:spcAft>
              <a:tabLst>
                <a:tab pos="401638" algn="l"/>
              </a:tabLst>
            </a:pPr>
            <a:r>
              <a:rPr lang="en-ZA" sz="800" dirty="0">
                <a:solidFill>
                  <a:srgbClr val="000000"/>
                </a:solidFill>
              </a:rPr>
              <a:t>Source: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graphicFrame>
        <p:nvGraphicFramePr>
          <p:cNvPr id="11" name="Chart 10"/>
          <p:cNvGraphicFramePr/>
          <p:nvPr/>
        </p:nvGraphicFramePr>
        <p:xfrm>
          <a:off x="755576" y="1772816"/>
          <a:ext cx="7632848"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14" name="Slide Number Placeholder 13"/>
          <p:cNvSpPr>
            <a:spLocks noGrp="1"/>
          </p:cNvSpPr>
          <p:nvPr>
            <p:ph type="sldNum" sz="quarter" idx="12"/>
          </p:nvPr>
        </p:nvSpPr>
        <p:spPr/>
        <p:txBody>
          <a:bodyPr/>
          <a:lstStyle/>
          <a:p>
            <a:fld id="{746E673A-1C4A-4AB9-B0E0-1AFDA1C40DF3}" type="slidenum">
              <a:rPr lang="en-GB" smtClean="0">
                <a:solidFill>
                  <a:srgbClr val="000000"/>
                </a:solidFill>
              </a:rPr>
              <a:pPr/>
              <a:t>68</a:t>
            </a:fld>
            <a:endParaRPr lang="en-GB" dirty="0">
              <a:solidFill>
                <a:srgbClr val="000000"/>
              </a:solidFill>
            </a:endParaRPr>
          </a:p>
        </p:txBody>
      </p:sp>
      <p:sp>
        <p:nvSpPr>
          <p:cNvPr id="8" name="Rectangle 7"/>
          <p:cNvSpPr/>
          <p:nvPr/>
        </p:nvSpPr>
        <p:spPr bwMode="auto">
          <a:xfrm>
            <a:off x="7812360" y="908720"/>
            <a:ext cx="1044820" cy="327025"/>
          </a:xfrm>
          <a:prstGeom prst="rect">
            <a:avLst/>
          </a:prstGeom>
          <a:solidFill>
            <a:srgbClr val="996633"/>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defTabSz="1004888" eaLnBrk="0" hangingPunct="0">
              <a:spcBef>
                <a:spcPct val="50000"/>
              </a:spcBef>
              <a:buSzPct val="100000"/>
              <a:defRPr/>
            </a:pPr>
            <a:r>
              <a:rPr lang="en-US" sz="1200" b="1" i="1" dirty="0">
                <a:solidFill>
                  <a:srgbClr val="FFFFFF"/>
                </a:solidFill>
              </a:rPr>
              <a:t>Staff only</a:t>
            </a:r>
          </a:p>
        </p:txBody>
      </p:sp>
      <p:sp>
        <p:nvSpPr>
          <p:cNvPr id="7" name="Rectangle 6"/>
          <p:cNvSpPr/>
          <p:nvPr/>
        </p:nvSpPr>
        <p:spPr>
          <a:xfrm>
            <a:off x="5508104"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371600"/>
          <a:ext cx="86106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Communication</a:t>
            </a:r>
            <a:endParaRPr lang="en-US" dirty="0"/>
          </a:p>
        </p:txBody>
      </p:sp>
      <p:cxnSp>
        <p:nvCxnSpPr>
          <p:cNvPr id="8" name="Straight Connector 7"/>
          <p:cNvCxnSpPr/>
          <p:nvPr/>
        </p:nvCxnSpPr>
        <p:spPr bwMode="auto">
          <a:xfrm rot="5400000">
            <a:off x="449664" y="2942824"/>
            <a:ext cx="2196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5508104"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0" name="Slide Number Placeholder 9"/>
          <p:cNvSpPr>
            <a:spLocks noGrp="1"/>
          </p:cNvSpPr>
          <p:nvPr>
            <p:ph type="sldNum" sz="quarter" idx="12"/>
          </p:nvPr>
        </p:nvSpPr>
        <p:spPr/>
        <p:txBody>
          <a:bodyPr/>
          <a:lstStyle/>
          <a:p>
            <a:fld id="{746E673A-1C4A-4AB9-B0E0-1AFDA1C40DF3}" type="slidenum">
              <a:rPr lang="en-GB" smtClean="0">
                <a:solidFill>
                  <a:srgbClr val="000000"/>
                </a:solidFill>
              </a:rPr>
              <a:pPr/>
              <a:t>69</a:t>
            </a:fld>
            <a:endParaRPr lang="en-GB" dirty="0">
              <a:solidFill>
                <a:srgbClr val="000000"/>
              </a:solidFill>
            </a:endParaRPr>
          </a:p>
        </p:txBody>
      </p:sp>
      <p:sp>
        <p:nvSpPr>
          <p:cNvPr id="11" name="Flowchart: Off-page Connector 10"/>
          <p:cNvSpPr/>
          <p:nvPr/>
        </p:nvSpPr>
        <p:spPr>
          <a:xfrm rot="20689701">
            <a:off x="573779" y="849526"/>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3"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381000" y="2209800"/>
            <a:ext cx="5410200" cy="446313"/>
          </a:xfrm>
          <a:prstGeom prst="roundRect">
            <a:avLst/>
          </a:prstGeom>
          <a:ln>
            <a:headEnd type="none" w="med" len="med"/>
            <a:tailEnd type="none" w="med" len="med"/>
          </a:ln>
          <a:effectLst>
            <a:outerShdw blurRad="50800" dist="38100" dir="18900000" algn="bl" rotWithShape="0">
              <a:prstClr val="black">
                <a:alpha val="40000"/>
              </a:prst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a:lstStyle/>
          <a:p>
            <a:pPr algn="ctr" defTabSz="1004888" eaLnBrk="0" fontAlgn="base" hangingPunct="0">
              <a:spcBef>
                <a:spcPct val="50000"/>
              </a:spcBef>
              <a:spcAft>
                <a:spcPct val="0"/>
              </a:spcAft>
              <a:buSzPct val="100000"/>
              <a:defRPr/>
            </a:pPr>
            <a:endParaRPr lang="en-US" dirty="0">
              <a:solidFill>
                <a:srgbClr val="000000"/>
              </a:solidFill>
            </a:endParaRPr>
          </a:p>
        </p:txBody>
      </p:sp>
      <p:sp>
        <p:nvSpPr>
          <p:cNvPr id="8194" name="Rectangle 2"/>
          <p:cNvSpPr>
            <a:spLocks noGrp="1" noChangeArrowheads="1"/>
          </p:cNvSpPr>
          <p:nvPr>
            <p:ph type="title"/>
          </p:nvPr>
        </p:nvSpPr>
        <p:spPr/>
        <p:txBody>
          <a:bodyPr/>
          <a:lstStyle/>
          <a:p>
            <a:r>
              <a:rPr lang="en-US" dirty="0" smtClean="0"/>
              <a:t>Agenda</a:t>
            </a:r>
            <a:endParaRPr lang="en-US" dirty="0"/>
          </a:p>
        </p:txBody>
      </p:sp>
      <p:sp>
        <p:nvSpPr>
          <p:cNvPr id="8195" name="Rectangle 3"/>
          <p:cNvSpPr>
            <a:spLocks noGrp="1" noChangeArrowheads="1"/>
          </p:cNvSpPr>
          <p:nvPr>
            <p:ph type="body" idx="1"/>
          </p:nvPr>
        </p:nvSpPr>
        <p:spPr/>
        <p:txBody>
          <a:bodyPr/>
          <a:lstStyle/>
          <a:p>
            <a:pPr marL="324000" eaLnBrk="0" hangingPunct="0">
              <a:spcBef>
                <a:spcPts val="0"/>
              </a:spcBef>
              <a:buSzPct val="100000"/>
              <a:defRPr/>
            </a:pPr>
            <a:r>
              <a:rPr lang="en-US" dirty="0" smtClean="0"/>
              <a:t>Introduction</a:t>
            </a:r>
          </a:p>
          <a:p>
            <a:pPr marL="324000" eaLnBrk="0" hangingPunct="0">
              <a:spcBef>
                <a:spcPts val="0"/>
              </a:spcBef>
              <a:buSzPct val="100000"/>
              <a:buNone/>
              <a:defRPr/>
            </a:pPr>
            <a:endParaRPr lang="en-US" dirty="0" smtClean="0"/>
          </a:p>
          <a:p>
            <a:pPr marL="324000" eaLnBrk="0" hangingPunct="0">
              <a:spcBef>
                <a:spcPts val="0"/>
              </a:spcBef>
              <a:buSzPct val="100000"/>
              <a:defRPr/>
            </a:pPr>
            <a:r>
              <a:rPr lang="en-US" b="1" dirty="0" smtClean="0">
                <a:solidFill>
                  <a:schemeClr val="bg1"/>
                </a:solidFill>
                <a:effectLst>
                  <a:outerShdw blurRad="38100" dist="38100" dir="2700000" algn="tl">
                    <a:srgbClr val="000000">
                      <a:alpha val="43137"/>
                    </a:srgbClr>
                  </a:outerShdw>
                </a:effectLst>
              </a:rPr>
              <a:t>Executive Summary</a:t>
            </a:r>
          </a:p>
          <a:p>
            <a:pPr marL="324000" eaLnBrk="0" hangingPunct="0">
              <a:spcBef>
                <a:spcPts val="0"/>
              </a:spcBef>
              <a:buSzPct val="100000"/>
              <a:buNone/>
              <a:defRPr/>
            </a:pPr>
            <a:endParaRPr lang="en-US" dirty="0"/>
          </a:p>
          <a:p>
            <a:pPr marL="324000" eaLnBrk="0" hangingPunct="0">
              <a:spcBef>
                <a:spcPts val="0"/>
              </a:spcBef>
              <a:buSzPct val="100000"/>
              <a:defRPr/>
            </a:pPr>
            <a:r>
              <a:rPr lang="en-US" dirty="0"/>
              <a:t>Research </a:t>
            </a:r>
            <a:r>
              <a:rPr lang="en-US" dirty="0" smtClean="0"/>
              <a:t>Findings</a:t>
            </a:r>
          </a:p>
          <a:p>
            <a:pPr marL="324000" eaLnBrk="0" hangingPunct="0">
              <a:spcBef>
                <a:spcPts val="0"/>
              </a:spcBef>
              <a:buSzPct val="100000"/>
              <a:defRPr/>
            </a:pPr>
            <a:endParaRPr lang="en-US" dirty="0" smtClean="0"/>
          </a:p>
          <a:p>
            <a:pPr marL="324000" eaLnBrk="0" hangingPunct="0">
              <a:spcBef>
                <a:spcPts val="0"/>
              </a:spcBef>
              <a:buSzPct val="100000"/>
              <a:defRPr/>
            </a:pPr>
            <a:r>
              <a:rPr lang="en-US" dirty="0" smtClean="0"/>
              <a:t>Next Steps</a:t>
            </a:r>
          </a:p>
        </p:txBody>
      </p:sp>
      <p:sp>
        <p:nvSpPr>
          <p:cNvPr id="6" name="Slide Number Placeholder 5"/>
          <p:cNvSpPr>
            <a:spLocks noGrp="1"/>
          </p:cNvSpPr>
          <p:nvPr>
            <p:ph type="sldNum" sz="quarter" idx="12"/>
          </p:nvPr>
        </p:nvSpPr>
        <p:spPr/>
        <p:txBody>
          <a:bodyPr/>
          <a:lstStyle/>
          <a:p>
            <a:fld id="{746E673A-1C4A-4AB9-B0E0-1AFDA1C40DF3}" type="slidenum">
              <a:rPr lang="en-GB" smtClean="0">
                <a:solidFill>
                  <a:srgbClr val="000000"/>
                </a:solidFill>
              </a:rPr>
              <a:pPr/>
              <a:t>7</a:t>
            </a:fld>
            <a:endParaRPr lang="en-GB" dirty="0">
              <a:solidFill>
                <a:srgbClr val="0000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371600"/>
          <a:ext cx="86106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Communication</a:t>
            </a:r>
            <a:endParaRPr lang="en-US" dirty="0"/>
          </a:p>
        </p:txBody>
      </p:sp>
      <p:cxnSp>
        <p:nvCxnSpPr>
          <p:cNvPr id="8" name="Straight Connector 7"/>
          <p:cNvCxnSpPr/>
          <p:nvPr/>
        </p:nvCxnSpPr>
        <p:spPr bwMode="auto">
          <a:xfrm rot="5400000">
            <a:off x="1709800" y="2978832"/>
            <a:ext cx="2124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5538936" y="636036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0" name="Slide Number Placeholder 9"/>
          <p:cNvSpPr>
            <a:spLocks noGrp="1"/>
          </p:cNvSpPr>
          <p:nvPr>
            <p:ph type="sldNum" sz="quarter" idx="12"/>
          </p:nvPr>
        </p:nvSpPr>
        <p:spPr/>
        <p:txBody>
          <a:bodyPr/>
          <a:lstStyle/>
          <a:p>
            <a:fld id="{746E673A-1C4A-4AB9-B0E0-1AFDA1C40DF3}" type="slidenum">
              <a:rPr lang="en-GB" smtClean="0">
                <a:solidFill>
                  <a:srgbClr val="000000"/>
                </a:solidFill>
              </a:rPr>
              <a:pPr/>
              <a:t>70</a:t>
            </a:fld>
            <a:endParaRPr lang="en-GB" dirty="0">
              <a:solidFill>
                <a:srgbClr val="000000"/>
              </a:solidFill>
            </a:endParaRPr>
          </a:p>
        </p:txBody>
      </p:sp>
      <p:sp>
        <p:nvSpPr>
          <p:cNvPr id="12"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371600"/>
          <a:ext cx="86106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Communication</a:t>
            </a:r>
            <a:endParaRPr lang="en-US" dirty="0"/>
          </a:p>
        </p:txBody>
      </p:sp>
      <p:cxnSp>
        <p:nvCxnSpPr>
          <p:cNvPr id="8" name="Straight Connector 7"/>
          <p:cNvCxnSpPr/>
          <p:nvPr/>
        </p:nvCxnSpPr>
        <p:spPr bwMode="auto">
          <a:xfrm rot="5400000">
            <a:off x="1817815" y="2907064"/>
            <a:ext cx="2196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5652120" y="636036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1" name="Slide Number Placeholder 10"/>
          <p:cNvSpPr>
            <a:spLocks noGrp="1"/>
          </p:cNvSpPr>
          <p:nvPr>
            <p:ph type="sldNum" sz="quarter" idx="12"/>
          </p:nvPr>
        </p:nvSpPr>
        <p:spPr/>
        <p:txBody>
          <a:bodyPr/>
          <a:lstStyle/>
          <a:p>
            <a:fld id="{746E673A-1C4A-4AB9-B0E0-1AFDA1C40DF3}" type="slidenum">
              <a:rPr lang="en-GB" smtClean="0">
                <a:solidFill>
                  <a:srgbClr val="000000"/>
                </a:solidFill>
              </a:rPr>
              <a:pPr/>
              <a:t>71</a:t>
            </a:fld>
            <a:endParaRPr lang="en-GB" dirty="0">
              <a:solidFill>
                <a:srgbClr val="000000"/>
              </a:solidFill>
            </a:endParaRPr>
          </a:p>
        </p:txBody>
      </p:sp>
      <p:sp>
        <p:nvSpPr>
          <p:cNvPr id="13"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51520" y="1821904"/>
          <a:ext cx="86106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Communication</a:t>
            </a:r>
            <a:endParaRPr lang="en-US" dirty="0"/>
          </a:p>
        </p:txBody>
      </p:sp>
      <p:cxnSp>
        <p:nvCxnSpPr>
          <p:cNvPr id="8" name="Straight Connector 7"/>
          <p:cNvCxnSpPr/>
          <p:nvPr/>
        </p:nvCxnSpPr>
        <p:spPr bwMode="auto">
          <a:xfrm rot="5400000">
            <a:off x="2141831" y="3352176"/>
            <a:ext cx="1836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5508104"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1" name="Slide Number Placeholder 10"/>
          <p:cNvSpPr>
            <a:spLocks noGrp="1"/>
          </p:cNvSpPr>
          <p:nvPr>
            <p:ph type="sldNum" sz="quarter" idx="12"/>
          </p:nvPr>
        </p:nvSpPr>
        <p:spPr/>
        <p:txBody>
          <a:bodyPr/>
          <a:lstStyle/>
          <a:p>
            <a:fld id="{746E673A-1C4A-4AB9-B0E0-1AFDA1C40DF3}" type="slidenum">
              <a:rPr lang="en-GB" smtClean="0">
                <a:solidFill>
                  <a:srgbClr val="000000"/>
                </a:solidFill>
              </a:rPr>
              <a:pPr/>
              <a:t>72</a:t>
            </a:fld>
            <a:endParaRPr lang="en-GB" dirty="0">
              <a:solidFill>
                <a:srgbClr val="000000"/>
              </a:solidFill>
            </a:endParaRPr>
          </a:p>
        </p:txBody>
      </p:sp>
      <p:sp>
        <p:nvSpPr>
          <p:cNvPr id="10" name="Flowchart: Off-page Connector 9"/>
          <p:cNvSpPr/>
          <p:nvPr/>
        </p:nvSpPr>
        <p:spPr>
          <a:xfrm rot="20689701">
            <a:off x="546000" y="784950"/>
            <a:ext cx="1089329" cy="1084163"/>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‘Performance’ changed to ‘Service Delivery’</a:t>
            </a:r>
            <a:endParaRPr lang="en-US" i="1" dirty="0">
              <a:solidFill>
                <a:srgbClr val="FFFFFF"/>
              </a:solidFill>
            </a:endParaRPr>
          </a:p>
        </p:txBody>
      </p:sp>
      <p:cxnSp>
        <p:nvCxnSpPr>
          <p:cNvPr id="13" name="Straight Arrow Connector 12"/>
          <p:cNvCxnSpPr/>
          <p:nvPr/>
        </p:nvCxnSpPr>
        <p:spPr>
          <a:xfrm>
            <a:off x="1619672" y="1196752"/>
            <a:ext cx="1296144" cy="648072"/>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371600"/>
          <a:ext cx="86106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Communication</a:t>
            </a:r>
            <a:endParaRPr lang="en-US" dirty="0"/>
          </a:p>
        </p:txBody>
      </p:sp>
      <p:cxnSp>
        <p:nvCxnSpPr>
          <p:cNvPr id="8" name="Straight Connector 7"/>
          <p:cNvCxnSpPr/>
          <p:nvPr/>
        </p:nvCxnSpPr>
        <p:spPr bwMode="auto">
          <a:xfrm rot="5400000">
            <a:off x="1794926" y="2991364"/>
            <a:ext cx="2268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5580112"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2" name="Slide Number Placeholder 11"/>
          <p:cNvSpPr>
            <a:spLocks noGrp="1"/>
          </p:cNvSpPr>
          <p:nvPr>
            <p:ph type="sldNum" sz="quarter" idx="12"/>
          </p:nvPr>
        </p:nvSpPr>
        <p:spPr/>
        <p:txBody>
          <a:bodyPr/>
          <a:lstStyle/>
          <a:p>
            <a:fld id="{746E673A-1C4A-4AB9-B0E0-1AFDA1C40DF3}" type="slidenum">
              <a:rPr lang="en-GB" smtClean="0">
                <a:solidFill>
                  <a:srgbClr val="000000"/>
                </a:solidFill>
              </a:rPr>
              <a:pPr/>
              <a:t>73</a:t>
            </a:fld>
            <a:endParaRPr lang="en-GB" dirty="0">
              <a:solidFill>
                <a:srgbClr val="000000"/>
              </a:solidFill>
            </a:endParaRPr>
          </a:p>
        </p:txBody>
      </p:sp>
      <p:sp>
        <p:nvSpPr>
          <p:cNvPr id="13"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Communication</a:t>
            </a:r>
            <a:endParaRPr lang="en-US" dirty="0"/>
          </a:p>
        </p:txBody>
      </p:sp>
      <p:cxnSp>
        <p:nvCxnSpPr>
          <p:cNvPr id="8" name="Straight Connector 7"/>
          <p:cNvCxnSpPr/>
          <p:nvPr/>
        </p:nvCxnSpPr>
        <p:spPr bwMode="auto">
          <a:xfrm rot="5400000">
            <a:off x="1740926" y="3188240"/>
            <a:ext cx="2376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5508104"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1" name="Slide Number Placeholder 10"/>
          <p:cNvSpPr>
            <a:spLocks noGrp="1"/>
          </p:cNvSpPr>
          <p:nvPr>
            <p:ph type="sldNum" sz="quarter" idx="12"/>
          </p:nvPr>
        </p:nvSpPr>
        <p:spPr/>
        <p:txBody>
          <a:bodyPr/>
          <a:lstStyle/>
          <a:p>
            <a:fld id="{746E673A-1C4A-4AB9-B0E0-1AFDA1C40DF3}" type="slidenum">
              <a:rPr lang="en-GB" smtClean="0">
                <a:solidFill>
                  <a:srgbClr val="000000"/>
                </a:solidFill>
              </a:rPr>
              <a:pPr/>
              <a:t>74</a:t>
            </a:fld>
            <a:endParaRPr lang="en-GB" dirty="0">
              <a:solidFill>
                <a:srgbClr val="000000"/>
              </a:solidFill>
            </a:endParaRPr>
          </a:p>
        </p:txBody>
      </p:sp>
      <p:sp>
        <p:nvSpPr>
          <p:cNvPr id="12"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467544" y="1484784"/>
          <a:ext cx="8208912"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Communication</a:t>
            </a:r>
            <a:endParaRPr lang="en-US" dirty="0"/>
          </a:p>
        </p:txBody>
      </p:sp>
      <p:sp>
        <p:nvSpPr>
          <p:cNvPr id="11" name="Slide Number Placeholder 10"/>
          <p:cNvSpPr>
            <a:spLocks noGrp="1"/>
          </p:cNvSpPr>
          <p:nvPr>
            <p:ph type="sldNum" sz="quarter" idx="12"/>
          </p:nvPr>
        </p:nvSpPr>
        <p:spPr/>
        <p:txBody>
          <a:bodyPr/>
          <a:lstStyle/>
          <a:p>
            <a:fld id="{746E673A-1C4A-4AB9-B0E0-1AFDA1C40DF3}" type="slidenum">
              <a:rPr lang="en-GB" smtClean="0">
                <a:solidFill>
                  <a:srgbClr val="000000"/>
                </a:solidFill>
              </a:rPr>
              <a:pPr/>
              <a:t>75</a:t>
            </a:fld>
            <a:endParaRPr lang="en-GB" dirty="0">
              <a:solidFill>
                <a:srgbClr val="000000"/>
              </a:solidFill>
            </a:endParaRPr>
          </a:p>
        </p:txBody>
      </p:sp>
      <p:sp>
        <p:nvSpPr>
          <p:cNvPr id="6"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57200" y="274638"/>
            <a:ext cx="8229600" cy="1143000"/>
          </a:xfrm>
        </p:spPr>
        <p:txBody>
          <a:bodyPr/>
          <a:lstStyle/>
          <a:p>
            <a:r>
              <a:rPr lang="en-US" dirty="0" smtClean="0"/>
              <a:t>Communication</a:t>
            </a:r>
            <a:endParaRPr lang="en-US" dirty="0"/>
          </a:p>
        </p:txBody>
      </p:sp>
      <p:graphicFrame>
        <p:nvGraphicFramePr>
          <p:cNvPr id="11" name="Table 10"/>
          <p:cNvGraphicFramePr>
            <a:graphicFrameLocks noGrp="1"/>
          </p:cNvGraphicFramePr>
          <p:nvPr/>
        </p:nvGraphicFramePr>
        <p:xfrm>
          <a:off x="533400" y="1556792"/>
          <a:ext cx="8153400" cy="3989040"/>
        </p:xfrm>
        <a:graphic>
          <a:graphicData uri="http://schemas.openxmlformats.org/drawingml/2006/table">
            <a:tbl>
              <a:tblPr firstRow="1" bandRow="1">
                <a:tableStyleId>{FABFCF23-3B69-468F-B69F-88F6DE6A72F2}</a:tableStyleId>
              </a:tblPr>
              <a:tblGrid>
                <a:gridCol w="6871291"/>
                <a:gridCol w="1282109"/>
              </a:tblGrid>
              <a:tr h="578136">
                <a:tc>
                  <a:txBody>
                    <a:bodyPr/>
                    <a:lstStyle/>
                    <a:p>
                      <a:pPr algn="l" fontAlgn="t"/>
                      <a:r>
                        <a:rPr lang="en-US" sz="1100" kern="1200" dirty="0" smtClean="0"/>
                        <a:t>What Kinds Of Events Would You Like To See More Of At BANKSETA Forums? </a:t>
                      </a:r>
                      <a:endParaRPr lang="en-US" sz="1100" b="0" i="0" u="none" strike="noStrike" dirty="0">
                        <a:solidFill>
                          <a:schemeClr val="tx1"/>
                        </a:solidFill>
                        <a:latin typeface="+mn-lt"/>
                      </a:endParaRPr>
                    </a:p>
                  </a:txBody>
                  <a:tcPr marL="4661" marR="4661" marT="4661" marB="0" anchor="ctr"/>
                </a:tc>
                <a:tc>
                  <a:txBody>
                    <a:bodyPr/>
                    <a:lstStyle/>
                    <a:p>
                      <a:pPr algn="ctr" fontAlgn="t"/>
                      <a:r>
                        <a:rPr lang="en-US" sz="1100" u="none" strike="noStrike" dirty="0" smtClean="0"/>
                        <a:t>Most Frequent</a:t>
                      </a:r>
                      <a:r>
                        <a:rPr lang="en-US" sz="1100" u="none" strike="noStrike" baseline="0" dirty="0" smtClean="0"/>
                        <a:t> Mentions</a:t>
                      </a:r>
                      <a:endParaRPr lang="en-US" sz="1100" u="none" strike="noStrike" dirty="0" smtClean="0"/>
                    </a:p>
                    <a:p>
                      <a:pPr algn="ctr" fontAlgn="t"/>
                      <a:r>
                        <a:rPr lang="en-US" sz="1100" u="none" strike="noStrike" dirty="0" smtClean="0"/>
                        <a:t>(#</a:t>
                      </a:r>
                      <a:r>
                        <a:rPr lang="en-US" sz="1100" u="none" strike="noStrike" baseline="0" dirty="0" smtClean="0"/>
                        <a:t> of mention</a:t>
                      </a:r>
                      <a:r>
                        <a:rPr lang="en-US" sz="1100" u="none" strike="noStrike" dirty="0" smtClean="0"/>
                        <a:t>s)</a:t>
                      </a:r>
                      <a:endParaRPr lang="en-US" sz="1100" b="0" i="0" u="none" strike="noStrike" dirty="0">
                        <a:solidFill>
                          <a:schemeClr val="tx1"/>
                        </a:solidFill>
                        <a:latin typeface="+mn-lt"/>
                      </a:endParaRPr>
                    </a:p>
                  </a:txBody>
                  <a:tcPr marL="4661" marR="4661" marT="4661" marB="0" anchor="ctr"/>
                </a:tc>
              </a:tr>
              <a:tr h="403055">
                <a:tc>
                  <a:txBody>
                    <a:bodyPr/>
                    <a:lstStyle/>
                    <a:p>
                      <a:pPr algn="l" fontAlgn="t"/>
                      <a:r>
                        <a:rPr lang="en-ZA" sz="1100" u="none" strike="noStrike" dirty="0" smtClean="0"/>
                        <a:t>Workshops:  business skills development, CPD, ETQA, OFO and QCTO implementation workshops, improving strategies for evaluations of tenders,  banking skills workshop</a:t>
                      </a:r>
                      <a:r>
                        <a:rPr lang="en-ZA" sz="1100" u="none" strike="noStrike" baseline="0" dirty="0" smtClean="0"/>
                        <a:t> , </a:t>
                      </a:r>
                      <a:r>
                        <a:rPr lang="en-ZA" sz="1100" u="none" strike="noStrike" dirty="0" smtClean="0"/>
                        <a:t>Skills Development</a:t>
                      </a:r>
                      <a:endParaRPr lang="en-US" sz="1100" b="0" i="0" u="none" strike="noStrike" dirty="0">
                        <a:solidFill>
                          <a:schemeClr val="tx1"/>
                        </a:solidFill>
                        <a:latin typeface="+mn-lt"/>
                      </a:endParaRPr>
                    </a:p>
                  </a:txBody>
                  <a:tcPr marL="4661" marR="4661" marT="4661" marB="0" anchor="ctr"/>
                </a:tc>
                <a:tc>
                  <a:txBody>
                    <a:bodyPr/>
                    <a:lstStyle/>
                    <a:p>
                      <a:pPr algn="ctr" fontAlgn="t"/>
                      <a:r>
                        <a:rPr lang="en-US" sz="1100" u="none" strike="noStrike" dirty="0" smtClean="0"/>
                        <a:t>21</a:t>
                      </a:r>
                      <a:endParaRPr lang="en-US" sz="1100" b="0" i="0" u="none" strike="noStrike" dirty="0">
                        <a:solidFill>
                          <a:schemeClr val="tx1"/>
                        </a:solidFill>
                        <a:latin typeface="+mn-lt"/>
                      </a:endParaRPr>
                    </a:p>
                  </a:txBody>
                  <a:tcPr marL="4661" marR="4661" marT="4661" marB="0" anchor="ctr"/>
                </a:tc>
              </a:tr>
              <a:tr h="408575">
                <a:tc>
                  <a:txBody>
                    <a:bodyPr/>
                    <a:lstStyle/>
                    <a:p>
                      <a:pPr algn="l" fontAlgn="b"/>
                      <a:r>
                        <a:rPr lang="en-ZA" sz="1100" u="none" strike="noStrike" dirty="0"/>
                        <a:t>Discussions</a:t>
                      </a:r>
                      <a:r>
                        <a:rPr lang="en-ZA" sz="1100" u="none" strike="noStrike" dirty="0" smtClean="0"/>
                        <a:t>/  </a:t>
                      </a:r>
                      <a:r>
                        <a:rPr lang="en-ZA" sz="1100" u="none" strike="noStrike" dirty="0"/>
                        <a:t>Forums: changes in industry, especially in QCTO, discussion with DTI/DoL other banks, </a:t>
                      </a:r>
                      <a:r>
                        <a:rPr lang="en-ZA" sz="1100" u="none" strike="noStrike" dirty="0" smtClean="0"/>
                        <a:t>more </a:t>
                      </a:r>
                      <a:r>
                        <a:rPr lang="en-ZA" sz="1100" u="none" strike="noStrike" dirty="0"/>
                        <a:t>executive forums, </a:t>
                      </a:r>
                      <a:r>
                        <a:rPr lang="en-ZA" sz="1100" u="none" strike="noStrike" dirty="0" smtClean="0"/>
                        <a:t>SDF forums,</a:t>
                      </a:r>
                      <a:r>
                        <a:rPr lang="en-ZA" sz="1100" u="none" strike="noStrike" baseline="0" dirty="0" smtClean="0"/>
                        <a:t> </a:t>
                      </a:r>
                      <a:r>
                        <a:rPr lang="en-ZA" sz="1100" u="none" strike="noStrike" dirty="0" smtClean="0"/>
                        <a:t>Stakeholder </a:t>
                      </a:r>
                      <a:r>
                        <a:rPr lang="en-ZA" sz="1100" u="none" strike="noStrike" dirty="0"/>
                        <a:t>engagement - sharing </a:t>
                      </a:r>
                      <a:r>
                        <a:rPr lang="en-ZA" sz="1100" u="none" strike="noStrike" dirty="0" smtClean="0"/>
                        <a:t>industry </a:t>
                      </a:r>
                      <a:r>
                        <a:rPr lang="en-ZA" sz="1100" u="none" strike="noStrike" dirty="0"/>
                        <a:t>knowledge</a:t>
                      </a:r>
                      <a:endParaRPr lang="en-ZA" sz="1100" b="0" i="0" u="none" strike="noStrike" dirty="0">
                        <a:solidFill>
                          <a:srgbClr val="000000"/>
                        </a:solidFill>
                        <a:latin typeface="+mn-lt"/>
                      </a:endParaRPr>
                    </a:p>
                  </a:txBody>
                  <a:tcPr marL="9525" marR="9525" marT="9525" marB="0" anchor="ctr"/>
                </a:tc>
                <a:tc>
                  <a:txBody>
                    <a:bodyPr/>
                    <a:lstStyle/>
                    <a:p>
                      <a:pPr algn="ctr" fontAlgn="t"/>
                      <a:r>
                        <a:rPr lang="en-US" sz="1100" u="none" strike="noStrike" dirty="0" smtClean="0"/>
                        <a:t>10</a:t>
                      </a:r>
                      <a:endParaRPr lang="en-US" sz="1100" b="0" i="0" u="none" strike="noStrike" dirty="0" smtClean="0">
                        <a:solidFill>
                          <a:schemeClr val="tx1"/>
                        </a:solidFill>
                        <a:latin typeface="+mn-lt"/>
                      </a:endParaRPr>
                    </a:p>
                  </a:txBody>
                  <a:tcPr marL="4661" marR="4661" marT="4661" marB="0" anchor="ctr"/>
                </a:tc>
              </a:tr>
              <a:tr h="408575">
                <a:tc>
                  <a:txBody>
                    <a:bodyPr/>
                    <a:lstStyle/>
                    <a:p>
                      <a:pPr algn="l" fontAlgn="b"/>
                      <a:r>
                        <a:rPr lang="en-ZA" sz="1100" u="none" strike="noStrike" dirty="0"/>
                        <a:t>Conferences: learning developments, Stakeholder events which identify more detailed needs of </a:t>
                      </a:r>
                      <a:r>
                        <a:rPr lang="en-ZA" sz="1100" u="none" strike="noStrike" dirty="0" smtClean="0"/>
                        <a:t>BANKSETA</a:t>
                      </a:r>
                      <a:r>
                        <a:rPr lang="en-ZA" sz="1100" u="none" strike="noStrike" baseline="0" dirty="0" smtClean="0"/>
                        <a:t> </a:t>
                      </a:r>
                      <a:r>
                        <a:rPr lang="en-ZA" sz="1100" u="none" strike="noStrike" dirty="0" smtClean="0"/>
                        <a:t>members</a:t>
                      </a:r>
                      <a:r>
                        <a:rPr lang="en-ZA" sz="1100" u="none" strike="noStrike" dirty="0"/>
                        <a:t>, Strategy related events, Guest speaker on subject matters relating to the industry</a:t>
                      </a:r>
                      <a:endParaRPr lang="en-ZA" sz="1100" b="0" i="0" u="none" strike="noStrike" dirty="0">
                        <a:solidFill>
                          <a:srgbClr val="000000"/>
                        </a:solidFill>
                        <a:latin typeface="+mn-lt"/>
                      </a:endParaRPr>
                    </a:p>
                  </a:txBody>
                  <a:tcPr marL="9525" marR="9525" marT="9525" marB="0" anchor="ctr"/>
                </a:tc>
                <a:tc>
                  <a:txBody>
                    <a:bodyPr/>
                    <a:lstStyle/>
                    <a:p>
                      <a:pPr algn="ctr" fontAlgn="t"/>
                      <a:r>
                        <a:rPr lang="en-US" sz="1100" u="none" strike="noStrike" dirty="0" smtClean="0"/>
                        <a:t>8</a:t>
                      </a:r>
                      <a:endParaRPr lang="en-US" sz="1100" b="0" i="0" u="none" strike="noStrike" dirty="0">
                        <a:solidFill>
                          <a:schemeClr val="tx1"/>
                        </a:solidFill>
                        <a:latin typeface="+mn-lt"/>
                      </a:endParaRPr>
                    </a:p>
                  </a:txBody>
                  <a:tcPr marL="4661" marR="4661" marT="4661" marB="0" anchor="ctr"/>
                </a:tc>
              </a:tr>
              <a:tr h="408575">
                <a:tc>
                  <a:txBody>
                    <a:bodyPr/>
                    <a:lstStyle/>
                    <a:p>
                      <a:pPr algn="l" fontAlgn="b"/>
                      <a:r>
                        <a:rPr lang="en-ZA" sz="1100" u="none" strike="noStrike" dirty="0"/>
                        <a:t>Feedback: feedback on job creation, Feedback on what assessors are doing, Update a workplace skills plan, Update on </a:t>
                      </a:r>
                      <a:r>
                        <a:rPr lang="en-ZA" sz="1100" u="none" strike="noStrike" dirty="0" smtClean="0"/>
                        <a:t>legislation </a:t>
                      </a:r>
                      <a:r>
                        <a:rPr lang="en-ZA" sz="1100" u="none" strike="noStrike" dirty="0"/>
                        <a:t>and quality assurance, Updates on emerging business issues</a:t>
                      </a:r>
                      <a:endParaRPr lang="en-ZA" sz="1100" b="0" i="0" u="none" strike="noStrike" dirty="0">
                        <a:solidFill>
                          <a:srgbClr val="000000"/>
                        </a:solidFill>
                        <a:latin typeface="+mn-lt"/>
                      </a:endParaRPr>
                    </a:p>
                  </a:txBody>
                  <a:tcPr marL="9525" marR="9525" marT="9525" marB="0" anchor="ctr"/>
                </a:tc>
                <a:tc>
                  <a:txBody>
                    <a:bodyPr/>
                    <a:lstStyle/>
                    <a:p>
                      <a:pPr algn="ctr" fontAlgn="t"/>
                      <a:r>
                        <a:rPr lang="en-US" sz="1100" u="none" strike="noStrike" dirty="0" smtClean="0"/>
                        <a:t>5</a:t>
                      </a:r>
                      <a:endParaRPr lang="en-US" sz="1100" b="0" i="0" u="none" strike="noStrike" dirty="0">
                        <a:solidFill>
                          <a:schemeClr val="tx1"/>
                        </a:solidFill>
                        <a:latin typeface="+mn-lt"/>
                      </a:endParaRPr>
                    </a:p>
                  </a:txBody>
                  <a:tcPr marL="4661" marR="4661" marT="4661" marB="0" anchor="ctr"/>
                </a:tc>
              </a:tr>
              <a:tr h="387369">
                <a:tc>
                  <a:txBody>
                    <a:bodyPr/>
                    <a:lstStyle/>
                    <a:p>
                      <a:pPr algn="l" fontAlgn="b"/>
                      <a:r>
                        <a:rPr lang="en-ZA" sz="1100" u="none" strike="noStrike" dirty="0"/>
                        <a:t>Research: Research findings and debriefing, Research for the way forward  -  sustainability in the SME environment</a:t>
                      </a:r>
                      <a:endParaRPr lang="en-ZA" sz="1100" b="0" i="0" u="none" strike="noStrike" dirty="0">
                        <a:solidFill>
                          <a:srgbClr val="000000"/>
                        </a:solidFill>
                        <a:latin typeface="+mn-lt"/>
                      </a:endParaRPr>
                    </a:p>
                  </a:txBody>
                  <a:tcPr marL="9525" marR="9525" marT="9525" marB="0" anchor="ctr"/>
                </a:tc>
                <a:tc>
                  <a:txBody>
                    <a:bodyPr/>
                    <a:lstStyle/>
                    <a:p>
                      <a:pPr algn="ctr" fontAlgn="t"/>
                      <a:r>
                        <a:rPr lang="en-US" sz="1100" u="none" strike="noStrike" dirty="0" smtClean="0"/>
                        <a:t>3</a:t>
                      </a:r>
                      <a:endParaRPr lang="en-US" sz="1100" b="0" i="0" u="none" strike="noStrike" dirty="0">
                        <a:solidFill>
                          <a:schemeClr val="tx1"/>
                        </a:solidFill>
                        <a:latin typeface="+mn-lt"/>
                      </a:endParaRPr>
                    </a:p>
                  </a:txBody>
                  <a:tcPr marL="4661" marR="4661" marT="4661" marB="0" anchor="ctr"/>
                </a:tc>
              </a:tr>
              <a:tr h="408575">
                <a:tc>
                  <a:txBody>
                    <a:bodyPr/>
                    <a:lstStyle/>
                    <a:p>
                      <a:pPr algn="l" fontAlgn="b"/>
                      <a:r>
                        <a:rPr lang="en-ZA" sz="1100" u="none" strike="noStrike" dirty="0"/>
                        <a:t>Changes: Changes in the Skills Development Industry / </a:t>
                      </a:r>
                      <a:r>
                        <a:rPr lang="en-ZA" sz="1100" u="none" strike="noStrike" dirty="0" smtClean="0"/>
                        <a:t>Legislation </a:t>
                      </a:r>
                      <a:r>
                        <a:rPr lang="en-ZA" sz="1100" u="none" strike="noStrike" dirty="0"/>
                        <a:t>- Practical Implementation thereof for Training Providers, Current </a:t>
                      </a:r>
                      <a:r>
                        <a:rPr lang="en-ZA" sz="1100" u="none" strike="noStrike" dirty="0" smtClean="0"/>
                        <a:t>events / changes </a:t>
                      </a:r>
                      <a:r>
                        <a:rPr lang="en-ZA" sz="1100" u="none" strike="noStrike" dirty="0"/>
                        <a:t>in legislation</a:t>
                      </a:r>
                      <a:endParaRPr lang="en-ZA" sz="1100" b="0" i="0" u="none" strike="noStrike" dirty="0">
                        <a:solidFill>
                          <a:srgbClr val="000000"/>
                        </a:solidFill>
                        <a:latin typeface="+mn-lt"/>
                      </a:endParaRPr>
                    </a:p>
                  </a:txBody>
                  <a:tcPr marL="9525" marR="9525" marT="9525" marB="0" anchor="ctr"/>
                </a:tc>
                <a:tc>
                  <a:txBody>
                    <a:bodyPr/>
                    <a:lstStyle/>
                    <a:p>
                      <a:pPr algn="ctr" fontAlgn="t"/>
                      <a:r>
                        <a:rPr lang="en-US" sz="1100" u="none" strike="noStrike" dirty="0" smtClean="0"/>
                        <a:t>2</a:t>
                      </a:r>
                      <a:endParaRPr lang="en-US" sz="1100" b="0" i="0" u="none" strike="noStrike" dirty="0">
                        <a:solidFill>
                          <a:schemeClr val="tx1"/>
                        </a:solidFill>
                        <a:latin typeface="+mn-lt"/>
                      </a:endParaRPr>
                    </a:p>
                  </a:txBody>
                  <a:tcPr marL="4661" marR="4661" marT="4661" marB="0" anchor="ctr"/>
                </a:tc>
              </a:tr>
              <a:tr h="387369">
                <a:tc>
                  <a:txBody>
                    <a:bodyPr/>
                    <a:lstStyle/>
                    <a:p>
                      <a:pPr algn="l" fontAlgn="b"/>
                      <a:r>
                        <a:rPr lang="en-ZA" sz="1100" u="none" strike="noStrike" dirty="0"/>
                        <a:t>More Events in </a:t>
                      </a:r>
                      <a:r>
                        <a:rPr lang="en-ZA" sz="1100" u="none" strike="noStrike" dirty="0" smtClean="0"/>
                        <a:t>a </a:t>
                      </a:r>
                      <a:r>
                        <a:rPr lang="en-ZA" sz="1100" u="none" strike="noStrike" dirty="0"/>
                        <a:t>specific region: Pretoria, </a:t>
                      </a:r>
                      <a:r>
                        <a:rPr lang="en-ZA" sz="1100" u="none" strike="noStrike" dirty="0" smtClean="0"/>
                        <a:t> Anywhere </a:t>
                      </a:r>
                      <a:r>
                        <a:rPr lang="en-ZA" sz="1100" u="none" strike="noStrike" dirty="0"/>
                        <a:t>in the Northern Cape</a:t>
                      </a:r>
                      <a:endParaRPr lang="en-ZA" sz="1100" b="0" i="0" u="none" strike="noStrike" dirty="0">
                        <a:solidFill>
                          <a:srgbClr val="000000"/>
                        </a:solidFill>
                        <a:latin typeface="+mn-lt"/>
                      </a:endParaRPr>
                    </a:p>
                  </a:txBody>
                  <a:tcPr marL="9525" marR="9525" marT="9525" marB="0" anchor="ctr"/>
                </a:tc>
                <a:tc>
                  <a:txBody>
                    <a:bodyPr/>
                    <a:lstStyle/>
                    <a:p>
                      <a:pPr algn="ctr" fontAlgn="t"/>
                      <a:r>
                        <a:rPr lang="en-US" sz="1100" u="none" strike="noStrike" dirty="0" smtClean="0"/>
                        <a:t>2</a:t>
                      </a:r>
                      <a:endParaRPr lang="en-US" sz="1100" b="0" i="0" u="none" strike="noStrike" dirty="0">
                        <a:solidFill>
                          <a:schemeClr val="tx1"/>
                        </a:solidFill>
                        <a:latin typeface="+mn-lt"/>
                      </a:endParaRPr>
                    </a:p>
                  </a:txBody>
                  <a:tcPr marL="4661" marR="4661" marT="4661" marB="0" anchor="ctr"/>
                </a:tc>
              </a:tr>
              <a:tr h="598811">
                <a:tc>
                  <a:txBody>
                    <a:bodyPr/>
                    <a:lstStyle/>
                    <a:p>
                      <a:pPr algn="l" fontAlgn="b"/>
                      <a:r>
                        <a:rPr lang="en-ZA" sz="1100" u="none" strike="noStrike" dirty="0"/>
                        <a:t>Other: Sales and marketing, </a:t>
                      </a:r>
                      <a:r>
                        <a:rPr lang="en-ZA" sz="1100" u="none" strike="noStrike" dirty="0" smtClean="0"/>
                        <a:t>more focus</a:t>
                      </a:r>
                      <a:r>
                        <a:rPr lang="en-ZA" sz="1100" u="none" strike="noStrike" baseline="0" dirty="0" smtClean="0"/>
                        <a:t> on small business, </a:t>
                      </a:r>
                      <a:r>
                        <a:rPr lang="en-ZA" sz="1100" u="none" strike="noStrike" dirty="0" smtClean="0"/>
                        <a:t>Interaction </a:t>
                      </a:r>
                      <a:r>
                        <a:rPr lang="en-ZA" sz="1100" u="none" strike="noStrike" dirty="0"/>
                        <a:t>with the industry, Law enforcement in small business so that people can pay their taxes, legal aspects of credit, To find out what they presently offer</a:t>
                      </a:r>
                      <a:endParaRPr lang="en-ZA" sz="1100" b="0" i="0" u="none" strike="noStrike" dirty="0">
                        <a:solidFill>
                          <a:srgbClr val="000000"/>
                        </a:solidFill>
                        <a:latin typeface="+mn-lt"/>
                      </a:endParaRPr>
                    </a:p>
                  </a:txBody>
                  <a:tcPr marL="9525" marR="9525" marT="9525" marB="0" anchor="ctr"/>
                </a:tc>
                <a:tc>
                  <a:txBody>
                    <a:bodyPr/>
                    <a:lstStyle/>
                    <a:p>
                      <a:pPr algn="ctr" fontAlgn="t"/>
                      <a:r>
                        <a:rPr lang="en-US" sz="1100" u="none" strike="noStrike" dirty="0" smtClean="0"/>
                        <a:t>9</a:t>
                      </a:r>
                      <a:endParaRPr lang="en-US" sz="1100" b="0" i="0" u="none" strike="noStrike" dirty="0">
                        <a:solidFill>
                          <a:schemeClr val="tx1"/>
                        </a:solidFill>
                        <a:latin typeface="+mn-lt"/>
                      </a:endParaRPr>
                    </a:p>
                  </a:txBody>
                  <a:tcPr marL="4661" marR="4661" marT="4661" marB="0" anchor="ctr"/>
                </a:tc>
              </a:tr>
            </a:tbl>
          </a:graphicData>
        </a:graphic>
      </p:graphicFrame>
      <p:sp>
        <p:nvSpPr>
          <p:cNvPr id="6" name="Slide Number Placeholder 5"/>
          <p:cNvSpPr>
            <a:spLocks noGrp="1"/>
          </p:cNvSpPr>
          <p:nvPr>
            <p:ph type="sldNum" sz="quarter" idx="12"/>
          </p:nvPr>
        </p:nvSpPr>
        <p:spPr/>
        <p:txBody>
          <a:bodyPr/>
          <a:lstStyle/>
          <a:p>
            <a:fld id="{746E673A-1C4A-4AB9-B0E0-1AFDA1C40DF3}" type="slidenum">
              <a:rPr lang="en-GB" smtClean="0">
                <a:solidFill>
                  <a:srgbClr val="000000"/>
                </a:solidFill>
              </a:rPr>
              <a:pPr/>
              <a:t>76</a:t>
            </a:fld>
            <a:endParaRPr lang="en-GB" dirty="0">
              <a:solidFill>
                <a:srgbClr val="000000"/>
              </a:solidFill>
            </a:endParaRPr>
          </a:p>
        </p:txBody>
      </p:sp>
      <p:sp>
        <p:nvSpPr>
          <p:cNvPr id="8"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23528" y="1556792"/>
          <a:ext cx="86106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Communication</a:t>
            </a:r>
            <a:endParaRPr lang="en-US" dirty="0"/>
          </a:p>
        </p:txBody>
      </p:sp>
      <p:cxnSp>
        <p:nvCxnSpPr>
          <p:cNvPr id="8" name="Straight Connector 7"/>
          <p:cNvCxnSpPr/>
          <p:nvPr/>
        </p:nvCxnSpPr>
        <p:spPr bwMode="auto">
          <a:xfrm rot="5400000">
            <a:off x="1241764" y="2798796"/>
            <a:ext cx="1907944"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5652120" y="636036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2" name="Slide Number Placeholder 11"/>
          <p:cNvSpPr>
            <a:spLocks noGrp="1"/>
          </p:cNvSpPr>
          <p:nvPr>
            <p:ph type="sldNum" sz="quarter" idx="12"/>
          </p:nvPr>
        </p:nvSpPr>
        <p:spPr/>
        <p:txBody>
          <a:bodyPr/>
          <a:lstStyle/>
          <a:p>
            <a:fld id="{746E673A-1C4A-4AB9-B0E0-1AFDA1C40DF3}" type="slidenum">
              <a:rPr lang="en-GB" smtClean="0">
                <a:solidFill>
                  <a:srgbClr val="000000"/>
                </a:solidFill>
              </a:rPr>
              <a:pPr/>
              <a:t>77</a:t>
            </a:fld>
            <a:endParaRPr lang="en-GB" dirty="0">
              <a:solidFill>
                <a:srgbClr val="000000"/>
              </a:solidFill>
            </a:endParaRPr>
          </a:p>
        </p:txBody>
      </p:sp>
      <p:sp>
        <p:nvSpPr>
          <p:cNvPr id="11"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524000"/>
          <a:ext cx="86106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Communication</a:t>
            </a:r>
            <a:endParaRPr lang="en-US" dirty="0"/>
          </a:p>
        </p:txBody>
      </p:sp>
      <p:cxnSp>
        <p:nvCxnSpPr>
          <p:cNvPr id="8" name="Straight Connector 7"/>
          <p:cNvCxnSpPr/>
          <p:nvPr/>
        </p:nvCxnSpPr>
        <p:spPr bwMode="auto">
          <a:xfrm rot="5400000">
            <a:off x="1187624" y="2708920"/>
            <a:ext cx="1728192"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5580112"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2" name="Slide Number Placeholder 11"/>
          <p:cNvSpPr>
            <a:spLocks noGrp="1"/>
          </p:cNvSpPr>
          <p:nvPr>
            <p:ph type="sldNum" sz="quarter" idx="12"/>
          </p:nvPr>
        </p:nvSpPr>
        <p:spPr/>
        <p:txBody>
          <a:bodyPr/>
          <a:lstStyle/>
          <a:p>
            <a:fld id="{746E673A-1C4A-4AB9-B0E0-1AFDA1C40DF3}" type="slidenum">
              <a:rPr lang="en-GB" smtClean="0">
                <a:solidFill>
                  <a:srgbClr val="000000"/>
                </a:solidFill>
              </a:rPr>
              <a:pPr/>
              <a:t>78</a:t>
            </a:fld>
            <a:endParaRPr lang="en-GB" dirty="0">
              <a:solidFill>
                <a:srgbClr val="000000"/>
              </a:solidFill>
            </a:endParaRPr>
          </a:p>
        </p:txBody>
      </p:sp>
      <p:sp>
        <p:nvSpPr>
          <p:cNvPr id="11"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524000"/>
          <a:ext cx="86106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Communication</a:t>
            </a:r>
            <a:endParaRPr lang="en-US" dirty="0"/>
          </a:p>
        </p:txBody>
      </p:sp>
      <p:cxnSp>
        <p:nvCxnSpPr>
          <p:cNvPr id="8" name="Straight Connector 7"/>
          <p:cNvCxnSpPr/>
          <p:nvPr/>
        </p:nvCxnSpPr>
        <p:spPr bwMode="auto">
          <a:xfrm rot="16200000" flipH="1">
            <a:off x="1224594" y="2704440"/>
            <a:ext cx="1717816" cy="23664"/>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5652120" y="638132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2" name="Slide Number Placeholder 11"/>
          <p:cNvSpPr>
            <a:spLocks noGrp="1"/>
          </p:cNvSpPr>
          <p:nvPr>
            <p:ph type="sldNum" sz="quarter" idx="12"/>
          </p:nvPr>
        </p:nvSpPr>
        <p:spPr/>
        <p:txBody>
          <a:bodyPr/>
          <a:lstStyle/>
          <a:p>
            <a:fld id="{746E673A-1C4A-4AB9-B0E0-1AFDA1C40DF3}" type="slidenum">
              <a:rPr lang="en-GB" smtClean="0">
                <a:solidFill>
                  <a:srgbClr val="000000"/>
                </a:solidFill>
              </a:rPr>
              <a:pPr/>
              <a:t>79</a:t>
            </a:fld>
            <a:endParaRPr lang="en-GB" dirty="0">
              <a:solidFill>
                <a:srgbClr val="000000"/>
              </a:solidFill>
            </a:endParaRPr>
          </a:p>
        </p:txBody>
      </p:sp>
      <p:sp>
        <p:nvSpPr>
          <p:cNvPr id="11"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Executive Summary (I)</a:t>
            </a:r>
            <a:endParaRPr lang="en-US" dirty="0"/>
          </a:p>
        </p:txBody>
      </p:sp>
      <p:sp>
        <p:nvSpPr>
          <p:cNvPr id="5" name="Slide Number Placeholder 4"/>
          <p:cNvSpPr>
            <a:spLocks noGrp="1"/>
          </p:cNvSpPr>
          <p:nvPr>
            <p:ph type="sldNum" sz="quarter" idx="12"/>
          </p:nvPr>
        </p:nvSpPr>
        <p:spPr/>
        <p:txBody>
          <a:bodyPr/>
          <a:lstStyle/>
          <a:p>
            <a:fld id="{746E673A-1C4A-4AB9-B0E0-1AFDA1C40DF3}" type="slidenum">
              <a:rPr lang="en-GB" smtClean="0">
                <a:solidFill>
                  <a:srgbClr val="000000"/>
                </a:solidFill>
              </a:rPr>
              <a:pPr/>
              <a:t>8</a:t>
            </a:fld>
            <a:endParaRPr lang="en-GB" dirty="0">
              <a:solidFill>
                <a:srgbClr val="000000"/>
              </a:solidFill>
            </a:endParaRPr>
          </a:p>
        </p:txBody>
      </p:sp>
      <p:sp>
        <p:nvSpPr>
          <p:cNvPr id="169985" name="Rectangle 1"/>
          <p:cNvSpPr>
            <a:spLocks noChangeArrowheads="1"/>
          </p:cNvSpPr>
          <p:nvPr/>
        </p:nvSpPr>
        <p:spPr bwMode="auto">
          <a:xfrm>
            <a:off x="323528" y="1484784"/>
            <a:ext cx="8424936" cy="526297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Font typeface="Arial" pitchFamily="34" charset="0"/>
              <a:buChar char="•"/>
            </a:pPr>
            <a:r>
              <a:rPr lang="en-ZA" sz="1200" dirty="0">
                <a:solidFill>
                  <a:prstClr val="black"/>
                </a:solidFill>
                <a:ea typeface="Calibri" pitchFamily="34" charset="0"/>
              </a:rPr>
              <a:t> </a:t>
            </a:r>
            <a:r>
              <a:rPr lang="en-ZA" sz="1200" dirty="0" smtClean="0">
                <a:solidFill>
                  <a:prstClr val="black"/>
                </a:solidFill>
                <a:ea typeface="Calibri" pitchFamily="34" charset="0"/>
              </a:rPr>
              <a:t> Overall </a:t>
            </a:r>
            <a:r>
              <a:rPr lang="en-ZA" sz="1200" dirty="0">
                <a:solidFill>
                  <a:prstClr val="black"/>
                </a:solidFill>
                <a:ea typeface="Calibri" pitchFamily="34" charset="0"/>
              </a:rPr>
              <a:t>performance scores have remained fairly constant </a:t>
            </a:r>
            <a:r>
              <a:rPr lang="en-ZA" sz="1200" dirty="0" smtClean="0">
                <a:solidFill>
                  <a:prstClr val="black"/>
                </a:solidFill>
                <a:ea typeface="Calibri" pitchFamily="34" charset="0"/>
              </a:rPr>
              <a:t>at an average of </a:t>
            </a:r>
            <a:r>
              <a:rPr lang="en-ZA" sz="1200" b="1" dirty="0" smtClean="0">
                <a:solidFill>
                  <a:prstClr val="black"/>
                </a:solidFill>
                <a:ea typeface="Calibri" pitchFamily="34" charset="0"/>
              </a:rPr>
              <a:t>4.2</a:t>
            </a:r>
            <a:r>
              <a:rPr lang="en-ZA" sz="1200" dirty="0" smtClean="0">
                <a:solidFill>
                  <a:prstClr val="black"/>
                </a:solidFill>
                <a:ea typeface="Calibri" pitchFamily="34" charset="0"/>
              </a:rPr>
              <a:t>, year on year </a:t>
            </a:r>
            <a:r>
              <a:rPr lang="en-ZA" sz="1200" dirty="0">
                <a:solidFill>
                  <a:prstClr val="black"/>
                </a:solidFill>
                <a:ea typeface="Calibri" pitchFamily="34" charset="0"/>
              </a:rPr>
              <a:t>with </a:t>
            </a:r>
            <a:r>
              <a:rPr lang="en-ZA" sz="1200" dirty="0" smtClean="0">
                <a:solidFill>
                  <a:prstClr val="black"/>
                </a:solidFill>
                <a:ea typeface="Calibri" pitchFamily="34" charset="0"/>
              </a:rPr>
              <a:t>only </a:t>
            </a:r>
            <a:r>
              <a:rPr lang="en-ZA" sz="1200" dirty="0">
                <a:solidFill>
                  <a:prstClr val="black"/>
                </a:solidFill>
                <a:ea typeface="Calibri" pitchFamily="34" charset="0"/>
              </a:rPr>
              <a:t>slight decreases in performance </a:t>
            </a:r>
            <a:r>
              <a:rPr lang="en-ZA" sz="1200" dirty="0" smtClean="0">
                <a:solidFill>
                  <a:prstClr val="black"/>
                </a:solidFill>
                <a:ea typeface="Calibri" pitchFamily="34" charset="0"/>
              </a:rPr>
              <a:t>for </a:t>
            </a:r>
            <a:r>
              <a:rPr lang="en-ZA" sz="1200" i="1" dirty="0">
                <a:solidFill>
                  <a:prstClr val="black"/>
                </a:solidFill>
                <a:ea typeface="Calibri" pitchFamily="34" charset="0"/>
              </a:rPr>
              <a:t>Industry knowledge </a:t>
            </a:r>
            <a:r>
              <a:rPr lang="en-ZA" sz="1200" dirty="0">
                <a:solidFill>
                  <a:prstClr val="black"/>
                </a:solidFill>
                <a:ea typeface="Calibri" pitchFamily="34" charset="0"/>
              </a:rPr>
              <a:t>and </a:t>
            </a:r>
            <a:r>
              <a:rPr lang="en-ZA" sz="1200" dirty="0" smtClean="0">
                <a:solidFill>
                  <a:prstClr val="black"/>
                </a:solidFill>
                <a:ea typeface="Calibri" pitchFamily="34" charset="0"/>
              </a:rPr>
              <a:t> </a:t>
            </a:r>
            <a:r>
              <a:rPr lang="en-ZA" sz="1200" i="1" dirty="0" smtClean="0">
                <a:solidFill>
                  <a:prstClr val="black"/>
                </a:solidFill>
                <a:ea typeface="Calibri" pitchFamily="34" charset="0"/>
              </a:rPr>
              <a:t>Ability </a:t>
            </a:r>
            <a:r>
              <a:rPr lang="en-ZA" sz="1200" i="1" dirty="0">
                <a:solidFill>
                  <a:prstClr val="black"/>
                </a:solidFill>
                <a:ea typeface="Calibri" pitchFamily="34" charset="0"/>
              </a:rPr>
              <a:t>to contribute to your business. </a:t>
            </a:r>
            <a:endParaRPr lang="en-ZA" sz="1200" i="1" dirty="0" smtClean="0">
              <a:solidFill>
                <a:prstClr val="black"/>
              </a:solidFill>
              <a:ea typeface="Calibri" pitchFamily="34" charset="0"/>
            </a:endParaRPr>
          </a:p>
          <a:p>
            <a:pPr algn="just" fontAlgn="base">
              <a:spcBef>
                <a:spcPct val="0"/>
              </a:spcBef>
              <a:spcAft>
                <a:spcPct val="0"/>
              </a:spcAft>
              <a:buFont typeface="Arial" pitchFamily="34" charset="0"/>
              <a:buChar char="•"/>
            </a:pPr>
            <a:endParaRPr lang="en-ZA" sz="1200" i="1" dirty="0" smtClean="0">
              <a:solidFill>
                <a:prstClr val="black"/>
              </a:solidFill>
              <a:ea typeface="Calibri" pitchFamily="34" charset="0"/>
            </a:endParaRPr>
          </a:p>
          <a:p>
            <a:pPr algn="just" fontAlgn="base">
              <a:spcBef>
                <a:spcPct val="0"/>
              </a:spcBef>
              <a:spcAft>
                <a:spcPct val="0"/>
              </a:spcAft>
              <a:buFont typeface="Arial" pitchFamily="34" charset="0"/>
              <a:buChar char="•"/>
            </a:pPr>
            <a:r>
              <a:rPr lang="en-ZA" sz="1200" i="1" dirty="0" smtClean="0">
                <a:solidFill>
                  <a:prstClr val="black"/>
                </a:solidFill>
                <a:ea typeface="Calibri" pitchFamily="34" charset="0"/>
              </a:rPr>
              <a:t>  </a:t>
            </a:r>
            <a:r>
              <a:rPr lang="en-ZA" sz="1200" dirty="0" smtClean="0">
                <a:solidFill>
                  <a:prstClr val="black"/>
                </a:solidFill>
                <a:ea typeface="Calibri" pitchFamily="34" charset="0"/>
              </a:rPr>
              <a:t>Several </a:t>
            </a:r>
            <a:r>
              <a:rPr lang="en-ZA" sz="1200" dirty="0">
                <a:solidFill>
                  <a:prstClr val="black"/>
                </a:solidFill>
                <a:ea typeface="Calibri" pitchFamily="34" charset="0"/>
              </a:rPr>
              <a:t>respondents have moved from rating </a:t>
            </a:r>
            <a:r>
              <a:rPr lang="en-ZA" sz="1200" dirty="0" smtClean="0">
                <a:solidFill>
                  <a:prstClr val="black"/>
                </a:solidFill>
                <a:ea typeface="Calibri" pitchFamily="34" charset="0"/>
              </a:rPr>
              <a:t>the BANKSETA performance as </a:t>
            </a:r>
            <a:r>
              <a:rPr lang="en-ZA" sz="1200" i="1" dirty="0" smtClean="0">
                <a:solidFill>
                  <a:prstClr val="black"/>
                </a:solidFill>
                <a:ea typeface="Calibri" pitchFamily="34" charset="0"/>
              </a:rPr>
              <a:t>Very </a:t>
            </a:r>
            <a:r>
              <a:rPr lang="en-ZA" sz="1200" i="1" dirty="0">
                <a:solidFill>
                  <a:prstClr val="black"/>
                </a:solidFill>
                <a:ea typeface="Calibri" pitchFamily="34" charset="0"/>
              </a:rPr>
              <a:t>Good</a:t>
            </a:r>
            <a:r>
              <a:rPr lang="en-ZA" sz="1200" dirty="0">
                <a:solidFill>
                  <a:prstClr val="black"/>
                </a:solidFill>
                <a:ea typeface="Calibri" pitchFamily="34" charset="0"/>
              </a:rPr>
              <a:t> </a:t>
            </a:r>
            <a:r>
              <a:rPr lang="en-ZA" sz="1200" dirty="0" smtClean="0">
                <a:solidFill>
                  <a:prstClr val="black"/>
                </a:solidFill>
                <a:ea typeface="Calibri" pitchFamily="34" charset="0"/>
              </a:rPr>
              <a:t>in 2009 </a:t>
            </a:r>
            <a:r>
              <a:rPr lang="en-ZA" sz="1200" dirty="0">
                <a:solidFill>
                  <a:prstClr val="black"/>
                </a:solidFill>
                <a:ea typeface="Calibri" pitchFamily="34" charset="0"/>
              </a:rPr>
              <a:t>to </a:t>
            </a:r>
            <a:r>
              <a:rPr lang="en-ZA" sz="1200" i="1" dirty="0">
                <a:solidFill>
                  <a:prstClr val="black"/>
                </a:solidFill>
                <a:ea typeface="Calibri" pitchFamily="34" charset="0"/>
              </a:rPr>
              <a:t>Excellent</a:t>
            </a:r>
            <a:r>
              <a:rPr lang="en-ZA" sz="1200" dirty="0">
                <a:solidFill>
                  <a:prstClr val="black"/>
                </a:solidFill>
                <a:ea typeface="Calibri" pitchFamily="34" charset="0"/>
              </a:rPr>
              <a:t> </a:t>
            </a:r>
            <a:r>
              <a:rPr lang="en-ZA" sz="1200" dirty="0" smtClean="0">
                <a:solidFill>
                  <a:prstClr val="black"/>
                </a:solidFill>
                <a:ea typeface="Calibri" pitchFamily="34" charset="0"/>
              </a:rPr>
              <a:t>in 2010 on several attributes including:  </a:t>
            </a:r>
            <a:r>
              <a:rPr lang="en-ZA" sz="1200" i="1" dirty="0" smtClean="0">
                <a:solidFill>
                  <a:prstClr val="black"/>
                </a:solidFill>
                <a:ea typeface="Calibri" pitchFamily="34" charset="0"/>
              </a:rPr>
              <a:t>Overall </a:t>
            </a:r>
            <a:r>
              <a:rPr lang="en-ZA" sz="1200" i="1" dirty="0">
                <a:solidFill>
                  <a:prstClr val="black"/>
                </a:solidFill>
                <a:ea typeface="Calibri" pitchFamily="34" charset="0"/>
              </a:rPr>
              <a:t>Service, Timeliness, Effectiveness, Reliability, Helpfulness </a:t>
            </a:r>
            <a:r>
              <a:rPr lang="en-ZA" sz="1200" dirty="0">
                <a:solidFill>
                  <a:prstClr val="black"/>
                </a:solidFill>
                <a:ea typeface="Calibri" pitchFamily="34" charset="0"/>
              </a:rPr>
              <a:t>and</a:t>
            </a:r>
            <a:r>
              <a:rPr lang="en-ZA" sz="1200" i="1" dirty="0">
                <a:solidFill>
                  <a:prstClr val="black"/>
                </a:solidFill>
                <a:ea typeface="Calibri" pitchFamily="34" charset="0"/>
              </a:rPr>
              <a:t> Speed of Response</a:t>
            </a:r>
            <a:r>
              <a:rPr lang="en-ZA" sz="1200" dirty="0">
                <a:solidFill>
                  <a:prstClr val="black"/>
                </a:solidFill>
                <a:ea typeface="Calibri" pitchFamily="34" charset="0"/>
              </a:rPr>
              <a:t>. </a:t>
            </a:r>
            <a:endParaRPr lang="en-ZA" sz="1200" dirty="0" smtClean="0">
              <a:solidFill>
                <a:prstClr val="black"/>
              </a:solidFill>
              <a:ea typeface="Calibri" pitchFamily="34" charset="0"/>
            </a:endParaRPr>
          </a:p>
          <a:p>
            <a:pPr algn="just" fontAlgn="base">
              <a:spcBef>
                <a:spcPct val="0"/>
              </a:spcBef>
              <a:spcAft>
                <a:spcPct val="0"/>
              </a:spcAft>
              <a:buFont typeface="Arial" pitchFamily="34" charset="0"/>
              <a:buChar char="•"/>
            </a:pPr>
            <a:endParaRPr lang="en-ZA" sz="1200" dirty="0" smtClean="0">
              <a:solidFill>
                <a:prstClr val="black"/>
              </a:solidFill>
              <a:ea typeface="Calibri" pitchFamily="34" charset="0"/>
            </a:endParaRPr>
          </a:p>
          <a:p>
            <a:pPr algn="just" fontAlgn="base">
              <a:spcBef>
                <a:spcPct val="0"/>
              </a:spcBef>
              <a:spcAft>
                <a:spcPct val="0"/>
              </a:spcAft>
              <a:buFont typeface="Arial" pitchFamily="34" charset="0"/>
              <a:buChar char="•"/>
            </a:pPr>
            <a:r>
              <a:rPr lang="en-ZA" sz="1200" dirty="0" smtClean="0">
                <a:solidFill>
                  <a:prstClr val="black"/>
                </a:solidFill>
                <a:ea typeface="Calibri" pitchFamily="34" charset="0"/>
              </a:rPr>
              <a:t>  On the contrary, some </a:t>
            </a:r>
            <a:r>
              <a:rPr lang="en-ZA" sz="1200" dirty="0">
                <a:solidFill>
                  <a:prstClr val="black"/>
                </a:solidFill>
                <a:ea typeface="Calibri" pitchFamily="34" charset="0"/>
              </a:rPr>
              <a:t>respondents have shifted from rating </a:t>
            </a:r>
            <a:r>
              <a:rPr lang="en-ZA" sz="1200" dirty="0" smtClean="0">
                <a:solidFill>
                  <a:prstClr val="black"/>
                </a:solidFill>
                <a:ea typeface="Calibri" pitchFamily="34" charset="0"/>
              </a:rPr>
              <a:t>an attribute as </a:t>
            </a:r>
            <a:r>
              <a:rPr lang="en-ZA" sz="1200" i="1" dirty="0" smtClean="0">
                <a:solidFill>
                  <a:prstClr val="black"/>
                </a:solidFill>
                <a:ea typeface="Calibri" pitchFamily="34" charset="0"/>
              </a:rPr>
              <a:t>Excellent </a:t>
            </a:r>
            <a:r>
              <a:rPr lang="en-ZA" sz="1200" dirty="0" smtClean="0">
                <a:solidFill>
                  <a:prstClr val="black"/>
                </a:solidFill>
                <a:ea typeface="Calibri" pitchFamily="34" charset="0"/>
              </a:rPr>
              <a:t>in 2009 to </a:t>
            </a:r>
            <a:r>
              <a:rPr lang="en-ZA" sz="1200" i="1" dirty="0">
                <a:solidFill>
                  <a:prstClr val="black"/>
                </a:solidFill>
                <a:ea typeface="Calibri" pitchFamily="34" charset="0"/>
              </a:rPr>
              <a:t>Very Good</a:t>
            </a:r>
            <a:r>
              <a:rPr lang="en-ZA" sz="1200" dirty="0">
                <a:solidFill>
                  <a:prstClr val="black"/>
                </a:solidFill>
                <a:ea typeface="Calibri" pitchFamily="34" charset="0"/>
              </a:rPr>
              <a:t> </a:t>
            </a:r>
            <a:r>
              <a:rPr lang="en-ZA" sz="1200" dirty="0" smtClean="0">
                <a:solidFill>
                  <a:prstClr val="black"/>
                </a:solidFill>
                <a:ea typeface="Calibri" pitchFamily="34" charset="0"/>
              </a:rPr>
              <a:t> in 2010.  Specifically, such attributes were: </a:t>
            </a:r>
            <a:r>
              <a:rPr lang="en-ZA" sz="1200" i="1" dirty="0">
                <a:solidFill>
                  <a:prstClr val="black"/>
                </a:solidFill>
                <a:ea typeface="Calibri" pitchFamily="34" charset="0"/>
              </a:rPr>
              <a:t>Ability to contribute to your business, Industry Knowledge and Understanding of your business / Organisation. </a:t>
            </a:r>
            <a:endParaRPr lang="en-ZA" sz="1200" i="1" dirty="0" smtClean="0">
              <a:solidFill>
                <a:prstClr val="black"/>
              </a:solidFill>
              <a:ea typeface="Calibri" pitchFamily="34" charset="0"/>
            </a:endParaRPr>
          </a:p>
          <a:p>
            <a:pPr algn="just" fontAlgn="base">
              <a:spcBef>
                <a:spcPct val="0"/>
              </a:spcBef>
              <a:spcAft>
                <a:spcPct val="0"/>
              </a:spcAft>
              <a:buFont typeface="Arial" pitchFamily="34" charset="0"/>
              <a:buChar char="•"/>
            </a:pPr>
            <a:endParaRPr lang="en-ZA" sz="1200" i="1" dirty="0" smtClean="0">
              <a:solidFill>
                <a:prstClr val="black"/>
              </a:solidFill>
              <a:ea typeface="Calibri" pitchFamily="34" charset="0"/>
            </a:endParaRPr>
          </a:p>
          <a:p>
            <a:pPr algn="just" fontAlgn="base">
              <a:spcBef>
                <a:spcPct val="0"/>
              </a:spcBef>
              <a:spcAft>
                <a:spcPct val="0"/>
              </a:spcAft>
              <a:buFont typeface="Arial" pitchFamily="34" charset="0"/>
              <a:buChar char="•"/>
            </a:pPr>
            <a:r>
              <a:rPr lang="en-ZA" sz="1200" dirty="0" smtClean="0">
                <a:solidFill>
                  <a:prstClr val="black"/>
                </a:solidFill>
                <a:ea typeface="Calibri" pitchFamily="34" charset="0"/>
              </a:rPr>
              <a:t>  This </a:t>
            </a:r>
            <a:r>
              <a:rPr lang="en-ZA" sz="1200" dirty="0">
                <a:solidFill>
                  <a:prstClr val="black"/>
                </a:solidFill>
                <a:ea typeface="Calibri" pitchFamily="34" charset="0"/>
              </a:rPr>
              <a:t>positive and negative movement of ratings </a:t>
            </a:r>
            <a:r>
              <a:rPr lang="en-ZA" sz="1200" dirty="0" smtClean="0">
                <a:solidFill>
                  <a:prstClr val="black"/>
                </a:solidFill>
                <a:ea typeface="Calibri" pitchFamily="34" charset="0"/>
              </a:rPr>
              <a:t>resulted in a relatively unchanged overall </a:t>
            </a:r>
            <a:r>
              <a:rPr lang="en-ZA" sz="1200" dirty="0">
                <a:solidFill>
                  <a:prstClr val="black"/>
                </a:solidFill>
                <a:ea typeface="Calibri" pitchFamily="34" charset="0"/>
              </a:rPr>
              <a:t>performance </a:t>
            </a:r>
            <a:r>
              <a:rPr lang="en-ZA" sz="1200" dirty="0" smtClean="0">
                <a:solidFill>
                  <a:prstClr val="black"/>
                </a:solidFill>
                <a:ea typeface="Calibri" pitchFamily="34" charset="0"/>
              </a:rPr>
              <a:t>score.</a:t>
            </a:r>
            <a:endParaRPr lang="en-ZA" sz="1200" dirty="0">
              <a:solidFill>
                <a:prstClr val="black"/>
              </a:solidFill>
              <a:ea typeface="Calibri" pitchFamily="34" charset="0"/>
            </a:endParaRPr>
          </a:p>
          <a:p>
            <a:pPr algn="just" eaLnBrk="0" fontAlgn="base" hangingPunct="0">
              <a:spcBef>
                <a:spcPct val="0"/>
              </a:spcBef>
              <a:spcAft>
                <a:spcPct val="0"/>
              </a:spcAft>
            </a:pPr>
            <a:endParaRPr lang="en-ZA" sz="1200" dirty="0">
              <a:solidFill>
                <a:prstClr val="black"/>
              </a:solidFill>
            </a:endParaRPr>
          </a:p>
          <a:p>
            <a:pPr algn="just" eaLnBrk="0" fontAlgn="base" hangingPunct="0">
              <a:spcBef>
                <a:spcPct val="0"/>
              </a:spcBef>
              <a:spcAft>
                <a:spcPct val="0"/>
              </a:spcAft>
              <a:buFontTx/>
              <a:buChar char="•"/>
            </a:pPr>
            <a:r>
              <a:rPr lang="en-ZA" sz="1200" dirty="0" smtClean="0">
                <a:solidFill>
                  <a:prstClr val="black"/>
                </a:solidFill>
                <a:ea typeface="Calibri" pitchFamily="34" charset="0"/>
              </a:rPr>
              <a:t>  Positively, the ETQA’s </a:t>
            </a:r>
            <a:r>
              <a:rPr lang="en-ZA" sz="1200" dirty="0">
                <a:solidFill>
                  <a:prstClr val="black"/>
                </a:solidFill>
                <a:ea typeface="Calibri" pitchFamily="34" charset="0"/>
              </a:rPr>
              <a:t>performance has improved dramatically across the </a:t>
            </a:r>
            <a:r>
              <a:rPr lang="en-ZA" sz="1200" dirty="0" smtClean="0">
                <a:solidFill>
                  <a:prstClr val="black"/>
                </a:solidFill>
                <a:ea typeface="Calibri" pitchFamily="34" charset="0"/>
              </a:rPr>
              <a:t>board </a:t>
            </a:r>
            <a:r>
              <a:rPr lang="en-ZA" sz="1200" dirty="0">
                <a:solidFill>
                  <a:prstClr val="black"/>
                </a:solidFill>
                <a:ea typeface="Calibri" pitchFamily="34" charset="0"/>
              </a:rPr>
              <a:t>of attributes from 2009 to 2010. A contributing factor to this is that a large percentage of ETQA respondents who felt the BANKSETA was falling short of their service expectations in 2009 now feel that the BANKSETA is meeting / exceeding their service expectations.</a:t>
            </a:r>
          </a:p>
          <a:p>
            <a:pPr algn="just" eaLnBrk="0" fontAlgn="base" hangingPunct="0">
              <a:spcBef>
                <a:spcPct val="0"/>
              </a:spcBef>
              <a:spcAft>
                <a:spcPct val="0"/>
              </a:spcAft>
              <a:buFontTx/>
              <a:buChar char="•"/>
            </a:pPr>
            <a:endParaRPr lang="en-ZA" sz="1200" dirty="0">
              <a:solidFill>
                <a:prstClr val="black"/>
              </a:solidFill>
            </a:endParaRPr>
          </a:p>
          <a:p>
            <a:pPr algn="just" eaLnBrk="0" fontAlgn="base" hangingPunct="0">
              <a:spcBef>
                <a:spcPct val="0"/>
              </a:spcBef>
              <a:spcAft>
                <a:spcPct val="0"/>
              </a:spcAft>
              <a:buFontTx/>
              <a:buChar char="•"/>
            </a:pPr>
            <a:r>
              <a:rPr lang="en-ZA" sz="1200" dirty="0" smtClean="0">
                <a:solidFill>
                  <a:prstClr val="black"/>
                </a:solidFill>
              </a:rPr>
              <a:t>  Performance </a:t>
            </a:r>
            <a:r>
              <a:rPr lang="en-ZA" sz="1200" dirty="0">
                <a:solidFill>
                  <a:prstClr val="black"/>
                </a:solidFill>
              </a:rPr>
              <a:t>scores have </a:t>
            </a:r>
            <a:r>
              <a:rPr lang="en-ZA" sz="1200" dirty="0" smtClean="0">
                <a:solidFill>
                  <a:prstClr val="black"/>
                </a:solidFill>
              </a:rPr>
              <a:t>decreased </a:t>
            </a:r>
            <a:r>
              <a:rPr lang="en-ZA" sz="1200" dirty="0">
                <a:solidFill>
                  <a:prstClr val="black"/>
                </a:solidFill>
              </a:rPr>
              <a:t>across 8 of the 9 attributes for Committees </a:t>
            </a:r>
            <a:r>
              <a:rPr lang="en-ZA" sz="1200" dirty="0" smtClean="0">
                <a:solidFill>
                  <a:prstClr val="black"/>
                </a:solidFill>
              </a:rPr>
              <a:t>with 2 of the 20 Committee </a:t>
            </a:r>
            <a:r>
              <a:rPr lang="en-ZA" sz="1200" dirty="0">
                <a:solidFill>
                  <a:prstClr val="black"/>
                </a:solidFill>
              </a:rPr>
              <a:t>Members feeling the BANKSETA is falling short of their service </a:t>
            </a:r>
            <a:r>
              <a:rPr lang="en-ZA" sz="1200" dirty="0" smtClean="0">
                <a:solidFill>
                  <a:prstClr val="black"/>
                </a:solidFill>
              </a:rPr>
              <a:t>expectations.</a:t>
            </a:r>
          </a:p>
          <a:p>
            <a:pPr algn="just" eaLnBrk="0" fontAlgn="base" hangingPunct="0">
              <a:spcBef>
                <a:spcPct val="0"/>
              </a:spcBef>
              <a:spcAft>
                <a:spcPct val="0"/>
              </a:spcAft>
              <a:buFontTx/>
              <a:buChar char="•"/>
            </a:pPr>
            <a:endParaRPr lang="en-ZA" sz="1200" dirty="0" smtClean="0">
              <a:solidFill>
                <a:prstClr val="black"/>
              </a:solidFill>
            </a:endParaRPr>
          </a:p>
          <a:p>
            <a:pPr fontAlgn="base">
              <a:spcBef>
                <a:spcPct val="0"/>
              </a:spcBef>
              <a:spcAft>
                <a:spcPct val="0"/>
              </a:spcAft>
              <a:buFontTx/>
              <a:buChar char="•"/>
            </a:pPr>
            <a:r>
              <a:rPr lang="en-ZA" sz="1200" dirty="0" smtClean="0">
                <a:solidFill>
                  <a:prstClr val="black"/>
                </a:solidFill>
                <a:ea typeface="Calibri" pitchFamily="34" charset="0"/>
              </a:rPr>
              <a:t>  Some differences exist between the performance as perceived by staff members and the actual performance experienced by stakeholders. Staff are seen to rate the performance higher than stakeholders:</a:t>
            </a:r>
          </a:p>
          <a:p>
            <a:pPr fontAlgn="base">
              <a:spcBef>
                <a:spcPct val="0"/>
              </a:spcBef>
              <a:spcAft>
                <a:spcPct val="0"/>
              </a:spcAft>
              <a:buFontTx/>
              <a:buChar char="•"/>
            </a:pPr>
            <a:endParaRPr lang="en-ZA" sz="1200" dirty="0" smtClean="0">
              <a:solidFill>
                <a:prstClr val="black"/>
              </a:solidFill>
              <a:ea typeface="Calibri" pitchFamily="34" charset="0"/>
            </a:endParaRPr>
          </a:p>
          <a:p>
            <a:pPr lvl="1" fontAlgn="base">
              <a:spcBef>
                <a:spcPct val="0"/>
              </a:spcBef>
              <a:spcAft>
                <a:spcPct val="0"/>
              </a:spcAft>
              <a:buFontTx/>
              <a:buChar char="•"/>
            </a:pPr>
            <a:r>
              <a:rPr lang="en-ZA" sz="1200" dirty="0" smtClean="0">
                <a:solidFill>
                  <a:prstClr val="black"/>
                </a:solidFill>
                <a:ea typeface="Calibri" pitchFamily="34" charset="0"/>
              </a:rPr>
              <a:t>  73% of Staff members feel the BANKSETA is exceeding service expectations while only 30% of stakeholders see the BANKSETA as exceeding their service expectations. </a:t>
            </a:r>
          </a:p>
          <a:p>
            <a:pPr lvl="1" fontAlgn="base">
              <a:spcBef>
                <a:spcPct val="0"/>
              </a:spcBef>
              <a:spcAft>
                <a:spcPct val="0"/>
              </a:spcAft>
              <a:buFontTx/>
              <a:buChar char="•"/>
            </a:pPr>
            <a:r>
              <a:rPr lang="en-ZA" sz="1200" dirty="0" smtClean="0">
                <a:solidFill>
                  <a:prstClr val="black"/>
                </a:solidFill>
                <a:ea typeface="Calibri" pitchFamily="34" charset="0"/>
              </a:rPr>
              <a:t>  A contributing factor to this misalignment is the fact that the importance of factors is not always aligned between internal and external parties.  Gap analysis reveals that while stakeholders deem ‘</a:t>
            </a:r>
            <a:r>
              <a:rPr lang="en-ZA" sz="1200" i="1" dirty="0" smtClean="0">
                <a:solidFill>
                  <a:prstClr val="black"/>
                </a:solidFill>
                <a:ea typeface="Calibri" pitchFamily="34" charset="0"/>
              </a:rPr>
              <a:t>Industry Knowledge’ </a:t>
            </a:r>
            <a:r>
              <a:rPr lang="en-ZA" sz="1200" dirty="0" smtClean="0">
                <a:solidFill>
                  <a:prstClr val="black"/>
                </a:solidFill>
                <a:ea typeface="Calibri" pitchFamily="34" charset="0"/>
              </a:rPr>
              <a:t> to be the most important attribute, staff view </a:t>
            </a:r>
            <a:r>
              <a:rPr lang="en-ZA" sz="1200" i="1" dirty="0" smtClean="0">
                <a:solidFill>
                  <a:prstClr val="black"/>
                </a:solidFill>
                <a:ea typeface="Calibri" pitchFamily="34" charset="0"/>
              </a:rPr>
              <a:t>‘Reliability’ </a:t>
            </a:r>
            <a:r>
              <a:rPr lang="en-ZA" sz="1200" dirty="0" smtClean="0">
                <a:solidFill>
                  <a:prstClr val="black"/>
                </a:solidFill>
                <a:ea typeface="Calibri" pitchFamily="34" charset="0"/>
              </a:rPr>
              <a:t>to be such.</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51520" y="1340768"/>
          <a:ext cx="86106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Communication</a:t>
            </a:r>
            <a:endParaRPr lang="en-US" dirty="0"/>
          </a:p>
        </p:txBody>
      </p:sp>
      <p:cxnSp>
        <p:nvCxnSpPr>
          <p:cNvPr id="8" name="Straight Connector 7"/>
          <p:cNvCxnSpPr/>
          <p:nvPr/>
        </p:nvCxnSpPr>
        <p:spPr bwMode="auto">
          <a:xfrm rot="5400000">
            <a:off x="323528" y="3068960"/>
            <a:ext cx="2304256"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5436096" y="628836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0" name="Slide Number Placeholder 9"/>
          <p:cNvSpPr>
            <a:spLocks noGrp="1"/>
          </p:cNvSpPr>
          <p:nvPr>
            <p:ph type="sldNum" sz="quarter" idx="12"/>
          </p:nvPr>
        </p:nvSpPr>
        <p:spPr/>
        <p:txBody>
          <a:bodyPr/>
          <a:lstStyle/>
          <a:p>
            <a:fld id="{746E673A-1C4A-4AB9-B0E0-1AFDA1C40DF3}" type="slidenum">
              <a:rPr lang="en-GB" smtClean="0">
                <a:solidFill>
                  <a:srgbClr val="000000"/>
                </a:solidFill>
              </a:rPr>
              <a:pPr/>
              <a:t>80</a:t>
            </a:fld>
            <a:endParaRPr lang="en-GB" dirty="0">
              <a:solidFill>
                <a:srgbClr val="000000"/>
              </a:solidFill>
            </a:endParaRPr>
          </a:p>
        </p:txBody>
      </p:sp>
      <p:sp>
        <p:nvSpPr>
          <p:cNvPr id="11" name="Flowchart: Off-page Connector 10"/>
          <p:cNvSpPr/>
          <p:nvPr/>
        </p:nvSpPr>
        <p:spPr>
          <a:xfrm rot="20689701">
            <a:off x="470918" y="724804"/>
            <a:ext cx="754941" cy="969895"/>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3"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51520" y="1340768"/>
          <a:ext cx="8610600"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Communication</a:t>
            </a:r>
            <a:endParaRPr lang="en-US" dirty="0"/>
          </a:p>
        </p:txBody>
      </p:sp>
      <p:cxnSp>
        <p:nvCxnSpPr>
          <p:cNvPr id="8" name="Straight Connector 7"/>
          <p:cNvCxnSpPr/>
          <p:nvPr/>
        </p:nvCxnSpPr>
        <p:spPr bwMode="auto">
          <a:xfrm rot="5400000">
            <a:off x="233695" y="3518832"/>
            <a:ext cx="3204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5436096" y="628836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0" name="Slide Number Placeholder 9"/>
          <p:cNvSpPr>
            <a:spLocks noGrp="1"/>
          </p:cNvSpPr>
          <p:nvPr>
            <p:ph type="sldNum" sz="quarter" idx="12"/>
          </p:nvPr>
        </p:nvSpPr>
        <p:spPr/>
        <p:txBody>
          <a:bodyPr/>
          <a:lstStyle/>
          <a:p>
            <a:fld id="{746E673A-1C4A-4AB9-B0E0-1AFDA1C40DF3}" type="slidenum">
              <a:rPr lang="en-GB" smtClean="0">
                <a:solidFill>
                  <a:srgbClr val="000000"/>
                </a:solidFill>
              </a:rPr>
              <a:pPr/>
              <a:t>81</a:t>
            </a:fld>
            <a:endParaRPr lang="en-GB" dirty="0">
              <a:solidFill>
                <a:srgbClr val="000000"/>
              </a:solidFill>
            </a:endParaRPr>
          </a:p>
        </p:txBody>
      </p:sp>
      <p:sp>
        <p:nvSpPr>
          <p:cNvPr id="11" name="Flowchart: Off-page Connector 10"/>
          <p:cNvSpPr/>
          <p:nvPr/>
        </p:nvSpPr>
        <p:spPr>
          <a:xfrm rot="20689701">
            <a:off x="365280" y="918599"/>
            <a:ext cx="754941" cy="969895"/>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3"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57200" y="274638"/>
            <a:ext cx="8229600" cy="1143000"/>
          </a:xfrm>
        </p:spPr>
        <p:txBody>
          <a:bodyPr/>
          <a:lstStyle/>
          <a:p>
            <a:r>
              <a:rPr lang="en-US" dirty="0" smtClean="0"/>
              <a:t>Communication</a:t>
            </a:r>
            <a:endParaRPr lang="en-US" dirty="0"/>
          </a:p>
        </p:txBody>
      </p:sp>
      <p:graphicFrame>
        <p:nvGraphicFramePr>
          <p:cNvPr id="11" name="Table 10"/>
          <p:cNvGraphicFramePr>
            <a:graphicFrameLocks noGrp="1"/>
          </p:cNvGraphicFramePr>
          <p:nvPr/>
        </p:nvGraphicFramePr>
        <p:xfrm>
          <a:off x="539552" y="1700808"/>
          <a:ext cx="8153400" cy="3628997"/>
        </p:xfrm>
        <a:graphic>
          <a:graphicData uri="http://schemas.openxmlformats.org/drawingml/2006/table">
            <a:tbl>
              <a:tblPr firstRow="1" bandRow="1">
                <a:tableStyleId>{FABFCF23-3B69-468F-B69F-88F6DE6A72F2}</a:tableStyleId>
              </a:tblPr>
              <a:tblGrid>
                <a:gridCol w="6871291"/>
                <a:gridCol w="1282109"/>
              </a:tblGrid>
              <a:tr h="599528">
                <a:tc>
                  <a:txBody>
                    <a:bodyPr/>
                    <a:lstStyle/>
                    <a:p>
                      <a:pPr algn="l" fontAlgn="t"/>
                      <a:r>
                        <a:rPr lang="en-US" sz="1100" kern="1200" dirty="0" smtClean="0"/>
                        <a:t>What Subjects</a:t>
                      </a:r>
                      <a:r>
                        <a:rPr lang="en-US" sz="1100" kern="1200" baseline="0" dirty="0" smtClean="0"/>
                        <a:t> Should Be Discussed To Make The Conference More Beneficial? </a:t>
                      </a:r>
                      <a:endParaRPr lang="en-US" sz="1100" b="0" i="0" u="none" strike="noStrike" dirty="0">
                        <a:solidFill>
                          <a:schemeClr val="tx1"/>
                        </a:solidFill>
                        <a:latin typeface="Calibri"/>
                      </a:endParaRPr>
                    </a:p>
                  </a:txBody>
                  <a:tcPr marL="4661" marR="4661" marT="4661" marB="0" anchor="ctr"/>
                </a:tc>
                <a:tc>
                  <a:txBody>
                    <a:bodyPr/>
                    <a:lstStyle/>
                    <a:p>
                      <a:pPr algn="ctr" fontAlgn="t"/>
                      <a:r>
                        <a:rPr lang="en-US" sz="1100" u="none" strike="noStrike" dirty="0" smtClean="0"/>
                        <a:t>Most Frequent</a:t>
                      </a:r>
                      <a:r>
                        <a:rPr lang="en-US" sz="1100" u="none" strike="noStrike" baseline="0" dirty="0" smtClean="0"/>
                        <a:t> Mentions</a:t>
                      </a:r>
                      <a:endParaRPr lang="en-US" sz="1100" u="none" strike="noStrike" dirty="0" smtClean="0"/>
                    </a:p>
                    <a:p>
                      <a:pPr algn="ctr" fontAlgn="t"/>
                      <a:r>
                        <a:rPr lang="en-US" sz="1100" u="none" strike="noStrike" dirty="0" smtClean="0"/>
                        <a:t>(#</a:t>
                      </a:r>
                      <a:r>
                        <a:rPr lang="en-US" sz="1100" u="none" strike="noStrike" baseline="0" dirty="0" smtClean="0"/>
                        <a:t> of mention</a:t>
                      </a:r>
                      <a:r>
                        <a:rPr lang="en-US" sz="1100" u="none" strike="noStrike" dirty="0" smtClean="0"/>
                        <a:t>s)</a:t>
                      </a:r>
                      <a:endParaRPr lang="en-US" sz="1100" b="0" i="0" u="none" strike="noStrike" dirty="0">
                        <a:solidFill>
                          <a:schemeClr val="tx1"/>
                        </a:solidFill>
                        <a:latin typeface="Calibri"/>
                      </a:endParaRPr>
                    </a:p>
                  </a:txBody>
                  <a:tcPr marL="4661" marR="4661" marT="4661" marB="0" anchor="ctr"/>
                </a:tc>
              </a:tr>
              <a:tr h="603033">
                <a:tc>
                  <a:txBody>
                    <a:bodyPr/>
                    <a:lstStyle/>
                    <a:p>
                      <a:pPr algn="l" fontAlgn="b"/>
                      <a:r>
                        <a:rPr lang="en-ZA" sz="1100" u="none" strike="noStrike" dirty="0"/>
                        <a:t>Global Issues: Global competition, Global Trends and Research on Global Talent Management Strategies, Issues around international best practice, international HR and international training, Synergies between the different </a:t>
                      </a:r>
                      <a:r>
                        <a:rPr lang="en-ZA" sz="1100" u="none" strike="noStrike" dirty="0" smtClean="0"/>
                        <a:t>countries</a:t>
                      </a:r>
                      <a:endParaRPr lang="en-ZA" sz="1100" b="0" i="0" u="none" strike="noStrike" dirty="0">
                        <a:solidFill>
                          <a:srgbClr val="000000"/>
                        </a:solidFill>
                        <a:latin typeface="Calibri"/>
                      </a:endParaRPr>
                    </a:p>
                  </a:txBody>
                  <a:tcPr marL="9525" marR="9525" marT="9525" marB="0" anchor="ctr"/>
                </a:tc>
                <a:tc>
                  <a:txBody>
                    <a:bodyPr/>
                    <a:lstStyle/>
                    <a:p>
                      <a:pPr algn="ctr" fontAlgn="b"/>
                      <a:r>
                        <a:rPr lang="en-ZA" sz="1100" u="none" strike="noStrike" dirty="0"/>
                        <a:t>5</a:t>
                      </a:r>
                      <a:endParaRPr lang="en-ZA" sz="1100" b="0" i="0" u="none" strike="noStrike" dirty="0">
                        <a:solidFill>
                          <a:srgbClr val="000000"/>
                        </a:solidFill>
                        <a:latin typeface="Calibri"/>
                      </a:endParaRPr>
                    </a:p>
                  </a:txBody>
                  <a:tcPr marL="9525" marR="9525" marT="9525" marB="0" anchor="ctr"/>
                </a:tc>
              </a:tr>
              <a:tr h="405758">
                <a:tc>
                  <a:txBody>
                    <a:bodyPr/>
                    <a:lstStyle/>
                    <a:p>
                      <a:pPr algn="l" fontAlgn="b"/>
                      <a:r>
                        <a:rPr lang="en-ZA" sz="1100" u="none" strike="noStrike" dirty="0"/>
                        <a:t>Banks and Banking: Debate around banking </a:t>
                      </a:r>
                      <a:r>
                        <a:rPr lang="en-ZA" sz="1100" u="none" strike="noStrike" baseline="0" dirty="0" smtClean="0"/>
                        <a:t> </a:t>
                      </a:r>
                      <a:r>
                        <a:rPr lang="en-ZA" sz="1100" u="none" strike="noStrike" dirty="0" smtClean="0"/>
                        <a:t>the </a:t>
                      </a:r>
                      <a:r>
                        <a:rPr lang="en-ZA" sz="1100" u="none" strike="noStrike" dirty="0"/>
                        <a:t>unbanked, Future of Banking, The effect NCA has on the </a:t>
                      </a:r>
                      <a:r>
                        <a:rPr lang="en-ZA" sz="1100" u="none" strike="noStrike" dirty="0" smtClean="0"/>
                        <a:t>industry’s customer </a:t>
                      </a:r>
                      <a:r>
                        <a:rPr lang="en-ZA" sz="1100" u="none" strike="noStrike" dirty="0"/>
                        <a:t>s</a:t>
                      </a:r>
                      <a:r>
                        <a:rPr lang="en-ZA" sz="1100" u="none" strike="noStrike" dirty="0" smtClean="0"/>
                        <a:t>ervice</a:t>
                      </a:r>
                      <a:r>
                        <a:rPr lang="en-ZA" sz="1100" u="none" strike="noStrike" dirty="0"/>
                        <a:t>, They way in which banks are managed and run</a:t>
                      </a:r>
                      <a:endParaRPr lang="en-ZA" sz="1100" b="0" i="0" u="none" strike="noStrike" dirty="0">
                        <a:solidFill>
                          <a:srgbClr val="000000"/>
                        </a:solidFill>
                        <a:latin typeface="Calibri"/>
                      </a:endParaRPr>
                    </a:p>
                  </a:txBody>
                  <a:tcPr marL="9525" marR="9525" marT="9525" marB="0" anchor="ctr"/>
                </a:tc>
                <a:tc>
                  <a:txBody>
                    <a:bodyPr/>
                    <a:lstStyle/>
                    <a:p>
                      <a:pPr algn="ctr" fontAlgn="b"/>
                      <a:r>
                        <a:rPr lang="en-ZA" sz="1100" u="none" strike="noStrike" dirty="0"/>
                        <a:t>5</a:t>
                      </a:r>
                      <a:endParaRPr lang="en-ZA" sz="1100" b="0" i="0" u="none" strike="noStrike" dirty="0">
                        <a:solidFill>
                          <a:srgbClr val="000000"/>
                        </a:solidFill>
                        <a:latin typeface="Calibri"/>
                      </a:endParaRPr>
                    </a:p>
                  </a:txBody>
                  <a:tcPr marL="9525" marR="9525" marT="9525" marB="0" anchor="ctr"/>
                </a:tc>
              </a:tr>
              <a:tr h="405758">
                <a:tc>
                  <a:txBody>
                    <a:bodyPr/>
                    <a:lstStyle/>
                    <a:p>
                      <a:pPr algn="l" fontAlgn="b"/>
                      <a:r>
                        <a:rPr lang="en-ZA" sz="1100" u="none" strike="noStrike" dirty="0"/>
                        <a:t>Current Issues: Current problems facing the sector, new regulatory requirements and impact on banking industry, </a:t>
                      </a:r>
                      <a:r>
                        <a:rPr lang="en-ZA" sz="1100" u="none" strike="noStrike" dirty="0" smtClean="0"/>
                        <a:t>current </a:t>
                      </a:r>
                      <a:r>
                        <a:rPr lang="en-ZA" sz="1100" u="none" strike="noStrike" dirty="0"/>
                        <a:t>status and </a:t>
                      </a:r>
                      <a:r>
                        <a:rPr lang="en-ZA" sz="1100" u="none" strike="noStrike" dirty="0" smtClean="0"/>
                        <a:t>speculation</a:t>
                      </a:r>
                      <a:r>
                        <a:rPr lang="en-ZA" sz="1100" u="none" strike="noStrike" baseline="0" dirty="0" smtClean="0"/>
                        <a:t> on</a:t>
                      </a:r>
                      <a:r>
                        <a:rPr lang="en-ZA" sz="1100" u="none" strike="noStrike" dirty="0" smtClean="0"/>
                        <a:t> </a:t>
                      </a:r>
                      <a:r>
                        <a:rPr lang="en-ZA" sz="1100" u="none" strike="noStrike" dirty="0"/>
                        <a:t>the economy in general</a:t>
                      </a:r>
                      <a:endParaRPr lang="en-ZA" sz="1100" b="0" i="0" u="none" strike="noStrike" dirty="0">
                        <a:solidFill>
                          <a:srgbClr val="000000"/>
                        </a:solidFill>
                        <a:latin typeface="Calibri"/>
                      </a:endParaRPr>
                    </a:p>
                  </a:txBody>
                  <a:tcPr marL="9525" marR="9525" marT="9525" marB="0" anchor="ctr"/>
                </a:tc>
                <a:tc>
                  <a:txBody>
                    <a:bodyPr/>
                    <a:lstStyle/>
                    <a:p>
                      <a:pPr algn="ctr" fontAlgn="b"/>
                      <a:r>
                        <a:rPr lang="en-ZA" sz="1100" u="none" strike="noStrike" dirty="0"/>
                        <a:t>4</a:t>
                      </a:r>
                      <a:endParaRPr lang="en-ZA" sz="1100" b="0" i="0" u="none" strike="noStrike" dirty="0">
                        <a:solidFill>
                          <a:srgbClr val="000000"/>
                        </a:solidFill>
                        <a:latin typeface="Calibri"/>
                      </a:endParaRPr>
                    </a:p>
                  </a:txBody>
                  <a:tcPr marL="9525" marR="9525" marT="9525" marB="0" anchor="ctr"/>
                </a:tc>
              </a:tr>
              <a:tr h="401702">
                <a:tc>
                  <a:txBody>
                    <a:bodyPr/>
                    <a:lstStyle/>
                    <a:p>
                      <a:pPr algn="l" fontAlgn="b"/>
                      <a:r>
                        <a:rPr lang="en-ZA" sz="1100" u="none" strike="noStrike" dirty="0"/>
                        <a:t>Technical Skills: Skills Development, </a:t>
                      </a:r>
                      <a:r>
                        <a:rPr lang="en-ZA" sz="1100" u="none" strike="noStrike" dirty="0" smtClean="0"/>
                        <a:t>BANKSETA should </a:t>
                      </a:r>
                      <a:r>
                        <a:rPr lang="en-ZA" sz="1100" u="none" strike="noStrike" dirty="0"/>
                        <a:t>focus on </a:t>
                      </a:r>
                      <a:r>
                        <a:rPr lang="en-ZA" sz="1100" u="none" strike="noStrike" dirty="0" smtClean="0"/>
                        <a:t>skills, </a:t>
                      </a:r>
                      <a:r>
                        <a:rPr lang="en-ZA" sz="1100" u="none" strike="noStrike" dirty="0"/>
                        <a:t>technical hard core and less on general issue</a:t>
                      </a:r>
                      <a:endParaRPr lang="en-ZA" sz="1100" b="0" i="0" u="none" strike="noStrike" dirty="0">
                        <a:solidFill>
                          <a:srgbClr val="000000"/>
                        </a:solidFill>
                        <a:latin typeface="Calibri"/>
                      </a:endParaRPr>
                    </a:p>
                  </a:txBody>
                  <a:tcPr marL="9525" marR="9525" marT="9525" marB="0" anchor="ctr"/>
                </a:tc>
                <a:tc>
                  <a:txBody>
                    <a:bodyPr/>
                    <a:lstStyle/>
                    <a:p>
                      <a:pPr algn="ctr" fontAlgn="b"/>
                      <a:r>
                        <a:rPr lang="en-ZA" sz="1100" u="none" strike="noStrike" dirty="0"/>
                        <a:t>3</a:t>
                      </a:r>
                      <a:endParaRPr lang="en-ZA" sz="1100" b="0" i="0" u="none" strike="noStrike" dirty="0">
                        <a:solidFill>
                          <a:srgbClr val="000000"/>
                        </a:solidFill>
                        <a:latin typeface="Calibri"/>
                      </a:endParaRPr>
                    </a:p>
                  </a:txBody>
                  <a:tcPr marL="9525" marR="9525" marT="9525" marB="0" anchor="ctr"/>
                </a:tc>
              </a:tr>
              <a:tr h="401702">
                <a:tc>
                  <a:txBody>
                    <a:bodyPr/>
                    <a:lstStyle/>
                    <a:p>
                      <a:pPr algn="l" fontAlgn="b"/>
                      <a:r>
                        <a:rPr lang="en-ZA" sz="1100" u="none" strike="noStrike" dirty="0" smtClean="0"/>
                        <a:t>Anything relevant and beneficial</a:t>
                      </a:r>
                      <a:r>
                        <a:rPr lang="en-ZA" sz="1100" u="none" strike="noStrike" baseline="0" dirty="0" smtClean="0"/>
                        <a:t> / </a:t>
                      </a:r>
                      <a:r>
                        <a:rPr lang="en-ZA" sz="1100" u="none" strike="noStrike" dirty="0" smtClean="0"/>
                        <a:t>anything beneficial to the financial sector</a:t>
                      </a:r>
                      <a:endParaRPr lang="en-ZA" sz="1100" b="0" i="0" u="none" strike="noStrike" dirty="0">
                        <a:solidFill>
                          <a:srgbClr val="000000"/>
                        </a:solidFill>
                        <a:latin typeface="Calibri"/>
                      </a:endParaRPr>
                    </a:p>
                  </a:txBody>
                  <a:tcPr marL="9525" marR="9525" marT="9525" marB="0" anchor="ctr"/>
                </a:tc>
                <a:tc>
                  <a:txBody>
                    <a:bodyPr/>
                    <a:lstStyle/>
                    <a:p>
                      <a:pPr algn="ctr" fontAlgn="b"/>
                      <a:r>
                        <a:rPr lang="en-ZA" sz="1100" u="none" strike="noStrike" dirty="0"/>
                        <a:t>2</a:t>
                      </a:r>
                      <a:endParaRPr lang="en-ZA" sz="1100" b="0" i="0" u="none" strike="noStrike" dirty="0">
                        <a:solidFill>
                          <a:srgbClr val="000000"/>
                        </a:solidFill>
                        <a:latin typeface="Calibri"/>
                      </a:endParaRPr>
                    </a:p>
                  </a:txBody>
                  <a:tcPr marL="9525" marR="9525" marT="9525" marB="0" anchor="ctr"/>
                </a:tc>
              </a:tr>
              <a:tr h="405758">
                <a:tc>
                  <a:txBody>
                    <a:bodyPr/>
                    <a:lstStyle/>
                    <a:p>
                      <a:pPr algn="l" fontAlgn="b"/>
                      <a:r>
                        <a:rPr lang="en-ZA" sz="1100" u="none" strike="noStrike" dirty="0" smtClean="0"/>
                        <a:t>Micro finance: ways of teaching people about the loan sharks in the microfinance industry,  general micro finance queries</a:t>
                      </a:r>
                      <a:endParaRPr lang="en-ZA" sz="1100" b="0" i="0" u="none" strike="noStrike" dirty="0">
                        <a:solidFill>
                          <a:srgbClr val="000000"/>
                        </a:solidFill>
                        <a:latin typeface="Calibri"/>
                      </a:endParaRPr>
                    </a:p>
                  </a:txBody>
                  <a:tcPr marL="9525" marR="9525" marT="9525" marB="0" anchor="ctr"/>
                </a:tc>
                <a:tc>
                  <a:txBody>
                    <a:bodyPr/>
                    <a:lstStyle/>
                    <a:p>
                      <a:pPr algn="ctr" fontAlgn="b"/>
                      <a:r>
                        <a:rPr lang="en-ZA" sz="1100" u="none" strike="noStrike" dirty="0"/>
                        <a:t>2</a:t>
                      </a:r>
                      <a:endParaRPr lang="en-ZA" sz="1100" b="0" i="0" u="none" strike="noStrike" dirty="0">
                        <a:solidFill>
                          <a:srgbClr val="000000"/>
                        </a:solidFill>
                        <a:latin typeface="Calibri"/>
                      </a:endParaRPr>
                    </a:p>
                  </a:txBody>
                  <a:tcPr marL="9525" marR="9525" marT="9525" marB="0" anchor="ctr"/>
                </a:tc>
              </a:tr>
              <a:tr h="405758">
                <a:tc>
                  <a:txBody>
                    <a:bodyPr/>
                    <a:lstStyle/>
                    <a:p>
                      <a:pPr algn="l" fontAlgn="b"/>
                      <a:r>
                        <a:rPr lang="en-ZA" sz="1100" u="none" strike="noStrike" dirty="0"/>
                        <a:t>Other: domestic affairs, Quality assurance issues, Leadership Management, Talent Management, Operational Development, Job creation</a:t>
                      </a:r>
                      <a:endParaRPr lang="en-ZA" sz="1100" b="0" i="0" u="none" strike="noStrike" dirty="0">
                        <a:solidFill>
                          <a:srgbClr val="000000"/>
                        </a:solidFill>
                        <a:latin typeface="Calibri"/>
                      </a:endParaRPr>
                    </a:p>
                  </a:txBody>
                  <a:tcPr marL="9525" marR="9525" marT="9525" marB="0" anchor="ctr"/>
                </a:tc>
                <a:tc>
                  <a:txBody>
                    <a:bodyPr/>
                    <a:lstStyle/>
                    <a:p>
                      <a:pPr algn="ctr" fontAlgn="b"/>
                      <a:r>
                        <a:rPr lang="en-ZA" sz="1100" u="none" strike="noStrike" dirty="0"/>
                        <a:t>4</a:t>
                      </a:r>
                      <a:endParaRPr lang="en-ZA" sz="1100" b="0" i="0" u="none" strike="noStrike" dirty="0">
                        <a:solidFill>
                          <a:srgbClr val="000000"/>
                        </a:solidFill>
                        <a:latin typeface="Calibri"/>
                      </a:endParaRPr>
                    </a:p>
                  </a:txBody>
                  <a:tcPr marL="9525" marR="9525" marT="9525" marB="0" anchor="ctr"/>
                </a:tc>
              </a:tr>
            </a:tbl>
          </a:graphicData>
        </a:graphic>
      </p:graphicFrame>
      <p:sp>
        <p:nvSpPr>
          <p:cNvPr id="6" name="Slide Number Placeholder 5"/>
          <p:cNvSpPr>
            <a:spLocks noGrp="1"/>
          </p:cNvSpPr>
          <p:nvPr>
            <p:ph type="sldNum" sz="quarter" idx="12"/>
          </p:nvPr>
        </p:nvSpPr>
        <p:spPr/>
        <p:txBody>
          <a:bodyPr/>
          <a:lstStyle/>
          <a:p>
            <a:fld id="{746E673A-1C4A-4AB9-B0E0-1AFDA1C40DF3}" type="slidenum">
              <a:rPr lang="en-GB" smtClean="0">
                <a:solidFill>
                  <a:srgbClr val="000000"/>
                </a:solidFill>
              </a:rPr>
              <a:pPr/>
              <a:t>82</a:t>
            </a:fld>
            <a:endParaRPr lang="en-GB" dirty="0">
              <a:solidFill>
                <a:srgbClr val="000000"/>
              </a:solidFill>
            </a:endParaRPr>
          </a:p>
        </p:txBody>
      </p:sp>
      <p:sp>
        <p:nvSpPr>
          <p:cNvPr id="8" name="Flowchart: Off-page Connector 7"/>
          <p:cNvSpPr/>
          <p:nvPr/>
        </p:nvSpPr>
        <p:spPr>
          <a:xfrm rot="20689701">
            <a:off x="113761" y="630567"/>
            <a:ext cx="754941" cy="969895"/>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7"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
        <p:nvSpPr>
          <p:cNvPr id="10" name="Rectangle 9"/>
          <p:cNvSpPr/>
          <p:nvPr/>
        </p:nvSpPr>
        <p:spPr>
          <a:xfrm>
            <a:off x="5436096" y="628836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23528" y="1556792"/>
          <a:ext cx="8610600"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Communication</a:t>
            </a:r>
            <a:endParaRPr lang="en-US" dirty="0"/>
          </a:p>
        </p:txBody>
      </p:sp>
      <p:sp>
        <p:nvSpPr>
          <p:cNvPr id="12" name="Slide Number Placeholder 11"/>
          <p:cNvSpPr>
            <a:spLocks noGrp="1"/>
          </p:cNvSpPr>
          <p:nvPr>
            <p:ph type="sldNum" sz="quarter" idx="12"/>
          </p:nvPr>
        </p:nvSpPr>
        <p:spPr/>
        <p:txBody>
          <a:bodyPr/>
          <a:lstStyle/>
          <a:p>
            <a:fld id="{746E673A-1C4A-4AB9-B0E0-1AFDA1C40DF3}" type="slidenum">
              <a:rPr lang="en-GB" smtClean="0">
                <a:solidFill>
                  <a:srgbClr val="000000"/>
                </a:solidFill>
              </a:rPr>
              <a:pPr/>
              <a:t>83</a:t>
            </a:fld>
            <a:endParaRPr lang="en-GB" dirty="0">
              <a:solidFill>
                <a:srgbClr val="000000"/>
              </a:solidFill>
            </a:endParaRPr>
          </a:p>
        </p:txBody>
      </p:sp>
      <p:sp>
        <p:nvSpPr>
          <p:cNvPr id="8" name="6-Point Star 7"/>
          <p:cNvSpPr/>
          <p:nvPr/>
        </p:nvSpPr>
        <p:spPr>
          <a:xfrm rot="279683">
            <a:off x="6804248" y="476672"/>
            <a:ext cx="2088232" cy="1152128"/>
          </a:xfrm>
          <a:prstGeom prst="star6">
            <a:avLst>
              <a:gd name="adj" fmla="val 27769"/>
              <a:gd name="hf" fmla="val 115470"/>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i="1" dirty="0" smtClean="0">
                <a:solidFill>
                  <a:schemeClr val="tx1"/>
                </a:solidFill>
              </a:rPr>
              <a:t>All respondent categories – staff excluded</a:t>
            </a:r>
            <a:endParaRPr lang="en-US" sz="1200" i="1" dirty="0">
              <a:solidFill>
                <a:schemeClr val="tx1"/>
              </a:solidFill>
            </a:endParaRPr>
          </a:p>
        </p:txBody>
      </p:sp>
      <p:sp>
        <p:nvSpPr>
          <p:cNvPr id="7"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23528" y="1556792"/>
          <a:ext cx="8610600"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Communication</a:t>
            </a:r>
            <a:endParaRPr lang="en-US" dirty="0"/>
          </a:p>
        </p:txBody>
      </p:sp>
      <p:sp>
        <p:nvSpPr>
          <p:cNvPr id="12" name="Slide Number Placeholder 11"/>
          <p:cNvSpPr>
            <a:spLocks noGrp="1"/>
          </p:cNvSpPr>
          <p:nvPr>
            <p:ph type="sldNum" sz="quarter" idx="12"/>
          </p:nvPr>
        </p:nvSpPr>
        <p:spPr/>
        <p:txBody>
          <a:bodyPr/>
          <a:lstStyle/>
          <a:p>
            <a:fld id="{746E673A-1C4A-4AB9-B0E0-1AFDA1C40DF3}" type="slidenum">
              <a:rPr lang="en-GB" smtClean="0">
                <a:solidFill>
                  <a:srgbClr val="000000"/>
                </a:solidFill>
              </a:rPr>
              <a:pPr/>
              <a:t>84</a:t>
            </a:fld>
            <a:endParaRPr lang="en-GB" dirty="0">
              <a:solidFill>
                <a:srgbClr val="000000"/>
              </a:solidFill>
            </a:endParaRPr>
          </a:p>
        </p:txBody>
      </p:sp>
      <p:sp>
        <p:nvSpPr>
          <p:cNvPr id="8" name="6-Point Star 7"/>
          <p:cNvSpPr/>
          <p:nvPr/>
        </p:nvSpPr>
        <p:spPr>
          <a:xfrm rot="279683">
            <a:off x="6804248" y="476672"/>
            <a:ext cx="2088232" cy="1152128"/>
          </a:xfrm>
          <a:prstGeom prst="star6">
            <a:avLst>
              <a:gd name="adj" fmla="val 27769"/>
              <a:gd name="hf" fmla="val 115470"/>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i="1" dirty="0" smtClean="0">
                <a:solidFill>
                  <a:schemeClr val="tx1"/>
                </a:solidFill>
              </a:rPr>
              <a:t>All respondent categories – staff excluded</a:t>
            </a:r>
            <a:endParaRPr lang="en-US" sz="1200" i="1" dirty="0">
              <a:solidFill>
                <a:schemeClr val="tx1"/>
              </a:solidFill>
            </a:endParaRPr>
          </a:p>
        </p:txBody>
      </p:sp>
      <p:sp>
        <p:nvSpPr>
          <p:cNvPr id="7"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51520" y="1340768"/>
          <a:ext cx="86106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Communication</a:t>
            </a:r>
            <a:endParaRPr lang="en-US" dirty="0"/>
          </a:p>
        </p:txBody>
      </p:sp>
      <p:cxnSp>
        <p:nvCxnSpPr>
          <p:cNvPr id="8" name="Straight Connector 7"/>
          <p:cNvCxnSpPr/>
          <p:nvPr/>
        </p:nvCxnSpPr>
        <p:spPr bwMode="auto">
          <a:xfrm rot="5400000">
            <a:off x="485663" y="2978832"/>
            <a:ext cx="2124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5436096" y="636036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0" name="Slide Number Placeholder 9"/>
          <p:cNvSpPr>
            <a:spLocks noGrp="1"/>
          </p:cNvSpPr>
          <p:nvPr>
            <p:ph type="sldNum" sz="quarter" idx="12"/>
          </p:nvPr>
        </p:nvSpPr>
        <p:spPr/>
        <p:txBody>
          <a:bodyPr/>
          <a:lstStyle/>
          <a:p>
            <a:fld id="{746E673A-1C4A-4AB9-B0E0-1AFDA1C40DF3}" type="slidenum">
              <a:rPr lang="en-GB" smtClean="0">
                <a:solidFill>
                  <a:srgbClr val="000000"/>
                </a:solidFill>
              </a:rPr>
              <a:pPr/>
              <a:t>85</a:t>
            </a:fld>
            <a:endParaRPr lang="en-GB" dirty="0">
              <a:solidFill>
                <a:srgbClr val="000000"/>
              </a:solidFill>
            </a:endParaRPr>
          </a:p>
        </p:txBody>
      </p:sp>
      <p:sp>
        <p:nvSpPr>
          <p:cNvPr id="11" name="Flowchart: Off-page Connector 10"/>
          <p:cNvSpPr/>
          <p:nvPr/>
        </p:nvSpPr>
        <p:spPr>
          <a:xfrm rot="20689701">
            <a:off x="437288" y="774581"/>
            <a:ext cx="754941" cy="969895"/>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3"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57200" y="274638"/>
            <a:ext cx="8229600" cy="1143000"/>
          </a:xfrm>
        </p:spPr>
        <p:txBody>
          <a:bodyPr/>
          <a:lstStyle/>
          <a:p>
            <a:r>
              <a:rPr lang="en-US" dirty="0" smtClean="0"/>
              <a:t>Communication</a:t>
            </a:r>
            <a:endParaRPr lang="en-US" dirty="0"/>
          </a:p>
        </p:txBody>
      </p:sp>
      <p:sp>
        <p:nvSpPr>
          <p:cNvPr id="7" name="Rectangle 24"/>
          <p:cNvSpPr>
            <a:spLocks noChangeArrowheads="1"/>
          </p:cNvSpPr>
          <p:nvPr/>
        </p:nvSpPr>
        <p:spPr bwMode="auto">
          <a:xfrm>
            <a:off x="2819400" y="6522011"/>
            <a:ext cx="5257800" cy="335989"/>
          </a:xfrm>
          <a:prstGeom prst="rect">
            <a:avLst/>
          </a:prstGeom>
          <a:noFill/>
          <a:ln w="12700">
            <a:noFill/>
            <a:miter lim="800000"/>
            <a:headEnd/>
            <a:tailEnd/>
          </a:ln>
        </p:spPr>
        <p:txBody>
          <a:bodyPr wrap="square" lIns="90488" tIns="44450" rIns="90488" bIns="44450" anchor="b">
            <a:spAutoFit/>
          </a:bodyPr>
          <a:lstStyle/>
          <a:p>
            <a:pPr marL="119063" indent="-119063" defTabSz="911225" fontAlgn="base">
              <a:spcBef>
                <a:spcPct val="0"/>
              </a:spcBef>
              <a:spcAft>
                <a:spcPct val="0"/>
              </a:spcAft>
              <a:tabLst>
                <a:tab pos="401638" algn="l"/>
              </a:tabLst>
            </a:pPr>
            <a:r>
              <a:rPr lang="en-ZA" sz="800" dirty="0">
                <a:solidFill>
                  <a:srgbClr val="000000"/>
                </a:solidFill>
              </a:rPr>
              <a:t>Note:</a:t>
            </a:r>
          </a:p>
          <a:p>
            <a:pPr marL="119063" indent="-119063" defTabSz="911225" fontAlgn="base">
              <a:spcBef>
                <a:spcPct val="0"/>
              </a:spcBef>
              <a:spcAft>
                <a:spcPct val="0"/>
              </a:spcAft>
              <a:tabLst>
                <a:tab pos="401638" algn="l"/>
              </a:tabLst>
            </a:pPr>
            <a:r>
              <a:rPr lang="en-ZA" sz="800" dirty="0">
                <a:solidFill>
                  <a:srgbClr val="000000"/>
                </a:solidFill>
              </a:rPr>
              <a:t>Source: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graphicFrame>
        <p:nvGraphicFramePr>
          <p:cNvPr id="11" name="Table 10"/>
          <p:cNvGraphicFramePr>
            <a:graphicFrameLocks noGrp="1"/>
          </p:cNvGraphicFramePr>
          <p:nvPr/>
        </p:nvGraphicFramePr>
        <p:xfrm>
          <a:off x="251520" y="1484785"/>
          <a:ext cx="8712968" cy="5315801"/>
        </p:xfrm>
        <a:graphic>
          <a:graphicData uri="http://schemas.openxmlformats.org/drawingml/2006/table">
            <a:tbl>
              <a:tblPr firstRow="1" bandRow="1">
                <a:tableStyleId>{FABFCF23-3B69-468F-B69F-88F6DE6A72F2}</a:tableStyleId>
              </a:tblPr>
              <a:tblGrid>
                <a:gridCol w="7623847"/>
                <a:gridCol w="1089121"/>
              </a:tblGrid>
              <a:tr h="302081">
                <a:tc>
                  <a:txBody>
                    <a:bodyPr/>
                    <a:lstStyle/>
                    <a:p>
                      <a:pPr algn="l" fontAlgn="t"/>
                      <a:r>
                        <a:rPr lang="en-US" sz="1100" u="none" strike="noStrike" kern="1200" dirty="0" smtClean="0"/>
                        <a:t>How</a:t>
                      </a:r>
                      <a:r>
                        <a:rPr lang="en-US" sz="1100" u="none" strike="noStrike" kern="1200" baseline="0" dirty="0" smtClean="0"/>
                        <a:t> Can BANKSETA Improve Their Communications?</a:t>
                      </a:r>
                      <a:endParaRPr lang="en-US" sz="1100" b="0" i="0" u="none" strike="noStrike" dirty="0">
                        <a:solidFill>
                          <a:schemeClr val="tx1"/>
                        </a:solidFill>
                        <a:latin typeface="+mn-lt"/>
                      </a:endParaRPr>
                    </a:p>
                  </a:txBody>
                  <a:tcPr marL="4661" marR="4661" marT="4661" marB="0" anchor="ctr"/>
                </a:tc>
                <a:tc>
                  <a:txBody>
                    <a:bodyPr/>
                    <a:lstStyle/>
                    <a:p>
                      <a:pPr algn="ctr" fontAlgn="t"/>
                      <a:r>
                        <a:rPr lang="en-US" sz="1100" u="none" strike="noStrike" dirty="0" smtClean="0"/>
                        <a:t>Most Frequent</a:t>
                      </a:r>
                      <a:r>
                        <a:rPr lang="en-US" sz="1100" u="none" strike="noStrike" baseline="0" dirty="0" smtClean="0"/>
                        <a:t> Mentions</a:t>
                      </a:r>
                      <a:endParaRPr lang="en-US" sz="1100" u="none" strike="noStrike" dirty="0" smtClean="0">
                        <a:solidFill>
                          <a:schemeClr val="tx1"/>
                        </a:solidFill>
                        <a:latin typeface="+mn-lt"/>
                      </a:endParaRPr>
                    </a:p>
                  </a:txBody>
                  <a:tcPr marL="4661" marR="4661" marT="4661" marB="0" anchor="ctr"/>
                </a:tc>
              </a:tr>
              <a:tr h="322594">
                <a:tc>
                  <a:txBody>
                    <a:bodyPr/>
                    <a:lstStyle/>
                    <a:p>
                      <a:pPr algn="l" fontAlgn="b"/>
                      <a:r>
                        <a:rPr lang="en-ZA" sz="1100" u="none" strike="noStrike" dirty="0"/>
                        <a:t>Email: Formal mails with short information snippets from </a:t>
                      </a:r>
                      <a:r>
                        <a:rPr lang="en-ZA" sz="1100" u="none" strike="noStrike" dirty="0" smtClean="0"/>
                        <a:t>BANKSETA.</a:t>
                      </a:r>
                      <a:r>
                        <a:rPr lang="en-ZA" sz="1100" u="none" strike="noStrike" baseline="0" dirty="0" smtClean="0"/>
                        <a:t>  </a:t>
                      </a:r>
                      <a:r>
                        <a:rPr lang="en-ZA" sz="1100" u="none" strike="noStrike" dirty="0" smtClean="0"/>
                        <a:t>Email </a:t>
                      </a:r>
                      <a:r>
                        <a:rPr lang="en-ZA" sz="1100" u="none" strike="noStrike" dirty="0"/>
                        <a:t>is the quickest way, more email correspondence re projects / developments / proposed pipelines / tenders (even with hyperlinks to actual content on webpage), Updated any information by e-mail</a:t>
                      </a:r>
                      <a:endParaRPr lang="en-ZA" sz="1100" b="0" i="0" u="none" strike="noStrike" dirty="0">
                        <a:solidFill>
                          <a:srgbClr val="000000"/>
                        </a:solidFill>
                        <a:latin typeface="+mn-lt"/>
                        <a:cs typeface="Calibri" pitchFamily="34" charset="0"/>
                      </a:endParaRPr>
                    </a:p>
                  </a:txBody>
                  <a:tcPr marL="9525" marR="9525" marT="9525" marB="0" anchor="ctr"/>
                </a:tc>
                <a:tc>
                  <a:txBody>
                    <a:bodyPr/>
                    <a:lstStyle/>
                    <a:p>
                      <a:pPr algn="ctr" fontAlgn="b"/>
                      <a:r>
                        <a:rPr lang="en-ZA" sz="1100" u="none" strike="noStrike" dirty="0"/>
                        <a:t>59</a:t>
                      </a:r>
                      <a:endParaRPr lang="en-ZA" sz="1100" b="0" i="0" u="none" strike="noStrike" dirty="0">
                        <a:solidFill>
                          <a:srgbClr val="000000"/>
                        </a:solidFill>
                        <a:latin typeface="+mn-lt"/>
                      </a:endParaRPr>
                    </a:p>
                  </a:txBody>
                  <a:tcPr marL="9525" marR="9525" marT="9525" marB="0" anchor="ctr"/>
                </a:tc>
              </a:tr>
              <a:tr h="428287">
                <a:tc>
                  <a:txBody>
                    <a:bodyPr/>
                    <a:lstStyle/>
                    <a:p>
                      <a:pPr algn="l" fontAlgn="b"/>
                      <a:r>
                        <a:rPr lang="en-ZA" sz="1100" u="none" strike="noStrike" dirty="0"/>
                        <a:t>Communications: Communicate more often on specific projects instead of one communication on several projects (more targeted and in-depth), Communicate well in advance. Deadlines are mostly very tight, More communication especially with their stakeholders, They could let me know what courses they are running, They must make us more aware of all the forums</a:t>
                      </a:r>
                      <a:endParaRPr lang="en-ZA" sz="1100" b="0" i="0" u="none" strike="noStrike" dirty="0">
                        <a:solidFill>
                          <a:srgbClr val="000000"/>
                        </a:solidFill>
                        <a:latin typeface="+mn-lt"/>
                        <a:cs typeface="Calibri" pitchFamily="34" charset="0"/>
                      </a:endParaRPr>
                    </a:p>
                  </a:txBody>
                  <a:tcPr marL="9525" marR="9525" marT="9525" marB="0" anchor="ctr"/>
                </a:tc>
                <a:tc>
                  <a:txBody>
                    <a:bodyPr/>
                    <a:lstStyle/>
                    <a:p>
                      <a:pPr algn="ctr" fontAlgn="b"/>
                      <a:r>
                        <a:rPr lang="en-ZA" sz="1100" u="none" strike="noStrike" dirty="0"/>
                        <a:t>22</a:t>
                      </a:r>
                      <a:endParaRPr lang="en-ZA" sz="1100" b="0" i="0" u="none" strike="noStrike" dirty="0">
                        <a:solidFill>
                          <a:srgbClr val="000000"/>
                        </a:solidFill>
                        <a:latin typeface="+mn-lt"/>
                      </a:endParaRPr>
                    </a:p>
                  </a:txBody>
                  <a:tcPr marL="9525" marR="9525" marT="9525" marB="0" anchor="ctr"/>
                </a:tc>
              </a:tr>
              <a:tr h="292860">
                <a:tc>
                  <a:txBody>
                    <a:bodyPr/>
                    <a:lstStyle/>
                    <a:p>
                      <a:pPr algn="l" fontAlgn="b"/>
                      <a:r>
                        <a:rPr lang="en-ZA" sz="1100" u="none" strike="noStrike" dirty="0"/>
                        <a:t>SMS: SMS is preferable as no e-mail available, A lot of us don’t have e-mail, send an sms or message through our LSO, They can SMS us more information and inform us of new programmes or when the next available course is</a:t>
                      </a:r>
                      <a:endParaRPr lang="en-ZA" sz="1100" b="0" i="0" u="none" strike="noStrike" dirty="0">
                        <a:solidFill>
                          <a:srgbClr val="000000"/>
                        </a:solidFill>
                        <a:latin typeface="+mn-lt"/>
                        <a:cs typeface="Calibri" pitchFamily="34" charset="0"/>
                      </a:endParaRPr>
                    </a:p>
                  </a:txBody>
                  <a:tcPr marL="9525" marR="9525" marT="9525" marB="0" anchor="ctr"/>
                </a:tc>
                <a:tc>
                  <a:txBody>
                    <a:bodyPr/>
                    <a:lstStyle/>
                    <a:p>
                      <a:pPr algn="ctr" fontAlgn="b"/>
                      <a:r>
                        <a:rPr lang="en-ZA" sz="1100" u="none" strike="noStrike" dirty="0"/>
                        <a:t>16</a:t>
                      </a:r>
                      <a:endParaRPr lang="en-ZA" sz="1100" b="0" i="0" u="none" strike="noStrike" dirty="0">
                        <a:solidFill>
                          <a:srgbClr val="000000"/>
                        </a:solidFill>
                        <a:latin typeface="+mn-lt"/>
                      </a:endParaRPr>
                    </a:p>
                  </a:txBody>
                  <a:tcPr marL="9525" marR="9525" marT="9525" marB="0" anchor="ctr"/>
                </a:tc>
              </a:tr>
              <a:tr h="414744">
                <a:tc>
                  <a:txBody>
                    <a:bodyPr/>
                    <a:lstStyle/>
                    <a:p>
                      <a:pPr algn="l" fontAlgn="b"/>
                      <a:r>
                        <a:rPr lang="en-ZA" sz="1100" u="none" strike="noStrike" dirty="0"/>
                        <a:t>Meetings: More meetings with the </a:t>
                      </a:r>
                      <a:r>
                        <a:rPr lang="en-ZA" sz="1100" u="none" strike="noStrike" dirty="0" smtClean="0"/>
                        <a:t>different </a:t>
                      </a:r>
                      <a:r>
                        <a:rPr lang="en-ZA" sz="1100" u="none" strike="noStrike" dirty="0"/>
                        <a:t>stakeholders, More client engaged - engaged personally in our business, Liaising with stakeholders designated representative instead of everyone in the company, One on one internal audits most useful to me, Send meeting minutes out within 48 hours please</a:t>
                      </a:r>
                      <a:endParaRPr lang="en-ZA" sz="1100" b="0" i="0" u="none" strike="noStrike" dirty="0">
                        <a:solidFill>
                          <a:srgbClr val="000000"/>
                        </a:solidFill>
                        <a:latin typeface="+mn-lt"/>
                        <a:cs typeface="Calibri" pitchFamily="34" charset="0"/>
                      </a:endParaRPr>
                    </a:p>
                  </a:txBody>
                  <a:tcPr marL="9525" marR="9525" marT="9525" marB="0" anchor="ctr"/>
                </a:tc>
                <a:tc>
                  <a:txBody>
                    <a:bodyPr/>
                    <a:lstStyle/>
                    <a:p>
                      <a:pPr algn="ctr" fontAlgn="b"/>
                      <a:r>
                        <a:rPr lang="en-ZA" sz="1100" u="none" strike="noStrike" dirty="0"/>
                        <a:t>13</a:t>
                      </a:r>
                      <a:endParaRPr lang="en-ZA" sz="1100" b="0" i="0" u="none" strike="noStrike" dirty="0">
                        <a:solidFill>
                          <a:srgbClr val="000000"/>
                        </a:solidFill>
                        <a:latin typeface="+mn-lt"/>
                      </a:endParaRPr>
                    </a:p>
                  </a:txBody>
                  <a:tcPr marL="9525" marR="9525" marT="9525" marB="0" anchor="ctr"/>
                </a:tc>
              </a:tr>
              <a:tr h="217061">
                <a:tc>
                  <a:txBody>
                    <a:bodyPr/>
                    <a:lstStyle/>
                    <a:p>
                      <a:pPr algn="l" fontAlgn="b"/>
                      <a:r>
                        <a:rPr lang="en-ZA" sz="1100" u="none" strike="noStrike" dirty="0"/>
                        <a:t>Newspaper: If they can post in the newspapers as everyone reads the paper, Improve communication by better advertising in all newspaper</a:t>
                      </a:r>
                      <a:endParaRPr lang="en-ZA" sz="1100" b="0" i="0" u="none" strike="noStrike" dirty="0">
                        <a:solidFill>
                          <a:srgbClr val="000000"/>
                        </a:solidFill>
                        <a:latin typeface="+mn-lt"/>
                        <a:cs typeface="Calibri" pitchFamily="34" charset="0"/>
                      </a:endParaRPr>
                    </a:p>
                  </a:txBody>
                  <a:tcPr marL="9525" marR="9525" marT="9525" marB="0" anchor="ctr"/>
                </a:tc>
                <a:tc>
                  <a:txBody>
                    <a:bodyPr/>
                    <a:lstStyle/>
                    <a:p>
                      <a:pPr algn="ctr" fontAlgn="b"/>
                      <a:r>
                        <a:rPr lang="en-ZA" sz="1100" u="none" strike="noStrike" dirty="0"/>
                        <a:t>7</a:t>
                      </a:r>
                      <a:endParaRPr lang="en-ZA" sz="1100" b="0" i="0" u="none" strike="noStrike" dirty="0">
                        <a:solidFill>
                          <a:srgbClr val="000000"/>
                        </a:solidFill>
                        <a:latin typeface="+mn-lt"/>
                      </a:endParaRPr>
                    </a:p>
                  </a:txBody>
                  <a:tcPr marL="9525" marR="9525" marT="9525" marB="0" anchor="ctr"/>
                </a:tc>
              </a:tr>
              <a:tr h="292860">
                <a:tc>
                  <a:txBody>
                    <a:bodyPr/>
                    <a:lstStyle/>
                    <a:p>
                      <a:pPr algn="l" fontAlgn="b"/>
                      <a:r>
                        <a:rPr lang="en-ZA" sz="1100" u="none" strike="noStrike" dirty="0"/>
                        <a:t>Media coverage: I think they must just advertise more, and in the advertisements they must specify where information can be obtained, More marketing on the work that they are doing and inform people about opportunities, They can advertise more on the radio, </a:t>
                      </a:r>
                      <a:endParaRPr lang="en-ZA" sz="1100" b="0" i="0" u="none" strike="noStrike" dirty="0">
                        <a:solidFill>
                          <a:srgbClr val="000000"/>
                        </a:solidFill>
                        <a:latin typeface="+mn-lt"/>
                        <a:cs typeface="Calibri" pitchFamily="34" charset="0"/>
                      </a:endParaRPr>
                    </a:p>
                  </a:txBody>
                  <a:tcPr marL="9525" marR="9525" marT="9525" marB="0" anchor="ctr"/>
                </a:tc>
                <a:tc>
                  <a:txBody>
                    <a:bodyPr/>
                    <a:lstStyle/>
                    <a:p>
                      <a:pPr algn="ctr" fontAlgn="b"/>
                      <a:r>
                        <a:rPr lang="en-ZA" sz="1100" u="none" strike="noStrike" dirty="0"/>
                        <a:t>7</a:t>
                      </a:r>
                      <a:endParaRPr lang="en-ZA" sz="1100" b="0" i="0" u="none" strike="noStrike" dirty="0">
                        <a:solidFill>
                          <a:srgbClr val="000000"/>
                        </a:solidFill>
                        <a:latin typeface="+mn-lt"/>
                      </a:endParaRPr>
                    </a:p>
                  </a:txBody>
                  <a:tcPr marL="9525" marR="9525" marT="9525" marB="0" anchor="ctr"/>
                </a:tc>
              </a:tr>
              <a:tr h="428287">
                <a:tc>
                  <a:txBody>
                    <a:bodyPr/>
                    <a:lstStyle/>
                    <a:p>
                      <a:pPr algn="l" fontAlgn="b"/>
                      <a:r>
                        <a:rPr lang="en-ZA" sz="1100" u="none" strike="noStrike" dirty="0" smtClean="0"/>
                        <a:t>Refresher </a:t>
                      </a:r>
                      <a:r>
                        <a:rPr lang="en-ZA" sz="1100" u="none" strike="noStrike" dirty="0"/>
                        <a:t>Course / Workshops: After 3 months offer a refresher course if needed, Material we use in course more easy to understand, Do presentations at high schools to tell learners about </a:t>
                      </a:r>
                      <a:r>
                        <a:rPr lang="en-ZA" sz="1100" u="none" strike="noStrike" dirty="0" smtClean="0"/>
                        <a:t>BANKSETA, </a:t>
                      </a:r>
                      <a:r>
                        <a:rPr lang="en-ZA" sz="1100" u="none" strike="noStrike" dirty="0"/>
                        <a:t>They need to advise learners at the end of the course what they can now do with it, To keep </a:t>
                      </a:r>
                      <a:r>
                        <a:rPr lang="en-ZA" sz="1100" u="none" strike="noStrike" dirty="0" smtClean="0"/>
                        <a:t>in touch </a:t>
                      </a:r>
                      <a:r>
                        <a:rPr lang="en-ZA" sz="1100" u="none" strike="noStrike" dirty="0"/>
                        <a:t>with the students after finishing the course</a:t>
                      </a:r>
                      <a:endParaRPr lang="en-ZA" sz="1100" b="0" i="0" u="none" strike="noStrike" dirty="0">
                        <a:solidFill>
                          <a:srgbClr val="000000"/>
                        </a:solidFill>
                        <a:latin typeface="+mn-lt"/>
                        <a:cs typeface="Calibri" pitchFamily="34" charset="0"/>
                      </a:endParaRPr>
                    </a:p>
                  </a:txBody>
                  <a:tcPr marL="9525" marR="9525" marT="9525" marB="0" anchor="ctr"/>
                </a:tc>
                <a:tc>
                  <a:txBody>
                    <a:bodyPr/>
                    <a:lstStyle/>
                    <a:p>
                      <a:pPr algn="ctr" fontAlgn="b"/>
                      <a:r>
                        <a:rPr lang="en-ZA" sz="1100" u="none" strike="noStrike" dirty="0"/>
                        <a:t>8</a:t>
                      </a:r>
                      <a:endParaRPr lang="en-ZA" sz="1100" b="0" i="0" u="none" strike="noStrike" dirty="0">
                        <a:solidFill>
                          <a:srgbClr val="000000"/>
                        </a:solidFill>
                        <a:latin typeface="+mn-lt"/>
                      </a:endParaRPr>
                    </a:p>
                  </a:txBody>
                  <a:tcPr marL="9525" marR="9525" marT="9525" marB="0" anchor="ctr"/>
                </a:tc>
              </a:tr>
              <a:tr h="217061">
                <a:tc>
                  <a:txBody>
                    <a:bodyPr/>
                    <a:lstStyle/>
                    <a:p>
                      <a:pPr algn="l" fontAlgn="b"/>
                      <a:r>
                        <a:rPr lang="en-ZA" sz="1100" u="none" strike="noStrike" dirty="0"/>
                        <a:t>Call: Telephone contact is most welcome, Phone call are best as she has no access to internet, They must also communicate telephonic.</a:t>
                      </a:r>
                      <a:endParaRPr lang="en-ZA" sz="1100" b="0" i="0" u="none" strike="noStrike" dirty="0">
                        <a:solidFill>
                          <a:srgbClr val="000000"/>
                        </a:solidFill>
                        <a:latin typeface="+mn-lt"/>
                        <a:cs typeface="Calibri" pitchFamily="34" charset="0"/>
                      </a:endParaRPr>
                    </a:p>
                  </a:txBody>
                  <a:tcPr marL="9525" marR="9525" marT="9525" marB="0" anchor="ctr"/>
                </a:tc>
                <a:tc>
                  <a:txBody>
                    <a:bodyPr/>
                    <a:lstStyle/>
                    <a:p>
                      <a:pPr algn="ctr" fontAlgn="b"/>
                      <a:r>
                        <a:rPr lang="en-ZA" sz="1100" u="none" strike="noStrike" dirty="0"/>
                        <a:t>5</a:t>
                      </a:r>
                      <a:endParaRPr lang="en-ZA" sz="1100" b="0" i="0" u="none" strike="noStrike" dirty="0">
                        <a:solidFill>
                          <a:srgbClr val="000000"/>
                        </a:solidFill>
                        <a:latin typeface="+mn-lt"/>
                      </a:endParaRPr>
                    </a:p>
                  </a:txBody>
                  <a:tcPr marL="9525" marR="9525" marT="9525" marB="0" anchor="ctr"/>
                </a:tc>
              </a:tr>
              <a:tr h="157434">
                <a:tc>
                  <a:txBody>
                    <a:bodyPr/>
                    <a:lstStyle/>
                    <a:p>
                      <a:pPr algn="l" fontAlgn="b"/>
                      <a:r>
                        <a:rPr lang="en-ZA" sz="1100" u="none" strike="noStrike" dirty="0"/>
                        <a:t>Website: The website can be </a:t>
                      </a:r>
                      <a:r>
                        <a:rPr lang="en-ZA" sz="1100" u="none" strike="noStrike" dirty="0" smtClean="0"/>
                        <a:t>continuously </a:t>
                      </a:r>
                      <a:r>
                        <a:rPr lang="en-ZA" sz="1100" u="none" strike="noStrike" dirty="0"/>
                        <a:t>updated as sometimes there is outdated information, the website runs time out very quick</a:t>
                      </a:r>
                      <a:endParaRPr lang="en-ZA" sz="1100" b="0" i="0" u="none" strike="noStrike" dirty="0">
                        <a:solidFill>
                          <a:srgbClr val="000000"/>
                        </a:solidFill>
                        <a:latin typeface="+mn-lt"/>
                        <a:cs typeface="Calibri" pitchFamily="34" charset="0"/>
                      </a:endParaRPr>
                    </a:p>
                  </a:txBody>
                  <a:tcPr marL="9525" marR="9525" marT="9525" marB="0" anchor="ctr"/>
                </a:tc>
                <a:tc>
                  <a:txBody>
                    <a:bodyPr/>
                    <a:lstStyle/>
                    <a:p>
                      <a:pPr algn="ctr" fontAlgn="b"/>
                      <a:r>
                        <a:rPr lang="en-ZA" sz="1100" u="none" strike="noStrike" dirty="0"/>
                        <a:t>3</a:t>
                      </a:r>
                      <a:endParaRPr lang="en-ZA" sz="1100" b="0" i="0" u="none" strike="noStrike" dirty="0">
                        <a:solidFill>
                          <a:srgbClr val="000000"/>
                        </a:solidFill>
                        <a:latin typeface="+mn-lt"/>
                      </a:endParaRPr>
                    </a:p>
                  </a:txBody>
                  <a:tcPr marL="9525" marR="9525" marT="9525" marB="0" anchor="ctr"/>
                </a:tc>
              </a:tr>
              <a:tr h="157434">
                <a:tc>
                  <a:txBody>
                    <a:bodyPr/>
                    <a:lstStyle/>
                    <a:p>
                      <a:pPr algn="l" fontAlgn="b"/>
                      <a:r>
                        <a:rPr lang="en-ZA" sz="1100" u="none" strike="noStrike" dirty="0"/>
                        <a:t>Personal Queries: Staff need to take a personal interest in queries received from stakeholders</a:t>
                      </a:r>
                      <a:endParaRPr lang="en-ZA" sz="1100" b="0" i="0" u="none" strike="noStrike" dirty="0">
                        <a:solidFill>
                          <a:srgbClr val="000000"/>
                        </a:solidFill>
                        <a:latin typeface="+mn-lt"/>
                        <a:cs typeface="Calibri" pitchFamily="34" charset="0"/>
                      </a:endParaRPr>
                    </a:p>
                  </a:txBody>
                  <a:tcPr marL="9525" marR="9525" marT="9525" marB="0" anchor="ctr"/>
                </a:tc>
                <a:tc>
                  <a:txBody>
                    <a:bodyPr/>
                    <a:lstStyle/>
                    <a:p>
                      <a:pPr algn="ctr" fontAlgn="b"/>
                      <a:r>
                        <a:rPr lang="en-ZA" sz="1100" u="none" strike="noStrike" dirty="0"/>
                        <a:t>2</a:t>
                      </a:r>
                      <a:endParaRPr lang="en-ZA" sz="1100" b="0" i="0" u="none" strike="noStrike" dirty="0">
                        <a:solidFill>
                          <a:srgbClr val="000000"/>
                        </a:solidFill>
                        <a:latin typeface="+mn-lt"/>
                      </a:endParaRPr>
                    </a:p>
                  </a:txBody>
                  <a:tcPr marL="9525" marR="9525" marT="9525" marB="0" anchor="ctr"/>
                </a:tc>
              </a:tr>
              <a:tr h="157434">
                <a:tc>
                  <a:txBody>
                    <a:bodyPr/>
                    <a:lstStyle/>
                    <a:p>
                      <a:pPr algn="l" fontAlgn="b"/>
                      <a:r>
                        <a:rPr lang="en-ZA" sz="1100" u="none" strike="noStrike" dirty="0"/>
                        <a:t>Response Time: Generally response time must be quicker, More timely responses.</a:t>
                      </a:r>
                      <a:endParaRPr lang="en-ZA" sz="1100" b="0" i="0" u="none" strike="noStrike" dirty="0">
                        <a:solidFill>
                          <a:srgbClr val="000000"/>
                        </a:solidFill>
                        <a:latin typeface="+mn-lt"/>
                        <a:cs typeface="Calibri" pitchFamily="34" charset="0"/>
                      </a:endParaRPr>
                    </a:p>
                  </a:txBody>
                  <a:tcPr marL="9525" marR="9525" marT="9525" marB="0" anchor="ctr"/>
                </a:tc>
                <a:tc>
                  <a:txBody>
                    <a:bodyPr/>
                    <a:lstStyle/>
                    <a:p>
                      <a:pPr algn="ctr" fontAlgn="b"/>
                      <a:r>
                        <a:rPr lang="en-ZA" sz="1100" u="none" strike="noStrike" dirty="0"/>
                        <a:t>2</a:t>
                      </a:r>
                      <a:endParaRPr lang="en-ZA" sz="1100" b="0" i="0" u="none" strike="noStrike" dirty="0">
                        <a:solidFill>
                          <a:srgbClr val="000000"/>
                        </a:solidFill>
                        <a:latin typeface="+mn-lt"/>
                      </a:endParaRPr>
                    </a:p>
                  </a:txBody>
                  <a:tcPr marL="9525" marR="9525" marT="9525" marB="0" anchor="ctr"/>
                </a:tc>
              </a:tr>
              <a:tr h="428287">
                <a:tc>
                  <a:txBody>
                    <a:bodyPr/>
                    <a:lstStyle/>
                    <a:p>
                      <a:pPr algn="l" fontAlgn="b"/>
                      <a:r>
                        <a:rPr lang="en-ZA" sz="1100" u="none" strike="noStrike" dirty="0"/>
                        <a:t>Other: Rural communities should be told about </a:t>
                      </a:r>
                      <a:r>
                        <a:rPr lang="en-ZA" sz="1100" u="none" strike="noStrike" dirty="0" smtClean="0"/>
                        <a:t>BANKSETA </a:t>
                      </a:r>
                      <a:r>
                        <a:rPr lang="en-ZA" sz="1100" u="none" strike="noStrike" dirty="0"/>
                        <a:t>through representatives visiting them, Would like information in Afrikaans as well, Transparency - More access to information, They must have follow up reminders, They can quarterly send out flyers or any new developments, Postal system is best</a:t>
                      </a:r>
                      <a:endParaRPr lang="en-ZA" sz="1100" b="0" i="0" u="none" strike="noStrike" dirty="0">
                        <a:solidFill>
                          <a:srgbClr val="000000"/>
                        </a:solidFill>
                        <a:latin typeface="+mn-lt"/>
                        <a:cs typeface="Calibri" pitchFamily="34" charset="0"/>
                      </a:endParaRPr>
                    </a:p>
                  </a:txBody>
                  <a:tcPr marL="9525" marR="9525" marT="9525" marB="0" anchor="ctr"/>
                </a:tc>
                <a:tc>
                  <a:txBody>
                    <a:bodyPr/>
                    <a:lstStyle/>
                    <a:p>
                      <a:pPr algn="ctr" fontAlgn="b"/>
                      <a:r>
                        <a:rPr lang="en-ZA" sz="1100" u="none" strike="noStrike" dirty="0"/>
                        <a:t>13</a:t>
                      </a:r>
                      <a:endParaRPr lang="en-ZA" sz="1100" b="0" i="0" u="none" strike="noStrike" dirty="0">
                        <a:solidFill>
                          <a:srgbClr val="000000"/>
                        </a:solidFill>
                        <a:latin typeface="+mn-lt"/>
                      </a:endParaRPr>
                    </a:p>
                  </a:txBody>
                  <a:tcPr marL="9525" marR="9525" marT="9525" marB="0" anchor="ctr"/>
                </a:tc>
              </a:tr>
            </a:tbl>
          </a:graphicData>
        </a:graphic>
      </p:graphicFrame>
      <p:sp>
        <p:nvSpPr>
          <p:cNvPr id="8" name="Flowchart: Off-page Connector 7"/>
          <p:cNvSpPr/>
          <p:nvPr/>
        </p:nvSpPr>
        <p:spPr>
          <a:xfrm rot="20689701">
            <a:off x="113761" y="630567"/>
            <a:ext cx="754941" cy="969895"/>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371600"/>
          <a:ext cx="86106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Communication</a:t>
            </a:r>
            <a:endParaRPr lang="en-US" dirty="0"/>
          </a:p>
        </p:txBody>
      </p:sp>
      <p:cxnSp>
        <p:nvCxnSpPr>
          <p:cNvPr id="8" name="Straight Connector 7"/>
          <p:cNvCxnSpPr/>
          <p:nvPr/>
        </p:nvCxnSpPr>
        <p:spPr bwMode="auto">
          <a:xfrm rot="5400000">
            <a:off x="449663" y="3014832"/>
            <a:ext cx="2196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5580112" y="638132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0" name="Slide Number Placeholder 9"/>
          <p:cNvSpPr>
            <a:spLocks noGrp="1"/>
          </p:cNvSpPr>
          <p:nvPr>
            <p:ph type="sldNum" sz="quarter" idx="12"/>
          </p:nvPr>
        </p:nvSpPr>
        <p:spPr/>
        <p:txBody>
          <a:bodyPr/>
          <a:lstStyle/>
          <a:p>
            <a:fld id="{746E673A-1C4A-4AB9-B0E0-1AFDA1C40DF3}" type="slidenum">
              <a:rPr lang="en-GB" smtClean="0">
                <a:solidFill>
                  <a:srgbClr val="000000"/>
                </a:solidFill>
              </a:rPr>
              <a:pPr/>
              <a:t>87</a:t>
            </a:fld>
            <a:endParaRPr lang="en-GB" dirty="0">
              <a:solidFill>
                <a:srgbClr val="000000"/>
              </a:solidFill>
            </a:endParaRPr>
          </a:p>
        </p:txBody>
      </p:sp>
      <p:sp>
        <p:nvSpPr>
          <p:cNvPr id="11" name="Flowchart: Off-page Connector 10"/>
          <p:cNvSpPr/>
          <p:nvPr/>
        </p:nvSpPr>
        <p:spPr>
          <a:xfrm rot="20689701">
            <a:off x="113761" y="630567"/>
            <a:ext cx="754941" cy="969895"/>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2" name="Rectangle 24"/>
          <p:cNvSpPr>
            <a:spLocks noChangeArrowheads="1"/>
          </p:cNvSpPr>
          <p:nvPr/>
        </p:nvSpPr>
        <p:spPr bwMode="auto">
          <a:xfrm>
            <a:off x="1259632" y="6522011"/>
            <a:ext cx="5257800" cy="335989"/>
          </a:xfrm>
          <a:prstGeom prst="rect">
            <a:avLst/>
          </a:prstGeom>
          <a:noFill/>
          <a:ln w="12700">
            <a:noFill/>
            <a:miter lim="800000"/>
            <a:headEnd/>
            <a:tailEnd/>
          </a:ln>
        </p:spPr>
        <p:txBody>
          <a:bodyPr wrap="square" lIns="90488" tIns="44450" rIns="90488" bIns="44450" anchor="b">
            <a:spAutoFit/>
          </a:bodyPr>
          <a:lstStyle/>
          <a:p>
            <a:pPr marL="119063" indent="-119063" defTabSz="911225" fontAlgn="base">
              <a:spcBef>
                <a:spcPct val="0"/>
              </a:spcBef>
              <a:spcAft>
                <a:spcPct val="0"/>
              </a:spcAft>
              <a:tabLst>
                <a:tab pos="401638" algn="l"/>
              </a:tabLst>
            </a:pPr>
            <a:r>
              <a:rPr lang="en-ZA" sz="800" dirty="0">
                <a:solidFill>
                  <a:srgbClr val="000000"/>
                </a:solidFill>
              </a:rPr>
              <a:t>Note</a:t>
            </a:r>
            <a:r>
              <a:rPr lang="en-ZA" sz="800" dirty="0" smtClean="0">
                <a:solidFill>
                  <a:srgbClr val="000000"/>
                </a:solidFill>
              </a:rPr>
              <a:t>:  Multiple mention</a:t>
            </a:r>
            <a:endParaRPr lang="en-ZA" sz="800" dirty="0">
              <a:solidFill>
                <a:srgbClr val="000000"/>
              </a:solidFill>
            </a:endParaRPr>
          </a:p>
          <a:p>
            <a:pPr marL="119063" indent="-119063" defTabSz="911225" fontAlgn="base">
              <a:spcBef>
                <a:spcPct val="0"/>
              </a:spcBef>
              <a:spcAft>
                <a:spcPct val="0"/>
              </a:spcAft>
              <a:tabLst>
                <a:tab pos="401638" algn="l"/>
              </a:tabLst>
            </a:pPr>
            <a:r>
              <a:rPr lang="en-ZA" sz="800" dirty="0">
                <a:solidFill>
                  <a:srgbClr val="000000"/>
                </a:solidFill>
              </a:rPr>
              <a:t>Source: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371600"/>
          <a:ext cx="86106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Communication</a:t>
            </a:r>
            <a:endParaRPr lang="en-US" dirty="0"/>
          </a:p>
        </p:txBody>
      </p:sp>
      <p:cxnSp>
        <p:nvCxnSpPr>
          <p:cNvPr id="8" name="Straight Connector 7"/>
          <p:cNvCxnSpPr/>
          <p:nvPr/>
        </p:nvCxnSpPr>
        <p:spPr bwMode="auto">
          <a:xfrm rot="5400000">
            <a:off x="449664" y="3014832"/>
            <a:ext cx="2196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5436096"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0" name="Slide Number Placeholder 9"/>
          <p:cNvSpPr>
            <a:spLocks noGrp="1"/>
          </p:cNvSpPr>
          <p:nvPr>
            <p:ph type="sldNum" sz="quarter" idx="12"/>
          </p:nvPr>
        </p:nvSpPr>
        <p:spPr/>
        <p:txBody>
          <a:bodyPr/>
          <a:lstStyle/>
          <a:p>
            <a:fld id="{746E673A-1C4A-4AB9-B0E0-1AFDA1C40DF3}" type="slidenum">
              <a:rPr lang="en-GB" smtClean="0">
                <a:solidFill>
                  <a:srgbClr val="000000"/>
                </a:solidFill>
              </a:rPr>
              <a:pPr/>
              <a:t>88</a:t>
            </a:fld>
            <a:endParaRPr lang="en-GB" dirty="0">
              <a:solidFill>
                <a:srgbClr val="000000"/>
              </a:solidFill>
            </a:endParaRPr>
          </a:p>
        </p:txBody>
      </p:sp>
      <p:sp>
        <p:nvSpPr>
          <p:cNvPr id="11" name="Flowchart: Off-page Connector 10"/>
          <p:cNvSpPr/>
          <p:nvPr/>
        </p:nvSpPr>
        <p:spPr>
          <a:xfrm rot="20689701">
            <a:off x="113761" y="630567"/>
            <a:ext cx="754941" cy="969895"/>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2" name="Rectangle 24"/>
          <p:cNvSpPr>
            <a:spLocks noChangeArrowheads="1"/>
          </p:cNvSpPr>
          <p:nvPr/>
        </p:nvSpPr>
        <p:spPr bwMode="auto">
          <a:xfrm>
            <a:off x="1259632" y="6522011"/>
            <a:ext cx="5257800" cy="335989"/>
          </a:xfrm>
          <a:prstGeom prst="rect">
            <a:avLst/>
          </a:prstGeom>
          <a:noFill/>
          <a:ln w="12700">
            <a:noFill/>
            <a:miter lim="800000"/>
            <a:headEnd/>
            <a:tailEnd/>
          </a:ln>
        </p:spPr>
        <p:txBody>
          <a:bodyPr wrap="square" lIns="90488" tIns="44450" rIns="90488" bIns="44450" anchor="b">
            <a:spAutoFit/>
          </a:bodyPr>
          <a:lstStyle/>
          <a:p>
            <a:pPr marL="119063" indent="-119063" defTabSz="911225" fontAlgn="base">
              <a:spcBef>
                <a:spcPct val="0"/>
              </a:spcBef>
              <a:spcAft>
                <a:spcPct val="0"/>
              </a:spcAft>
              <a:tabLst>
                <a:tab pos="401638" algn="l"/>
              </a:tabLst>
            </a:pPr>
            <a:r>
              <a:rPr lang="en-ZA" sz="800" dirty="0">
                <a:solidFill>
                  <a:srgbClr val="000000"/>
                </a:solidFill>
              </a:rPr>
              <a:t>Note</a:t>
            </a:r>
            <a:r>
              <a:rPr lang="en-ZA" sz="800" dirty="0" smtClean="0">
                <a:solidFill>
                  <a:srgbClr val="000000"/>
                </a:solidFill>
              </a:rPr>
              <a:t>:  Multiple mention</a:t>
            </a:r>
            <a:endParaRPr lang="en-ZA" sz="800" dirty="0">
              <a:solidFill>
                <a:srgbClr val="000000"/>
              </a:solidFill>
            </a:endParaRPr>
          </a:p>
          <a:p>
            <a:pPr marL="119063" indent="-119063" defTabSz="911225" fontAlgn="base">
              <a:spcBef>
                <a:spcPct val="0"/>
              </a:spcBef>
              <a:spcAft>
                <a:spcPct val="0"/>
              </a:spcAft>
              <a:tabLst>
                <a:tab pos="401638" algn="l"/>
              </a:tabLst>
            </a:pPr>
            <a:r>
              <a:rPr lang="en-ZA" sz="800" dirty="0">
                <a:solidFill>
                  <a:srgbClr val="000000"/>
                </a:solidFill>
              </a:rPr>
              <a:t>Source: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57200" y="274638"/>
            <a:ext cx="8229600" cy="1143000"/>
          </a:xfrm>
        </p:spPr>
        <p:txBody>
          <a:bodyPr/>
          <a:lstStyle/>
          <a:p>
            <a:r>
              <a:rPr lang="en-US" dirty="0" smtClean="0"/>
              <a:t>Communication</a:t>
            </a:r>
            <a:endParaRPr lang="en-US" dirty="0"/>
          </a:p>
        </p:txBody>
      </p:sp>
      <p:graphicFrame>
        <p:nvGraphicFramePr>
          <p:cNvPr id="11" name="Table 10"/>
          <p:cNvGraphicFramePr>
            <a:graphicFrameLocks noGrp="1"/>
          </p:cNvGraphicFramePr>
          <p:nvPr/>
        </p:nvGraphicFramePr>
        <p:xfrm>
          <a:off x="611560" y="1844824"/>
          <a:ext cx="8153400" cy="3361335"/>
        </p:xfrm>
        <a:graphic>
          <a:graphicData uri="http://schemas.openxmlformats.org/drawingml/2006/table">
            <a:tbl>
              <a:tblPr firstRow="1" bandRow="1">
                <a:tableStyleId>{FABFCF23-3B69-468F-B69F-88F6DE6A72F2}</a:tableStyleId>
              </a:tblPr>
              <a:tblGrid>
                <a:gridCol w="6871291"/>
                <a:gridCol w="1282109"/>
              </a:tblGrid>
              <a:tr h="509466">
                <a:tc>
                  <a:txBody>
                    <a:bodyPr/>
                    <a:lstStyle/>
                    <a:p>
                      <a:pPr algn="l" fontAlgn="t"/>
                      <a:r>
                        <a:rPr lang="en-US" sz="1100" u="none" strike="noStrike" kern="1200" dirty="0" smtClean="0"/>
                        <a:t>Where</a:t>
                      </a:r>
                      <a:r>
                        <a:rPr lang="en-US" sz="1100" u="none" strike="noStrike" kern="1200" baseline="0" dirty="0" smtClean="0"/>
                        <a:t> have you seen the advertising?</a:t>
                      </a:r>
                      <a:endParaRPr lang="en-US" sz="1100" b="0" i="0" u="none" strike="noStrike" dirty="0">
                        <a:solidFill>
                          <a:schemeClr val="tx1"/>
                        </a:solidFill>
                        <a:latin typeface="+mn-lt"/>
                      </a:endParaRPr>
                    </a:p>
                  </a:txBody>
                  <a:tcPr marL="4661" marR="4661" marT="4661" marB="0" anchor="ctr"/>
                </a:tc>
                <a:tc>
                  <a:txBody>
                    <a:bodyPr/>
                    <a:lstStyle/>
                    <a:p>
                      <a:pPr algn="ctr" fontAlgn="t"/>
                      <a:r>
                        <a:rPr lang="en-US" sz="1100" u="none" strike="noStrike" dirty="0" smtClean="0"/>
                        <a:t>Most Frequent</a:t>
                      </a:r>
                      <a:r>
                        <a:rPr lang="en-US" sz="1100" u="none" strike="noStrike" baseline="0" dirty="0" smtClean="0"/>
                        <a:t> Mentions</a:t>
                      </a:r>
                      <a:endParaRPr lang="en-US" sz="1100" u="none" strike="noStrike" dirty="0" smtClean="0"/>
                    </a:p>
                    <a:p>
                      <a:pPr algn="ctr" fontAlgn="t"/>
                      <a:r>
                        <a:rPr lang="en-US" sz="1100" u="none" strike="noStrike" dirty="0" smtClean="0"/>
                        <a:t>(#</a:t>
                      </a:r>
                      <a:r>
                        <a:rPr lang="en-US" sz="1100" u="none" strike="noStrike" baseline="0" dirty="0" smtClean="0"/>
                        <a:t> of mention</a:t>
                      </a:r>
                      <a:r>
                        <a:rPr lang="en-US" sz="1100" u="none" strike="noStrike" dirty="0" smtClean="0"/>
                        <a:t>s)</a:t>
                      </a:r>
                      <a:endParaRPr lang="en-US" sz="1100" b="0" i="0" u="none" strike="noStrike" dirty="0">
                        <a:solidFill>
                          <a:schemeClr val="tx1"/>
                        </a:solidFill>
                        <a:latin typeface="+mn-lt"/>
                      </a:endParaRPr>
                    </a:p>
                  </a:txBody>
                  <a:tcPr marL="4661" marR="4661" marT="4661" marB="0" anchor="ctr"/>
                </a:tc>
              </a:tr>
              <a:tr h="318749">
                <a:tc>
                  <a:txBody>
                    <a:bodyPr/>
                    <a:lstStyle/>
                    <a:p>
                      <a:pPr algn="l" fontAlgn="t"/>
                      <a:r>
                        <a:rPr lang="en-US" sz="1100" u="none" strike="noStrike" dirty="0" smtClean="0"/>
                        <a:t>Newspapers</a:t>
                      </a:r>
                      <a:endParaRPr lang="en-US" sz="1100" b="0" i="0" u="none" strike="noStrike" dirty="0">
                        <a:solidFill>
                          <a:schemeClr val="tx1"/>
                        </a:solidFill>
                        <a:latin typeface="+mn-lt"/>
                      </a:endParaRPr>
                    </a:p>
                  </a:txBody>
                  <a:tcPr marL="4661" marR="4661" marT="4661" marB="0" anchor="ctr"/>
                </a:tc>
                <a:tc>
                  <a:txBody>
                    <a:bodyPr/>
                    <a:lstStyle/>
                    <a:p>
                      <a:pPr algn="ctr" fontAlgn="t"/>
                      <a:r>
                        <a:rPr lang="en-US" sz="1100" u="none" strike="noStrike" dirty="0" smtClean="0"/>
                        <a:t>44</a:t>
                      </a:r>
                      <a:endParaRPr lang="en-US" sz="1100" b="0" i="0" u="none" strike="noStrike" dirty="0" smtClean="0">
                        <a:solidFill>
                          <a:schemeClr val="tx1"/>
                        </a:solidFill>
                        <a:latin typeface="+mn-lt"/>
                      </a:endParaRPr>
                    </a:p>
                  </a:txBody>
                  <a:tcPr marL="4661" marR="4661" marT="4661" marB="0" anchor="ctr"/>
                </a:tc>
              </a:tr>
              <a:tr h="341358">
                <a:tc>
                  <a:txBody>
                    <a:bodyPr/>
                    <a:lstStyle/>
                    <a:p>
                      <a:pPr algn="l" fontAlgn="t"/>
                      <a:r>
                        <a:rPr lang="en-US" sz="1100" u="none" strike="noStrike" dirty="0" smtClean="0"/>
                        <a:t>Internet/ Websites</a:t>
                      </a:r>
                      <a:endParaRPr lang="en-US" sz="1100" b="0" i="0" u="none" strike="noStrike" dirty="0">
                        <a:solidFill>
                          <a:schemeClr val="tx1"/>
                        </a:solidFill>
                        <a:latin typeface="+mn-lt"/>
                      </a:endParaRPr>
                    </a:p>
                  </a:txBody>
                  <a:tcPr marL="4661" marR="4661" marT="4661" marB="0" anchor="ctr"/>
                </a:tc>
                <a:tc>
                  <a:txBody>
                    <a:bodyPr/>
                    <a:lstStyle/>
                    <a:p>
                      <a:pPr algn="ctr" fontAlgn="t"/>
                      <a:r>
                        <a:rPr lang="en-US" sz="1100" u="none" strike="noStrike" dirty="0" smtClean="0"/>
                        <a:t>18</a:t>
                      </a:r>
                      <a:endParaRPr lang="en-US" sz="1100" b="0" i="0" u="none" strike="noStrike" dirty="0">
                        <a:solidFill>
                          <a:schemeClr val="tx1"/>
                        </a:solidFill>
                        <a:latin typeface="+mn-lt"/>
                      </a:endParaRPr>
                    </a:p>
                  </a:txBody>
                  <a:tcPr marL="4661" marR="4661" marT="4661" marB="0" anchor="ctr"/>
                </a:tc>
              </a:tr>
              <a:tr h="341358">
                <a:tc>
                  <a:txBody>
                    <a:bodyPr/>
                    <a:lstStyle/>
                    <a:p>
                      <a:pPr algn="l" fontAlgn="t"/>
                      <a:r>
                        <a:rPr lang="en-US" sz="1100" u="none" strike="noStrike" dirty="0" smtClean="0"/>
                        <a:t>Emails</a:t>
                      </a:r>
                      <a:endParaRPr lang="en-US" sz="1100" b="0" i="0" u="none" strike="noStrike" dirty="0">
                        <a:solidFill>
                          <a:schemeClr val="tx1"/>
                        </a:solidFill>
                        <a:latin typeface="+mn-lt"/>
                      </a:endParaRPr>
                    </a:p>
                  </a:txBody>
                  <a:tcPr marL="4661" marR="4661" marT="4661" marB="0" anchor="ctr"/>
                </a:tc>
                <a:tc>
                  <a:txBody>
                    <a:bodyPr/>
                    <a:lstStyle/>
                    <a:p>
                      <a:pPr algn="ctr" fontAlgn="t"/>
                      <a:r>
                        <a:rPr lang="en-US" sz="1100" u="none" strike="noStrike" dirty="0" smtClean="0"/>
                        <a:t>5</a:t>
                      </a:r>
                      <a:endParaRPr lang="en-US" sz="1100" b="0" i="0" u="none" strike="noStrike" dirty="0">
                        <a:solidFill>
                          <a:schemeClr val="tx1"/>
                        </a:solidFill>
                        <a:latin typeface="+mn-lt"/>
                      </a:endParaRPr>
                    </a:p>
                  </a:txBody>
                  <a:tcPr marL="4661" marR="4661" marT="4661" marB="0" anchor="ctr"/>
                </a:tc>
              </a:tr>
              <a:tr h="341358">
                <a:tc>
                  <a:txBody>
                    <a:bodyPr/>
                    <a:lstStyle/>
                    <a:p>
                      <a:pPr algn="l" fontAlgn="t"/>
                      <a:r>
                        <a:rPr lang="en-US" sz="1100" u="none" strike="noStrike" dirty="0" smtClean="0"/>
                        <a:t>Leaflets/ Brochures</a:t>
                      </a:r>
                      <a:endParaRPr lang="en-US" sz="1100" b="0" i="0" u="none" strike="noStrike" dirty="0">
                        <a:solidFill>
                          <a:schemeClr val="tx1"/>
                        </a:solidFill>
                        <a:latin typeface="+mn-lt"/>
                      </a:endParaRPr>
                    </a:p>
                  </a:txBody>
                  <a:tcPr marL="4661" marR="4661" marT="4661" marB="0" anchor="ctr"/>
                </a:tc>
                <a:tc>
                  <a:txBody>
                    <a:bodyPr/>
                    <a:lstStyle/>
                    <a:p>
                      <a:pPr algn="ctr" fontAlgn="t"/>
                      <a:r>
                        <a:rPr lang="en-US" sz="1100" u="none" strike="noStrike" dirty="0" smtClean="0"/>
                        <a:t>5</a:t>
                      </a:r>
                      <a:endParaRPr lang="en-US" sz="1100" b="0" i="0" u="none" strike="noStrike" dirty="0">
                        <a:solidFill>
                          <a:schemeClr val="tx1"/>
                        </a:solidFill>
                        <a:latin typeface="+mn-lt"/>
                      </a:endParaRPr>
                    </a:p>
                  </a:txBody>
                  <a:tcPr marL="4661" marR="4661" marT="4661" marB="0" anchor="ctr"/>
                </a:tc>
              </a:tr>
              <a:tr h="341358">
                <a:tc>
                  <a:txBody>
                    <a:bodyPr/>
                    <a:lstStyle/>
                    <a:p>
                      <a:pPr algn="l" fontAlgn="t"/>
                      <a:r>
                        <a:rPr lang="en-US" sz="1100" u="none" strike="noStrike" dirty="0" smtClean="0"/>
                        <a:t>Newsletters</a:t>
                      </a:r>
                      <a:endParaRPr lang="en-US" sz="1100" b="0" i="0" u="none" strike="noStrike" dirty="0">
                        <a:solidFill>
                          <a:schemeClr val="tx1"/>
                        </a:solidFill>
                        <a:latin typeface="+mn-lt"/>
                      </a:endParaRPr>
                    </a:p>
                  </a:txBody>
                  <a:tcPr marL="4661" marR="4661" marT="4661" marB="0" anchor="ctr"/>
                </a:tc>
                <a:tc>
                  <a:txBody>
                    <a:bodyPr/>
                    <a:lstStyle/>
                    <a:p>
                      <a:pPr algn="ctr" fontAlgn="t"/>
                      <a:r>
                        <a:rPr lang="en-US" sz="1100" u="none" strike="noStrike" dirty="0" smtClean="0"/>
                        <a:t>3</a:t>
                      </a:r>
                      <a:endParaRPr lang="en-US" sz="1100" b="0" i="0" u="none" strike="noStrike" dirty="0">
                        <a:solidFill>
                          <a:schemeClr val="tx1"/>
                        </a:solidFill>
                        <a:latin typeface="+mn-lt"/>
                      </a:endParaRPr>
                    </a:p>
                  </a:txBody>
                  <a:tcPr marL="4661" marR="4661" marT="4661" marB="0" anchor="ctr"/>
                </a:tc>
              </a:tr>
              <a:tr h="318749">
                <a:tc>
                  <a:txBody>
                    <a:bodyPr/>
                    <a:lstStyle/>
                    <a:p>
                      <a:pPr algn="l" fontAlgn="t"/>
                      <a:r>
                        <a:rPr lang="en-US" sz="1100" u="none" strike="noStrike" dirty="0" smtClean="0"/>
                        <a:t>Bank’s offices</a:t>
                      </a:r>
                      <a:endParaRPr lang="en-US" sz="1100" b="0" i="0" u="none" strike="noStrike" dirty="0">
                        <a:solidFill>
                          <a:schemeClr val="tx1"/>
                        </a:solidFill>
                        <a:latin typeface="+mn-lt"/>
                      </a:endParaRPr>
                    </a:p>
                  </a:txBody>
                  <a:tcPr marL="4661" marR="4661" marT="4661" marB="0" anchor="ctr"/>
                </a:tc>
                <a:tc>
                  <a:txBody>
                    <a:bodyPr/>
                    <a:lstStyle/>
                    <a:p>
                      <a:pPr algn="ctr" fontAlgn="t"/>
                      <a:r>
                        <a:rPr lang="en-US" sz="1100" u="none" strike="noStrike" dirty="0" smtClean="0"/>
                        <a:t>2</a:t>
                      </a:r>
                      <a:endParaRPr lang="en-US" sz="1100" b="0" i="0" u="none" strike="noStrike" dirty="0">
                        <a:solidFill>
                          <a:schemeClr val="tx1"/>
                        </a:solidFill>
                        <a:latin typeface="+mn-lt"/>
                      </a:endParaRPr>
                    </a:p>
                  </a:txBody>
                  <a:tcPr marL="4661" marR="4661" marT="4661" marB="0" anchor="ctr"/>
                </a:tc>
              </a:tr>
              <a:tr h="341358">
                <a:tc>
                  <a:txBody>
                    <a:bodyPr/>
                    <a:lstStyle/>
                    <a:p>
                      <a:pPr algn="l" fontAlgn="t"/>
                      <a:r>
                        <a:rPr lang="en-US" sz="1100" u="none" strike="noStrike" dirty="0" smtClean="0"/>
                        <a:t>Radio</a:t>
                      </a:r>
                      <a:endParaRPr lang="en-US" sz="1100" b="0" i="0" u="none" strike="noStrike" dirty="0" smtClean="0">
                        <a:solidFill>
                          <a:schemeClr val="tx1"/>
                        </a:solidFill>
                        <a:latin typeface="+mn-lt"/>
                      </a:endParaRPr>
                    </a:p>
                  </a:txBody>
                  <a:tcPr marL="4661" marR="4661" marT="4661" marB="0" anchor="ctr"/>
                </a:tc>
                <a:tc>
                  <a:txBody>
                    <a:bodyPr/>
                    <a:lstStyle/>
                    <a:p>
                      <a:pPr algn="ctr" fontAlgn="t"/>
                      <a:r>
                        <a:rPr lang="en-US" sz="1100" u="none" strike="noStrike" dirty="0" smtClean="0"/>
                        <a:t>2</a:t>
                      </a:r>
                      <a:endParaRPr lang="en-US" sz="1100" b="0" i="0" u="none" strike="noStrike" dirty="0">
                        <a:solidFill>
                          <a:schemeClr val="tx1"/>
                        </a:solidFill>
                        <a:latin typeface="+mn-lt"/>
                      </a:endParaRPr>
                    </a:p>
                  </a:txBody>
                  <a:tcPr marL="4661" marR="4661" marT="4661" marB="0" anchor="ctr"/>
                </a:tc>
              </a:tr>
              <a:tr h="318749">
                <a:tc>
                  <a:txBody>
                    <a:bodyPr/>
                    <a:lstStyle/>
                    <a:p>
                      <a:pPr algn="l" fontAlgn="t"/>
                      <a:r>
                        <a:rPr lang="en-US" sz="1100" u="none" strike="noStrike" dirty="0" smtClean="0"/>
                        <a:t>Other: </a:t>
                      </a:r>
                      <a:r>
                        <a:rPr lang="en-ZA" sz="1100" u="none" strike="noStrike" dirty="0" smtClean="0"/>
                        <a:t>Have just been appointed to do their advertising, The book bags have advertising on them, Saw it at the disability centre, Micro Finance Meetings, Via Post, at the graduations, at the IEDP nominees invitation, Magazines,</a:t>
                      </a:r>
                      <a:r>
                        <a:rPr lang="en-ZA" sz="1100" u="none" strike="noStrike" baseline="0" dirty="0" smtClean="0"/>
                        <a:t> Saw adverts at Kelly for the SETA, Invitation</a:t>
                      </a:r>
                      <a:endParaRPr lang="en-US" sz="1100" b="0" i="0" u="none" strike="noStrike" dirty="0">
                        <a:solidFill>
                          <a:schemeClr val="tx1"/>
                        </a:solidFill>
                        <a:latin typeface="+mn-lt"/>
                      </a:endParaRPr>
                    </a:p>
                  </a:txBody>
                  <a:tcPr marL="4661" marR="4661" marT="4661" marB="0" anchor="ctr"/>
                </a:tc>
                <a:tc>
                  <a:txBody>
                    <a:bodyPr/>
                    <a:lstStyle/>
                    <a:p>
                      <a:pPr algn="ctr" fontAlgn="t"/>
                      <a:r>
                        <a:rPr lang="en-US" sz="1100" u="none" strike="noStrike" dirty="0" smtClean="0"/>
                        <a:t>10</a:t>
                      </a:r>
                      <a:endParaRPr lang="en-US" sz="1100" b="0" i="0" u="none" strike="noStrike" dirty="0">
                        <a:solidFill>
                          <a:schemeClr val="tx1"/>
                        </a:solidFill>
                        <a:latin typeface="+mn-lt"/>
                      </a:endParaRPr>
                    </a:p>
                  </a:txBody>
                  <a:tcPr marL="4661" marR="4661" marT="4661" marB="0" anchor="ctr"/>
                </a:tc>
              </a:tr>
            </a:tbl>
          </a:graphicData>
        </a:graphic>
      </p:graphicFrame>
      <p:sp>
        <p:nvSpPr>
          <p:cNvPr id="6" name="Slide Number Placeholder 5"/>
          <p:cNvSpPr>
            <a:spLocks noGrp="1"/>
          </p:cNvSpPr>
          <p:nvPr>
            <p:ph type="sldNum" sz="quarter" idx="12"/>
          </p:nvPr>
        </p:nvSpPr>
        <p:spPr/>
        <p:txBody>
          <a:bodyPr/>
          <a:lstStyle/>
          <a:p>
            <a:fld id="{746E673A-1C4A-4AB9-B0E0-1AFDA1C40DF3}" type="slidenum">
              <a:rPr lang="en-GB" smtClean="0">
                <a:solidFill>
                  <a:srgbClr val="000000"/>
                </a:solidFill>
              </a:rPr>
              <a:pPr/>
              <a:t>89</a:t>
            </a:fld>
            <a:endParaRPr lang="en-GB" dirty="0">
              <a:solidFill>
                <a:srgbClr val="000000"/>
              </a:solidFill>
            </a:endParaRPr>
          </a:p>
        </p:txBody>
      </p:sp>
      <p:sp>
        <p:nvSpPr>
          <p:cNvPr id="8" name="Flowchart: Off-page Connector 7"/>
          <p:cNvSpPr/>
          <p:nvPr/>
        </p:nvSpPr>
        <p:spPr>
          <a:xfrm rot="20689701">
            <a:off x="113761" y="630567"/>
            <a:ext cx="754941" cy="969895"/>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0"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Executive Summary (II)</a:t>
            </a:r>
            <a:endParaRPr lang="en-US" dirty="0"/>
          </a:p>
        </p:txBody>
      </p:sp>
      <p:sp>
        <p:nvSpPr>
          <p:cNvPr id="5" name="Slide Number Placeholder 4"/>
          <p:cNvSpPr>
            <a:spLocks noGrp="1"/>
          </p:cNvSpPr>
          <p:nvPr>
            <p:ph type="sldNum" sz="quarter" idx="12"/>
          </p:nvPr>
        </p:nvSpPr>
        <p:spPr/>
        <p:txBody>
          <a:bodyPr/>
          <a:lstStyle/>
          <a:p>
            <a:fld id="{746E673A-1C4A-4AB9-B0E0-1AFDA1C40DF3}" type="slidenum">
              <a:rPr lang="en-GB" smtClean="0">
                <a:solidFill>
                  <a:srgbClr val="000000"/>
                </a:solidFill>
              </a:rPr>
              <a:pPr/>
              <a:t>9</a:t>
            </a:fld>
            <a:endParaRPr lang="en-GB" dirty="0">
              <a:solidFill>
                <a:srgbClr val="000000"/>
              </a:solidFill>
            </a:endParaRPr>
          </a:p>
        </p:txBody>
      </p:sp>
      <p:sp>
        <p:nvSpPr>
          <p:cNvPr id="168961" name="Rectangle 1"/>
          <p:cNvSpPr>
            <a:spLocks noChangeArrowheads="1"/>
          </p:cNvSpPr>
          <p:nvPr/>
        </p:nvSpPr>
        <p:spPr bwMode="auto">
          <a:xfrm>
            <a:off x="323528" y="1921042"/>
            <a:ext cx="8568952" cy="323165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ZA" sz="1200" b="1" u="sng" dirty="0" smtClean="0">
                <a:solidFill>
                  <a:prstClr val="black"/>
                </a:solidFill>
              </a:rPr>
              <a:t>Other Key Takeaways:</a:t>
            </a:r>
          </a:p>
          <a:p>
            <a:pPr algn="just" fontAlgn="base">
              <a:spcBef>
                <a:spcPct val="0"/>
              </a:spcBef>
              <a:spcAft>
                <a:spcPct val="0"/>
              </a:spcAft>
              <a:buFontTx/>
              <a:buChar char="•"/>
            </a:pPr>
            <a:endParaRPr lang="en-ZA" sz="1200" b="1" u="sng" dirty="0">
              <a:solidFill>
                <a:prstClr val="black"/>
              </a:solidFill>
            </a:endParaRPr>
          </a:p>
          <a:p>
            <a:pPr algn="just">
              <a:buFont typeface="Arial" pitchFamily="34" charset="0"/>
              <a:buChar char="•"/>
            </a:pPr>
            <a:r>
              <a:rPr lang="en-ZA" sz="1200" dirty="0" smtClean="0">
                <a:solidFill>
                  <a:prstClr val="black"/>
                </a:solidFill>
              </a:rPr>
              <a:t>  A lack of awareness is a key barrier to usage of the SMS system by SDF’s and ETQA  BANKSETA  Accredited Providers</a:t>
            </a:r>
            <a:endParaRPr lang="en-ZA" sz="1200" dirty="0">
              <a:solidFill>
                <a:prstClr val="black"/>
              </a:solidFill>
            </a:endParaRPr>
          </a:p>
          <a:p>
            <a:pPr algn="just">
              <a:buFont typeface="Arial" pitchFamily="34" charset="0"/>
              <a:buChar char="•"/>
            </a:pPr>
            <a:endParaRPr lang="en-ZA" sz="1200" dirty="0">
              <a:solidFill>
                <a:prstClr val="black"/>
              </a:solidFill>
            </a:endParaRPr>
          </a:p>
          <a:p>
            <a:pPr algn="just">
              <a:buFont typeface="Arial" pitchFamily="34" charset="0"/>
              <a:buChar char="•"/>
            </a:pPr>
            <a:r>
              <a:rPr lang="en-ZA" sz="1200" dirty="0" smtClean="0">
                <a:solidFill>
                  <a:prstClr val="black"/>
                </a:solidFill>
              </a:rPr>
              <a:t>  A lack of awareness </a:t>
            </a:r>
            <a:r>
              <a:rPr lang="en-ZA" sz="1200" dirty="0">
                <a:solidFill>
                  <a:prstClr val="black"/>
                </a:solidFill>
              </a:rPr>
              <a:t>of </a:t>
            </a:r>
            <a:r>
              <a:rPr lang="en-ZA" sz="1200" dirty="0" smtClean="0">
                <a:solidFill>
                  <a:prstClr val="black"/>
                </a:solidFill>
              </a:rPr>
              <a:t>research </a:t>
            </a:r>
            <a:r>
              <a:rPr lang="en-ZA" sz="1200" dirty="0">
                <a:solidFill>
                  <a:prstClr val="black"/>
                </a:solidFill>
              </a:rPr>
              <a:t>projects conducted by the </a:t>
            </a:r>
            <a:r>
              <a:rPr lang="en-ZA" sz="1200" dirty="0" smtClean="0">
                <a:solidFill>
                  <a:prstClr val="black"/>
                </a:solidFill>
              </a:rPr>
              <a:t>BANKSETA is still prevalent, </a:t>
            </a:r>
            <a:r>
              <a:rPr lang="en-ZA" sz="1200" dirty="0">
                <a:solidFill>
                  <a:prstClr val="black"/>
                </a:solidFill>
              </a:rPr>
              <a:t>with some of those SDF’s who are aware of the projects feeling that the findings are not effectively communicated. </a:t>
            </a:r>
            <a:r>
              <a:rPr lang="en-ZA" sz="1200" dirty="0" smtClean="0">
                <a:solidFill>
                  <a:prstClr val="black"/>
                </a:solidFill>
              </a:rPr>
              <a:t>This being said, usage </a:t>
            </a:r>
            <a:r>
              <a:rPr lang="en-ZA" sz="1200" dirty="0">
                <a:solidFill>
                  <a:prstClr val="black"/>
                </a:solidFill>
              </a:rPr>
              <a:t>of research </a:t>
            </a:r>
            <a:r>
              <a:rPr lang="en-ZA" sz="1200" dirty="0" smtClean="0">
                <a:solidFill>
                  <a:prstClr val="black"/>
                </a:solidFill>
              </a:rPr>
              <a:t>results by those who are aware of such has </a:t>
            </a:r>
            <a:r>
              <a:rPr lang="en-ZA" sz="1200" dirty="0">
                <a:solidFill>
                  <a:prstClr val="black"/>
                </a:solidFill>
              </a:rPr>
              <a:t>increased somewhat year on year </a:t>
            </a:r>
            <a:r>
              <a:rPr lang="en-ZA" sz="1200" dirty="0" smtClean="0">
                <a:solidFill>
                  <a:prstClr val="black"/>
                </a:solidFill>
              </a:rPr>
              <a:t>with results also </a:t>
            </a:r>
            <a:r>
              <a:rPr lang="en-ZA" sz="1200" dirty="0">
                <a:solidFill>
                  <a:prstClr val="black"/>
                </a:solidFill>
              </a:rPr>
              <a:t>being </a:t>
            </a:r>
            <a:r>
              <a:rPr lang="en-ZA" sz="1200" dirty="0" smtClean="0">
                <a:solidFill>
                  <a:prstClr val="black"/>
                </a:solidFill>
              </a:rPr>
              <a:t>used </a:t>
            </a:r>
            <a:r>
              <a:rPr lang="en-ZA" sz="1200" dirty="0">
                <a:solidFill>
                  <a:prstClr val="black"/>
                </a:solidFill>
              </a:rPr>
              <a:t>on a </a:t>
            </a:r>
            <a:r>
              <a:rPr lang="en-ZA" sz="1200" dirty="0" smtClean="0">
                <a:solidFill>
                  <a:prstClr val="black"/>
                </a:solidFill>
              </a:rPr>
              <a:t>more regular </a:t>
            </a:r>
            <a:r>
              <a:rPr lang="en-ZA" sz="1200" dirty="0">
                <a:solidFill>
                  <a:prstClr val="black"/>
                </a:solidFill>
              </a:rPr>
              <a:t>basis. The research conducted by the BANKSETA is also found to be relevant to stakeholder’s </a:t>
            </a:r>
            <a:r>
              <a:rPr lang="en-ZA" sz="1200" dirty="0" smtClean="0">
                <a:solidFill>
                  <a:prstClr val="black"/>
                </a:solidFill>
              </a:rPr>
              <a:t>organisations who use it.</a:t>
            </a:r>
            <a:endParaRPr lang="en-ZA" sz="1200" dirty="0">
              <a:solidFill>
                <a:prstClr val="black"/>
              </a:solidFill>
            </a:endParaRPr>
          </a:p>
          <a:p>
            <a:pPr algn="just">
              <a:buFont typeface="Arial" pitchFamily="34" charset="0"/>
              <a:buChar char="•"/>
            </a:pPr>
            <a:endParaRPr lang="en-ZA" sz="1200" dirty="0">
              <a:solidFill>
                <a:prstClr val="black"/>
              </a:solidFill>
            </a:endParaRPr>
          </a:p>
          <a:p>
            <a:pPr algn="just">
              <a:buFont typeface="Arial" pitchFamily="34" charset="0"/>
              <a:buChar char="•"/>
            </a:pPr>
            <a:r>
              <a:rPr lang="en-ZA" sz="1200" dirty="0" smtClean="0">
                <a:solidFill>
                  <a:prstClr val="black"/>
                </a:solidFill>
              </a:rPr>
              <a:t>  Readership </a:t>
            </a:r>
            <a:r>
              <a:rPr lang="en-ZA" sz="1200" dirty="0">
                <a:solidFill>
                  <a:prstClr val="black"/>
                </a:solidFill>
              </a:rPr>
              <a:t>of the BANKSETA newsletter has increased slightly since 2009 and just under 3 in 4 readers </a:t>
            </a:r>
            <a:r>
              <a:rPr lang="en-ZA" sz="1200" dirty="0" smtClean="0">
                <a:solidFill>
                  <a:prstClr val="black"/>
                </a:solidFill>
              </a:rPr>
              <a:t>prefer </a:t>
            </a:r>
            <a:r>
              <a:rPr lang="en-ZA" sz="1200" dirty="0">
                <a:solidFill>
                  <a:prstClr val="black"/>
                </a:solidFill>
              </a:rPr>
              <a:t>to receive the letter electronically</a:t>
            </a:r>
            <a:r>
              <a:rPr lang="en-ZA" sz="1200" dirty="0" smtClean="0">
                <a:solidFill>
                  <a:prstClr val="black"/>
                </a:solidFill>
              </a:rPr>
              <a:t>.</a:t>
            </a:r>
          </a:p>
          <a:p>
            <a:pPr algn="just">
              <a:buFont typeface="Arial" pitchFamily="34" charset="0"/>
              <a:buChar char="•"/>
            </a:pPr>
            <a:endParaRPr lang="en-ZA" sz="1200" dirty="0" smtClean="0">
              <a:solidFill>
                <a:prstClr val="black"/>
              </a:solidFill>
            </a:endParaRPr>
          </a:p>
          <a:p>
            <a:pPr algn="just" fontAlgn="base">
              <a:spcBef>
                <a:spcPct val="0"/>
              </a:spcBef>
              <a:spcAft>
                <a:spcPct val="0"/>
              </a:spcAft>
              <a:buFontTx/>
              <a:buChar char="•"/>
            </a:pPr>
            <a:r>
              <a:rPr lang="en-ZA" sz="1200" dirty="0" smtClean="0">
                <a:solidFill>
                  <a:prstClr val="black"/>
                </a:solidFill>
              </a:rPr>
              <a:t>  </a:t>
            </a:r>
            <a:r>
              <a:rPr lang="en-ZA" sz="1200" dirty="0" smtClean="0">
                <a:solidFill>
                  <a:prstClr val="black"/>
                </a:solidFill>
                <a:ea typeface="Calibri" pitchFamily="34" charset="0"/>
              </a:rPr>
              <a:t>Usage of the BANKSETA website has decreased slightly, with those who do visit the website finding it fairly user-friendly.</a:t>
            </a:r>
          </a:p>
          <a:p>
            <a:pPr algn="just" fontAlgn="base">
              <a:spcBef>
                <a:spcPct val="0"/>
              </a:spcBef>
              <a:spcAft>
                <a:spcPct val="0"/>
              </a:spcAft>
              <a:buFontTx/>
              <a:buChar char="•"/>
            </a:pPr>
            <a:endParaRPr lang="en-ZA" sz="1200" dirty="0" smtClean="0">
              <a:solidFill>
                <a:prstClr val="black"/>
              </a:solidFill>
            </a:endParaRPr>
          </a:p>
          <a:p>
            <a:pPr algn="just" eaLnBrk="0" fontAlgn="base" hangingPunct="0">
              <a:spcBef>
                <a:spcPct val="0"/>
              </a:spcBef>
              <a:spcAft>
                <a:spcPct val="0"/>
              </a:spcAft>
              <a:buFontTx/>
              <a:buChar char="•"/>
            </a:pPr>
            <a:r>
              <a:rPr lang="en-ZA" sz="1200" dirty="0" smtClean="0">
                <a:solidFill>
                  <a:prstClr val="black"/>
                </a:solidFill>
                <a:ea typeface="Calibri" pitchFamily="34" charset="0"/>
              </a:rPr>
              <a:t>  More than half the sample would like more frequent communication from the BANKSETA.  Most frequently it was suggested that this communication be in the form of a regular email.  It was also suggested that correspondence cover less topics, with more detail, rather than less detail and more topics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371600"/>
          <a:ext cx="86106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Communication</a:t>
            </a:r>
            <a:endParaRPr lang="en-US" dirty="0"/>
          </a:p>
        </p:txBody>
      </p:sp>
      <p:cxnSp>
        <p:nvCxnSpPr>
          <p:cNvPr id="8" name="Straight Connector 7"/>
          <p:cNvCxnSpPr/>
          <p:nvPr/>
        </p:nvCxnSpPr>
        <p:spPr bwMode="auto">
          <a:xfrm rot="5400000">
            <a:off x="449663" y="3051080"/>
            <a:ext cx="2196000" cy="0"/>
          </a:xfrm>
          <a:prstGeom prst="line">
            <a:avLst/>
          </a:prstGeom>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5652120" y="6360368"/>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Caution:  Small sample sizes</a:t>
            </a:r>
          </a:p>
        </p:txBody>
      </p:sp>
      <p:sp>
        <p:nvSpPr>
          <p:cNvPr id="10" name="Slide Number Placeholder 9"/>
          <p:cNvSpPr>
            <a:spLocks noGrp="1"/>
          </p:cNvSpPr>
          <p:nvPr>
            <p:ph type="sldNum" sz="quarter" idx="12"/>
          </p:nvPr>
        </p:nvSpPr>
        <p:spPr/>
        <p:txBody>
          <a:bodyPr/>
          <a:lstStyle/>
          <a:p>
            <a:fld id="{746E673A-1C4A-4AB9-B0E0-1AFDA1C40DF3}" type="slidenum">
              <a:rPr lang="en-GB" smtClean="0">
                <a:solidFill>
                  <a:srgbClr val="000000"/>
                </a:solidFill>
              </a:rPr>
              <a:pPr/>
              <a:t>90</a:t>
            </a:fld>
            <a:endParaRPr lang="en-GB" dirty="0">
              <a:solidFill>
                <a:srgbClr val="000000"/>
              </a:solidFill>
            </a:endParaRPr>
          </a:p>
        </p:txBody>
      </p:sp>
      <p:sp>
        <p:nvSpPr>
          <p:cNvPr id="11" name="Flowchart: Off-page Connector 10"/>
          <p:cNvSpPr/>
          <p:nvPr/>
        </p:nvSpPr>
        <p:spPr>
          <a:xfrm rot="20689701">
            <a:off x="113761" y="630567"/>
            <a:ext cx="754941" cy="969895"/>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3"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7812360" y="764704"/>
            <a:ext cx="1044820" cy="327025"/>
          </a:xfrm>
          <a:prstGeom prst="rect">
            <a:avLst/>
          </a:prstGeom>
          <a:solidFill>
            <a:srgbClr val="996633"/>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defTabSz="1004888" eaLnBrk="0" hangingPunct="0">
              <a:spcBef>
                <a:spcPct val="50000"/>
              </a:spcBef>
              <a:buSzPct val="100000"/>
              <a:defRPr/>
            </a:pPr>
            <a:r>
              <a:rPr lang="en-US" sz="1200" b="1" i="1" dirty="0">
                <a:solidFill>
                  <a:srgbClr val="FFFFFF"/>
                </a:solidFill>
              </a:rPr>
              <a:t>Staff only</a:t>
            </a:r>
          </a:p>
        </p:txBody>
      </p:sp>
      <p:graphicFrame>
        <p:nvGraphicFramePr>
          <p:cNvPr id="5" name="Chart 4"/>
          <p:cNvGraphicFramePr/>
          <p:nvPr/>
        </p:nvGraphicFramePr>
        <p:xfrm>
          <a:off x="304800" y="2106488"/>
          <a:ext cx="41910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67544" y="260648"/>
            <a:ext cx="8229600" cy="1143000"/>
          </a:xfrm>
        </p:spPr>
        <p:txBody>
          <a:bodyPr/>
          <a:lstStyle/>
          <a:p>
            <a:r>
              <a:rPr lang="en-US" dirty="0" smtClean="0"/>
              <a:t>Communication</a:t>
            </a:r>
            <a:endParaRPr lang="en-US" dirty="0"/>
          </a:p>
        </p:txBody>
      </p:sp>
      <p:sp>
        <p:nvSpPr>
          <p:cNvPr id="13" name="Rectangle 12"/>
          <p:cNvSpPr/>
          <p:nvPr/>
        </p:nvSpPr>
        <p:spPr>
          <a:xfrm>
            <a:off x="5436096"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00"/>
                </a:solidFill>
              </a:rPr>
              <a:t>Caution:  Small sample sizes</a:t>
            </a:r>
          </a:p>
        </p:txBody>
      </p:sp>
      <p:sp>
        <p:nvSpPr>
          <p:cNvPr id="11" name="Slide Number Placeholder 10"/>
          <p:cNvSpPr>
            <a:spLocks noGrp="1"/>
          </p:cNvSpPr>
          <p:nvPr>
            <p:ph type="sldNum" sz="quarter" idx="12"/>
          </p:nvPr>
        </p:nvSpPr>
        <p:spPr/>
        <p:txBody>
          <a:bodyPr/>
          <a:lstStyle/>
          <a:p>
            <a:fld id="{746E673A-1C4A-4AB9-B0E0-1AFDA1C40DF3}" type="slidenum">
              <a:rPr lang="en-GB" smtClean="0">
                <a:solidFill>
                  <a:srgbClr val="000000"/>
                </a:solidFill>
              </a:rPr>
              <a:pPr/>
              <a:t>91</a:t>
            </a:fld>
            <a:endParaRPr lang="en-GB" dirty="0">
              <a:solidFill>
                <a:srgbClr val="000000"/>
              </a:solidFill>
            </a:endParaRPr>
          </a:p>
        </p:txBody>
      </p:sp>
      <p:graphicFrame>
        <p:nvGraphicFramePr>
          <p:cNvPr id="14" name="Chart 13"/>
          <p:cNvGraphicFramePr/>
          <p:nvPr/>
        </p:nvGraphicFramePr>
        <p:xfrm>
          <a:off x="4644008" y="2130896"/>
          <a:ext cx="42672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Flowchart: Off-page Connector 9"/>
          <p:cNvSpPr/>
          <p:nvPr/>
        </p:nvSpPr>
        <p:spPr>
          <a:xfrm rot="20689701">
            <a:off x="365280" y="1422655"/>
            <a:ext cx="754941" cy="969895"/>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5" name="Flowchart: Off-page Connector 14"/>
          <p:cNvSpPr/>
          <p:nvPr/>
        </p:nvSpPr>
        <p:spPr>
          <a:xfrm rot="20689701">
            <a:off x="4894260" y="1425591"/>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7"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Communication</a:t>
            </a:r>
            <a:endParaRPr lang="en-US" dirty="0"/>
          </a:p>
        </p:txBody>
      </p:sp>
      <p:graphicFrame>
        <p:nvGraphicFramePr>
          <p:cNvPr id="11" name="Chart 10"/>
          <p:cNvGraphicFramePr/>
          <p:nvPr/>
        </p:nvGraphicFramePr>
        <p:xfrm>
          <a:off x="381000" y="1892424"/>
          <a:ext cx="42672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14" name="Slide Number Placeholder 13"/>
          <p:cNvSpPr>
            <a:spLocks noGrp="1"/>
          </p:cNvSpPr>
          <p:nvPr>
            <p:ph type="sldNum" sz="quarter" idx="12"/>
          </p:nvPr>
        </p:nvSpPr>
        <p:spPr/>
        <p:txBody>
          <a:bodyPr/>
          <a:lstStyle/>
          <a:p>
            <a:fld id="{746E673A-1C4A-4AB9-B0E0-1AFDA1C40DF3}" type="slidenum">
              <a:rPr lang="en-GB" smtClean="0">
                <a:solidFill>
                  <a:srgbClr val="000000"/>
                </a:solidFill>
              </a:rPr>
              <a:pPr/>
              <a:t>92</a:t>
            </a:fld>
            <a:endParaRPr lang="en-GB" dirty="0">
              <a:solidFill>
                <a:srgbClr val="000000"/>
              </a:solidFill>
            </a:endParaRPr>
          </a:p>
        </p:txBody>
      </p:sp>
      <p:graphicFrame>
        <p:nvGraphicFramePr>
          <p:cNvPr id="15" name="Chart 14"/>
          <p:cNvGraphicFramePr/>
          <p:nvPr/>
        </p:nvGraphicFramePr>
        <p:xfrm>
          <a:off x="4716016" y="1844824"/>
          <a:ext cx="4267200"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bwMode="auto">
          <a:xfrm>
            <a:off x="7884368" y="692696"/>
            <a:ext cx="1044820" cy="327025"/>
          </a:xfrm>
          <a:prstGeom prst="rect">
            <a:avLst/>
          </a:prstGeom>
          <a:solidFill>
            <a:srgbClr val="996633"/>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defTabSz="1004888" eaLnBrk="0" hangingPunct="0">
              <a:spcBef>
                <a:spcPct val="50000"/>
              </a:spcBef>
              <a:buSzPct val="100000"/>
              <a:defRPr/>
            </a:pPr>
            <a:r>
              <a:rPr lang="en-US" sz="1200" b="1" i="1" dirty="0">
                <a:solidFill>
                  <a:srgbClr val="FFFFFF"/>
                </a:solidFill>
              </a:rPr>
              <a:t>Staff only</a:t>
            </a:r>
          </a:p>
        </p:txBody>
      </p:sp>
      <p:sp>
        <p:nvSpPr>
          <p:cNvPr id="10" name="Flowchart: Off-page Connector 9"/>
          <p:cNvSpPr/>
          <p:nvPr/>
        </p:nvSpPr>
        <p:spPr>
          <a:xfrm rot="20689701">
            <a:off x="501772" y="993543"/>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2" name="Flowchart: Off-page Connector 11"/>
          <p:cNvSpPr/>
          <p:nvPr/>
        </p:nvSpPr>
        <p:spPr>
          <a:xfrm rot="20689701">
            <a:off x="4678236" y="1065551"/>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6" name="Rectangle 15"/>
          <p:cNvSpPr/>
          <p:nvPr/>
        </p:nvSpPr>
        <p:spPr>
          <a:xfrm>
            <a:off x="5436096"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00"/>
                </a:solidFill>
              </a:rPr>
              <a:t>Caution:  Small sample sizes</a:t>
            </a:r>
          </a:p>
        </p:txBody>
      </p:sp>
      <p:sp>
        <p:nvSpPr>
          <p:cNvPr id="17"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Communication</a:t>
            </a:r>
            <a:endParaRPr lang="en-US" dirty="0"/>
          </a:p>
        </p:txBody>
      </p:sp>
      <p:graphicFrame>
        <p:nvGraphicFramePr>
          <p:cNvPr id="11" name="Chart 10"/>
          <p:cNvGraphicFramePr/>
          <p:nvPr/>
        </p:nvGraphicFramePr>
        <p:xfrm>
          <a:off x="381000" y="1676400"/>
          <a:ext cx="42672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14" name="Slide Number Placeholder 13"/>
          <p:cNvSpPr>
            <a:spLocks noGrp="1"/>
          </p:cNvSpPr>
          <p:nvPr>
            <p:ph type="sldNum" sz="quarter" idx="12"/>
          </p:nvPr>
        </p:nvSpPr>
        <p:spPr/>
        <p:txBody>
          <a:bodyPr/>
          <a:lstStyle/>
          <a:p>
            <a:fld id="{746E673A-1C4A-4AB9-B0E0-1AFDA1C40DF3}" type="slidenum">
              <a:rPr lang="en-GB" smtClean="0">
                <a:solidFill>
                  <a:srgbClr val="000000"/>
                </a:solidFill>
              </a:rPr>
              <a:pPr/>
              <a:t>93</a:t>
            </a:fld>
            <a:endParaRPr lang="en-GB" dirty="0">
              <a:solidFill>
                <a:srgbClr val="000000"/>
              </a:solidFill>
            </a:endParaRPr>
          </a:p>
        </p:txBody>
      </p:sp>
      <p:graphicFrame>
        <p:nvGraphicFramePr>
          <p:cNvPr id="15" name="Chart 14"/>
          <p:cNvGraphicFramePr/>
          <p:nvPr/>
        </p:nvGraphicFramePr>
        <p:xfrm>
          <a:off x="4716016" y="1628800"/>
          <a:ext cx="4267200"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bwMode="auto">
          <a:xfrm>
            <a:off x="7884368" y="620688"/>
            <a:ext cx="1044820" cy="327025"/>
          </a:xfrm>
          <a:prstGeom prst="rect">
            <a:avLst/>
          </a:prstGeom>
          <a:solidFill>
            <a:srgbClr val="996633"/>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defTabSz="1004888" eaLnBrk="0" hangingPunct="0">
              <a:spcBef>
                <a:spcPct val="50000"/>
              </a:spcBef>
              <a:buSzPct val="100000"/>
              <a:defRPr/>
            </a:pPr>
            <a:r>
              <a:rPr lang="en-US" sz="1200" b="1" i="1" dirty="0">
                <a:solidFill>
                  <a:srgbClr val="FFFFFF"/>
                </a:solidFill>
              </a:rPr>
              <a:t>Staff only</a:t>
            </a:r>
          </a:p>
        </p:txBody>
      </p:sp>
      <p:sp>
        <p:nvSpPr>
          <p:cNvPr id="10" name="Flowchart: Off-page Connector 9"/>
          <p:cNvSpPr/>
          <p:nvPr/>
        </p:nvSpPr>
        <p:spPr>
          <a:xfrm rot="20689701">
            <a:off x="573780" y="1065550"/>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2" name="Flowchart: Off-page Connector 11"/>
          <p:cNvSpPr/>
          <p:nvPr/>
        </p:nvSpPr>
        <p:spPr>
          <a:xfrm rot="20689701">
            <a:off x="4822251" y="1137557"/>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16" name="Rectangle 15"/>
          <p:cNvSpPr/>
          <p:nvPr/>
        </p:nvSpPr>
        <p:spPr>
          <a:xfrm>
            <a:off x="5436096"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00"/>
                </a:solidFill>
              </a:rPr>
              <a:t>Caution:  Small sample sizes</a:t>
            </a:r>
          </a:p>
        </p:txBody>
      </p:sp>
      <p:sp>
        <p:nvSpPr>
          <p:cNvPr id="17"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Communication</a:t>
            </a:r>
            <a:endParaRPr lang="en-US" dirty="0"/>
          </a:p>
        </p:txBody>
      </p:sp>
      <p:graphicFrame>
        <p:nvGraphicFramePr>
          <p:cNvPr id="11" name="Chart 10"/>
          <p:cNvGraphicFramePr/>
          <p:nvPr/>
        </p:nvGraphicFramePr>
        <p:xfrm>
          <a:off x="2123728" y="2132856"/>
          <a:ext cx="42672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14" name="Slide Number Placeholder 13"/>
          <p:cNvSpPr>
            <a:spLocks noGrp="1"/>
          </p:cNvSpPr>
          <p:nvPr>
            <p:ph type="sldNum" sz="quarter" idx="12"/>
          </p:nvPr>
        </p:nvSpPr>
        <p:spPr/>
        <p:txBody>
          <a:bodyPr/>
          <a:lstStyle/>
          <a:p>
            <a:fld id="{746E673A-1C4A-4AB9-B0E0-1AFDA1C40DF3}" type="slidenum">
              <a:rPr lang="en-GB" smtClean="0">
                <a:solidFill>
                  <a:srgbClr val="000000"/>
                </a:solidFill>
              </a:rPr>
              <a:pPr/>
              <a:t>94</a:t>
            </a:fld>
            <a:endParaRPr lang="en-GB" dirty="0">
              <a:solidFill>
                <a:srgbClr val="000000"/>
              </a:solidFill>
            </a:endParaRPr>
          </a:p>
        </p:txBody>
      </p:sp>
      <p:sp>
        <p:nvSpPr>
          <p:cNvPr id="8" name="Rectangle 7"/>
          <p:cNvSpPr/>
          <p:nvPr/>
        </p:nvSpPr>
        <p:spPr bwMode="auto">
          <a:xfrm>
            <a:off x="7812360" y="836712"/>
            <a:ext cx="1044820" cy="327025"/>
          </a:xfrm>
          <a:prstGeom prst="rect">
            <a:avLst/>
          </a:prstGeom>
          <a:solidFill>
            <a:srgbClr val="996633"/>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defTabSz="1004888" eaLnBrk="0" hangingPunct="0">
              <a:spcBef>
                <a:spcPct val="50000"/>
              </a:spcBef>
              <a:buSzPct val="100000"/>
              <a:defRPr/>
            </a:pPr>
            <a:r>
              <a:rPr lang="en-US" sz="1200" b="1" i="1" dirty="0">
                <a:solidFill>
                  <a:srgbClr val="FFFFFF"/>
                </a:solidFill>
              </a:rPr>
              <a:t>Staff only</a:t>
            </a:r>
          </a:p>
        </p:txBody>
      </p:sp>
      <p:sp>
        <p:nvSpPr>
          <p:cNvPr id="10" name="Flowchart: Off-page Connector 9"/>
          <p:cNvSpPr/>
          <p:nvPr/>
        </p:nvSpPr>
        <p:spPr>
          <a:xfrm rot="20689701">
            <a:off x="2013940" y="1497598"/>
            <a:ext cx="769990" cy="914400"/>
          </a:xfrm>
          <a:prstGeom prst="flowChartOffpage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en-US" i="1" dirty="0" smtClean="0">
                <a:solidFill>
                  <a:srgbClr val="FFFFFF"/>
                </a:solidFill>
              </a:rPr>
              <a:t>Question added in 2010</a:t>
            </a:r>
            <a:endParaRPr lang="en-US" i="1" dirty="0">
              <a:solidFill>
                <a:srgbClr val="FFFFFF"/>
              </a:solidFill>
            </a:endParaRPr>
          </a:p>
        </p:txBody>
      </p:sp>
      <p:sp>
        <p:nvSpPr>
          <p:cNvPr id="9" name="Rectangle 8"/>
          <p:cNvSpPr/>
          <p:nvPr/>
        </p:nvSpPr>
        <p:spPr>
          <a:xfrm>
            <a:off x="5436096" y="6309320"/>
            <a:ext cx="2057400" cy="381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00"/>
                </a:solidFill>
              </a:rPr>
              <a:t>Caution:  Small sample sizes</a:t>
            </a:r>
          </a:p>
        </p:txBody>
      </p:sp>
      <p:sp>
        <p:nvSpPr>
          <p:cNvPr id="13"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845128" y="2960915"/>
            <a:ext cx="5453743" cy="936170"/>
          </a:xfrm>
          <a:prstGeom prst="roundRect">
            <a:avLst/>
          </a:prstGeom>
          <a:solidFill>
            <a:srgbClr val="CC3399"/>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1004888" eaLnBrk="0" fontAlgn="base" hangingPunct="0">
              <a:spcBef>
                <a:spcPct val="50000"/>
              </a:spcBef>
              <a:spcAft>
                <a:spcPct val="0"/>
              </a:spcAft>
              <a:buSzPct val="100000"/>
              <a:defRPr/>
            </a:pPr>
            <a:r>
              <a:rPr lang="en-US" sz="4000" b="1" dirty="0">
                <a:ln w="12700">
                  <a:solidFill>
                    <a:srgbClr val="4E5B6F">
                      <a:satMod val="155000"/>
                    </a:srgbClr>
                  </a:solidFill>
                  <a:prstDash val="solid"/>
                </a:ln>
                <a:solidFill>
                  <a:srgbClr val="FFFFFF"/>
                </a:solidFill>
                <a:effectLst>
                  <a:outerShdw blurRad="41275" dist="20320" dir="1800000" algn="tl" rotWithShape="0">
                    <a:srgbClr val="000000">
                      <a:alpha val="40000"/>
                    </a:srgbClr>
                  </a:outerShdw>
                </a:effectLst>
                <a:latin typeface="Arial Narrow" pitchFamily="34" charset="0"/>
              </a:rPr>
              <a:t>Skills Development</a:t>
            </a:r>
          </a:p>
        </p:txBody>
      </p:sp>
      <p:sp>
        <p:nvSpPr>
          <p:cNvPr id="5" name="Slide Number Placeholder 4"/>
          <p:cNvSpPr>
            <a:spLocks noGrp="1"/>
          </p:cNvSpPr>
          <p:nvPr>
            <p:ph type="sldNum" sz="quarter" idx="12"/>
          </p:nvPr>
        </p:nvSpPr>
        <p:spPr/>
        <p:txBody>
          <a:bodyPr/>
          <a:lstStyle/>
          <a:p>
            <a:fld id="{746E673A-1C4A-4AB9-B0E0-1AFDA1C40DF3}" type="slidenum">
              <a:rPr lang="en-GB" smtClean="0">
                <a:solidFill>
                  <a:srgbClr val="000000"/>
                </a:solidFill>
              </a:rPr>
              <a:pPr/>
              <a:t>95</a:t>
            </a:fld>
            <a:endParaRPr lang="en-GB" dirty="0">
              <a:solidFill>
                <a:srgbClr val="000000"/>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752600"/>
          <a:ext cx="8610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Skills Development</a:t>
            </a:r>
            <a:endParaRPr lang="en-US" dirty="0"/>
          </a:p>
        </p:txBody>
      </p:sp>
      <p:sp>
        <p:nvSpPr>
          <p:cNvPr id="10" name="Slide Number Placeholder 9"/>
          <p:cNvSpPr>
            <a:spLocks noGrp="1"/>
          </p:cNvSpPr>
          <p:nvPr>
            <p:ph type="sldNum" sz="quarter" idx="12"/>
          </p:nvPr>
        </p:nvSpPr>
        <p:spPr/>
        <p:txBody>
          <a:bodyPr/>
          <a:lstStyle/>
          <a:p>
            <a:fld id="{746E673A-1C4A-4AB9-B0E0-1AFDA1C40DF3}" type="slidenum">
              <a:rPr lang="en-GB" smtClean="0">
                <a:solidFill>
                  <a:srgbClr val="000000"/>
                </a:solidFill>
              </a:rPr>
              <a:pPr/>
              <a:t>96</a:t>
            </a:fld>
            <a:endParaRPr lang="en-GB" dirty="0">
              <a:solidFill>
                <a:srgbClr val="000000"/>
              </a:solidFill>
            </a:endParaRPr>
          </a:p>
        </p:txBody>
      </p:sp>
      <p:sp>
        <p:nvSpPr>
          <p:cNvPr id="7" name="Rectangle 6"/>
          <p:cNvSpPr/>
          <p:nvPr/>
        </p:nvSpPr>
        <p:spPr bwMode="auto">
          <a:xfrm>
            <a:off x="7812360" y="764704"/>
            <a:ext cx="1044820" cy="327025"/>
          </a:xfrm>
          <a:prstGeom prst="rect">
            <a:avLst/>
          </a:prstGeom>
          <a:solidFill>
            <a:srgbClr val="996633"/>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defTabSz="1004888" eaLnBrk="0" hangingPunct="0">
              <a:spcBef>
                <a:spcPct val="50000"/>
              </a:spcBef>
              <a:buSzPct val="100000"/>
              <a:defRPr/>
            </a:pPr>
            <a:r>
              <a:rPr lang="en-US" sz="1200" b="1" i="1" dirty="0" smtClean="0">
                <a:solidFill>
                  <a:srgbClr val="FFFFFF"/>
                </a:solidFill>
              </a:rPr>
              <a:t>SDF’s only</a:t>
            </a:r>
            <a:endParaRPr lang="en-US" sz="1200" b="1" i="1" dirty="0">
              <a:solidFill>
                <a:srgbClr val="FFFFFF"/>
              </a:solidFill>
            </a:endParaRPr>
          </a:p>
        </p:txBody>
      </p:sp>
      <p:sp>
        <p:nvSpPr>
          <p:cNvPr id="11"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752600"/>
          <a:ext cx="8610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Skills Development</a:t>
            </a:r>
            <a:endParaRPr lang="en-US" dirty="0"/>
          </a:p>
        </p:txBody>
      </p:sp>
      <p:sp>
        <p:nvSpPr>
          <p:cNvPr id="10" name="Slide Number Placeholder 9"/>
          <p:cNvSpPr>
            <a:spLocks noGrp="1"/>
          </p:cNvSpPr>
          <p:nvPr>
            <p:ph type="sldNum" sz="quarter" idx="12"/>
          </p:nvPr>
        </p:nvSpPr>
        <p:spPr/>
        <p:txBody>
          <a:bodyPr/>
          <a:lstStyle/>
          <a:p>
            <a:fld id="{746E673A-1C4A-4AB9-B0E0-1AFDA1C40DF3}" type="slidenum">
              <a:rPr lang="en-GB" smtClean="0">
                <a:solidFill>
                  <a:srgbClr val="000000"/>
                </a:solidFill>
              </a:rPr>
              <a:pPr/>
              <a:t>97</a:t>
            </a:fld>
            <a:endParaRPr lang="en-GB" dirty="0">
              <a:solidFill>
                <a:srgbClr val="000000"/>
              </a:solidFill>
            </a:endParaRPr>
          </a:p>
        </p:txBody>
      </p:sp>
      <p:sp>
        <p:nvSpPr>
          <p:cNvPr id="7" name="Rectangle 6"/>
          <p:cNvSpPr/>
          <p:nvPr/>
        </p:nvSpPr>
        <p:spPr bwMode="auto">
          <a:xfrm>
            <a:off x="7884368" y="692696"/>
            <a:ext cx="1044820" cy="327025"/>
          </a:xfrm>
          <a:prstGeom prst="rect">
            <a:avLst/>
          </a:prstGeom>
          <a:solidFill>
            <a:srgbClr val="996633"/>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defTabSz="1004888" eaLnBrk="0" hangingPunct="0">
              <a:spcBef>
                <a:spcPct val="50000"/>
              </a:spcBef>
              <a:buSzPct val="100000"/>
              <a:defRPr/>
            </a:pPr>
            <a:r>
              <a:rPr lang="en-US" sz="1200" b="1" i="1" dirty="0" smtClean="0">
                <a:solidFill>
                  <a:srgbClr val="FFFFFF"/>
                </a:solidFill>
              </a:rPr>
              <a:t>SDF’s only</a:t>
            </a:r>
            <a:endParaRPr lang="en-US" sz="1200" b="1" i="1" dirty="0">
              <a:solidFill>
                <a:srgbClr val="FFFFFF"/>
              </a:solidFill>
            </a:endParaRPr>
          </a:p>
        </p:txBody>
      </p:sp>
      <p:sp>
        <p:nvSpPr>
          <p:cNvPr id="11" name="Right Brace 10"/>
          <p:cNvSpPr/>
          <p:nvPr/>
        </p:nvSpPr>
        <p:spPr>
          <a:xfrm>
            <a:off x="7956376" y="2348920"/>
            <a:ext cx="216024" cy="360000"/>
          </a:xfrm>
          <a:prstGeom prst="rightBrace">
            <a:avLst/>
          </a:prstGeom>
          <a:ln w="19050">
            <a:solidFill>
              <a:srgbClr val="990033"/>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752600"/>
          <a:ext cx="8610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Skills Development</a:t>
            </a:r>
            <a:endParaRPr lang="en-US" dirty="0"/>
          </a:p>
        </p:txBody>
      </p:sp>
      <p:sp>
        <p:nvSpPr>
          <p:cNvPr id="10" name="Slide Number Placeholder 9"/>
          <p:cNvSpPr>
            <a:spLocks noGrp="1"/>
          </p:cNvSpPr>
          <p:nvPr>
            <p:ph type="sldNum" sz="quarter" idx="12"/>
          </p:nvPr>
        </p:nvSpPr>
        <p:spPr/>
        <p:txBody>
          <a:bodyPr/>
          <a:lstStyle/>
          <a:p>
            <a:fld id="{746E673A-1C4A-4AB9-B0E0-1AFDA1C40DF3}" type="slidenum">
              <a:rPr lang="en-GB" smtClean="0">
                <a:solidFill>
                  <a:srgbClr val="000000"/>
                </a:solidFill>
              </a:rPr>
              <a:pPr/>
              <a:t>98</a:t>
            </a:fld>
            <a:endParaRPr lang="en-GB" dirty="0">
              <a:solidFill>
                <a:srgbClr val="000000"/>
              </a:solidFill>
            </a:endParaRPr>
          </a:p>
        </p:txBody>
      </p:sp>
      <p:sp>
        <p:nvSpPr>
          <p:cNvPr id="7" name="Rectangle 6"/>
          <p:cNvSpPr/>
          <p:nvPr/>
        </p:nvSpPr>
        <p:spPr bwMode="auto">
          <a:xfrm>
            <a:off x="7884368" y="692696"/>
            <a:ext cx="1044820" cy="327025"/>
          </a:xfrm>
          <a:prstGeom prst="rect">
            <a:avLst/>
          </a:prstGeom>
          <a:solidFill>
            <a:srgbClr val="996633"/>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defTabSz="1004888" eaLnBrk="0" hangingPunct="0">
              <a:spcBef>
                <a:spcPct val="50000"/>
              </a:spcBef>
              <a:buSzPct val="100000"/>
              <a:defRPr/>
            </a:pPr>
            <a:r>
              <a:rPr lang="en-US" sz="1200" b="1" i="1" dirty="0" smtClean="0">
                <a:solidFill>
                  <a:srgbClr val="FFFFFF"/>
                </a:solidFill>
              </a:rPr>
              <a:t>SDF’s only</a:t>
            </a:r>
            <a:endParaRPr lang="en-US" sz="1200" b="1" i="1" dirty="0">
              <a:solidFill>
                <a:srgbClr val="FFFFFF"/>
              </a:solidFill>
            </a:endParaRPr>
          </a:p>
        </p:txBody>
      </p:sp>
      <p:sp>
        <p:nvSpPr>
          <p:cNvPr id="11" name="Right Brace 10"/>
          <p:cNvSpPr/>
          <p:nvPr/>
        </p:nvSpPr>
        <p:spPr>
          <a:xfrm>
            <a:off x="7956376" y="2276872"/>
            <a:ext cx="216024" cy="504056"/>
          </a:xfrm>
          <a:prstGeom prst="rightBrace">
            <a:avLst/>
          </a:prstGeom>
          <a:ln w="19050">
            <a:solidFill>
              <a:srgbClr val="990033"/>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28600" y="1752600"/>
          <a:ext cx="8610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457200" y="274638"/>
            <a:ext cx="8229600" cy="1143000"/>
          </a:xfrm>
        </p:spPr>
        <p:txBody>
          <a:bodyPr/>
          <a:lstStyle/>
          <a:p>
            <a:r>
              <a:rPr lang="en-US" dirty="0" smtClean="0"/>
              <a:t>Skills Development</a:t>
            </a:r>
            <a:endParaRPr lang="en-US" dirty="0"/>
          </a:p>
        </p:txBody>
      </p:sp>
      <p:sp>
        <p:nvSpPr>
          <p:cNvPr id="10" name="Slide Number Placeholder 9"/>
          <p:cNvSpPr>
            <a:spLocks noGrp="1"/>
          </p:cNvSpPr>
          <p:nvPr>
            <p:ph type="sldNum" sz="quarter" idx="12"/>
          </p:nvPr>
        </p:nvSpPr>
        <p:spPr/>
        <p:txBody>
          <a:bodyPr/>
          <a:lstStyle/>
          <a:p>
            <a:fld id="{746E673A-1C4A-4AB9-B0E0-1AFDA1C40DF3}" type="slidenum">
              <a:rPr lang="en-GB" smtClean="0">
                <a:solidFill>
                  <a:srgbClr val="000000"/>
                </a:solidFill>
              </a:rPr>
              <a:pPr/>
              <a:t>99</a:t>
            </a:fld>
            <a:endParaRPr lang="en-GB" dirty="0">
              <a:solidFill>
                <a:srgbClr val="000000"/>
              </a:solidFill>
            </a:endParaRPr>
          </a:p>
        </p:txBody>
      </p:sp>
      <p:sp>
        <p:nvSpPr>
          <p:cNvPr id="7" name="Rectangle 6"/>
          <p:cNvSpPr/>
          <p:nvPr/>
        </p:nvSpPr>
        <p:spPr bwMode="auto">
          <a:xfrm>
            <a:off x="7884368" y="836712"/>
            <a:ext cx="1044820" cy="327025"/>
          </a:xfrm>
          <a:prstGeom prst="rect">
            <a:avLst/>
          </a:prstGeom>
          <a:solidFill>
            <a:srgbClr val="996633"/>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defTabSz="1004888" eaLnBrk="0" hangingPunct="0">
              <a:spcBef>
                <a:spcPct val="50000"/>
              </a:spcBef>
              <a:buSzPct val="100000"/>
              <a:defRPr/>
            </a:pPr>
            <a:r>
              <a:rPr lang="en-US" sz="1200" b="1" i="1" dirty="0" smtClean="0">
                <a:solidFill>
                  <a:srgbClr val="FFFFFF"/>
                </a:solidFill>
              </a:rPr>
              <a:t>SDF’s only</a:t>
            </a:r>
            <a:endParaRPr lang="en-US" sz="1200" b="1" i="1" dirty="0">
              <a:solidFill>
                <a:srgbClr val="FFFFFF"/>
              </a:solidFill>
            </a:endParaRPr>
          </a:p>
        </p:txBody>
      </p:sp>
      <p:sp>
        <p:nvSpPr>
          <p:cNvPr id="11" name="Rectangle 24"/>
          <p:cNvSpPr>
            <a:spLocks noChangeArrowheads="1"/>
          </p:cNvSpPr>
          <p:nvPr/>
        </p:nvSpPr>
        <p:spPr bwMode="auto">
          <a:xfrm>
            <a:off x="1187624" y="6597352"/>
            <a:ext cx="5257800" cy="212879"/>
          </a:xfrm>
          <a:prstGeom prst="rect">
            <a:avLst/>
          </a:prstGeom>
          <a:noFill/>
          <a:ln w="12700">
            <a:noFill/>
            <a:miter lim="800000"/>
            <a:headEnd/>
            <a:tailEnd/>
          </a:ln>
        </p:spPr>
        <p:txBody>
          <a:bodyPr wrap="square" lIns="90488" tIns="44450" rIns="90488" bIns="44450" anchor="b">
            <a:spAutoFit/>
          </a:bodyPr>
          <a:lstStyle/>
          <a:p>
            <a:pPr marL="119063" indent="-119063" defTabSz="911225">
              <a:tabLst>
                <a:tab pos="401638" algn="l"/>
              </a:tabLst>
            </a:pPr>
            <a:r>
              <a:rPr lang="en-ZA" sz="800" dirty="0" smtClean="0">
                <a:solidFill>
                  <a:srgbClr val="000000"/>
                </a:solidFill>
              </a:rPr>
              <a:t>Source</a:t>
            </a:r>
            <a:r>
              <a:rPr lang="en-ZA" sz="800" dirty="0">
                <a:solidFill>
                  <a:srgbClr val="000000"/>
                </a:solidFill>
              </a:rPr>
              <a:t>: </a:t>
            </a:r>
            <a:r>
              <a:rPr lang="en-US" sz="800" dirty="0">
                <a:solidFill>
                  <a:srgbClr val="000000"/>
                </a:solidFill>
              </a:rPr>
              <a:t>TMS Research – </a:t>
            </a:r>
            <a:r>
              <a:rPr lang="en-US" sz="800" dirty="0" smtClean="0">
                <a:solidFill>
                  <a:srgbClr val="000000"/>
                </a:solidFill>
              </a:rPr>
              <a:t>August 2010</a:t>
            </a:r>
            <a:endParaRPr lang="en-ZA" sz="800" dirty="0">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990033"/>
          </a:solidFill>
          <a:prstDash val="sysDash"/>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990033"/>
          </a:solidFill>
          <a:prstDash val="dash"/>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7399</TotalTime>
  <Words>8334</Words>
  <Application>Microsoft Office PowerPoint</Application>
  <PresentationFormat>On-screen Show (4:3)</PresentationFormat>
  <Paragraphs>1385</Paragraphs>
  <Slides>165</Slides>
  <Notes>5</Notes>
  <HiddenSlides>0</HiddenSlides>
  <MMClips>0</MMClips>
  <ScaleCrop>false</ScaleCrop>
  <HeadingPairs>
    <vt:vector size="4" baseType="variant">
      <vt:variant>
        <vt:lpstr>Theme</vt:lpstr>
      </vt:variant>
      <vt:variant>
        <vt:i4>2</vt:i4>
      </vt:variant>
      <vt:variant>
        <vt:lpstr>Slide Titles</vt:lpstr>
      </vt:variant>
      <vt:variant>
        <vt:i4>165</vt:i4>
      </vt:variant>
    </vt:vector>
  </HeadingPairs>
  <TitlesOfParts>
    <vt:vector size="167" baseType="lpstr">
      <vt:lpstr>Office Theme</vt:lpstr>
      <vt:lpstr>Default Design</vt:lpstr>
      <vt:lpstr>BANKSETA Annual Customer Satisfaction Research</vt:lpstr>
      <vt:lpstr>Agenda</vt:lpstr>
      <vt:lpstr>Introduction</vt:lpstr>
      <vt:lpstr>Methodology</vt:lpstr>
      <vt:lpstr>Sample</vt:lpstr>
      <vt:lpstr>Notes</vt:lpstr>
      <vt:lpstr>Agenda</vt:lpstr>
      <vt:lpstr>Executive Summary (I)</vt:lpstr>
      <vt:lpstr>Executive Summary (II)</vt:lpstr>
      <vt:lpstr>Executive Summary (III)</vt:lpstr>
      <vt:lpstr>Agenda</vt:lpstr>
      <vt:lpstr>Slide 12</vt:lpstr>
      <vt:lpstr>Service Delivery</vt:lpstr>
      <vt:lpstr>Service Delivery</vt:lpstr>
      <vt:lpstr>Service Delivery</vt:lpstr>
      <vt:lpstr>Service Delivery</vt:lpstr>
      <vt:lpstr>Service Delivery</vt:lpstr>
      <vt:lpstr>Service Delivery</vt:lpstr>
      <vt:lpstr>Service Delivery</vt:lpstr>
      <vt:lpstr>Service Delivery</vt:lpstr>
      <vt:lpstr>Service Delivery</vt:lpstr>
      <vt:lpstr>Service Delivery</vt:lpstr>
      <vt:lpstr>Service Delivery</vt:lpstr>
      <vt:lpstr>Service Delivery</vt:lpstr>
      <vt:lpstr>Service Delivery</vt:lpstr>
      <vt:lpstr>Service Delivery</vt:lpstr>
      <vt:lpstr>Service Delivery</vt:lpstr>
      <vt:lpstr>Service Delivery</vt:lpstr>
      <vt:lpstr>Service Delivery</vt:lpstr>
      <vt:lpstr>Service Delivery</vt:lpstr>
      <vt:lpstr>Slide 31</vt:lpstr>
      <vt:lpstr>Staff Only</vt:lpstr>
      <vt:lpstr>Service Delivery - Internal</vt:lpstr>
      <vt:lpstr>Service Delivery - Internal</vt:lpstr>
      <vt:lpstr>Service Delivery - Internal</vt:lpstr>
      <vt:lpstr>Service Delivery - Internal</vt:lpstr>
      <vt:lpstr>Service Delivery - Internal</vt:lpstr>
      <vt:lpstr>Service Delivery - Internal</vt:lpstr>
      <vt:lpstr>Service Delivery - Internal</vt:lpstr>
      <vt:lpstr>Service Delivery - Internal</vt:lpstr>
      <vt:lpstr>Slide 41</vt:lpstr>
      <vt:lpstr>Committees</vt:lpstr>
      <vt:lpstr>Committees</vt:lpstr>
      <vt:lpstr>Slide 44</vt:lpstr>
      <vt:lpstr>Information System (Skills)</vt:lpstr>
      <vt:lpstr>Information System (Skills)</vt:lpstr>
      <vt:lpstr>Information System (Skills)</vt:lpstr>
      <vt:lpstr>Information System (Skills)</vt:lpstr>
      <vt:lpstr>Slide 49</vt:lpstr>
      <vt:lpstr>Research</vt:lpstr>
      <vt:lpstr>Research</vt:lpstr>
      <vt:lpstr>Research</vt:lpstr>
      <vt:lpstr>Research</vt:lpstr>
      <vt:lpstr>Research</vt:lpstr>
      <vt:lpstr>Research</vt:lpstr>
      <vt:lpstr>Research</vt:lpstr>
      <vt:lpstr>Research</vt:lpstr>
      <vt:lpstr>Research</vt:lpstr>
      <vt:lpstr>Research</vt:lpstr>
      <vt:lpstr>Research</vt:lpstr>
      <vt:lpstr>Slide 61</vt:lpstr>
      <vt:lpstr>Communication</vt:lpstr>
      <vt:lpstr>Communication</vt:lpstr>
      <vt:lpstr>Communication</vt:lpstr>
      <vt:lpstr>Communication</vt:lpstr>
      <vt:lpstr>Communication</vt:lpstr>
      <vt:lpstr>Communication</vt:lpstr>
      <vt:lpstr>Communication</vt:lpstr>
      <vt:lpstr>Communication</vt:lpstr>
      <vt:lpstr>Communication</vt:lpstr>
      <vt:lpstr>Communication</vt:lpstr>
      <vt:lpstr>Communication</vt:lpstr>
      <vt:lpstr>Communication</vt:lpstr>
      <vt:lpstr>Communication</vt:lpstr>
      <vt:lpstr>Communication</vt:lpstr>
      <vt:lpstr>Communication</vt:lpstr>
      <vt:lpstr>Communication</vt:lpstr>
      <vt:lpstr>Communication</vt:lpstr>
      <vt:lpstr>Communication</vt:lpstr>
      <vt:lpstr>Communication</vt:lpstr>
      <vt:lpstr>Communication</vt:lpstr>
      <vt:lpstr>Communication</vt:lpstr>
      <vt:lpstr>Communication</vt:lpstr>
      <vt:lpstr>Communication</vt:lpstr>
      <vt:lpstr>Communication</vt:lpstr>
      <vt:lpstr>Communication</vt:lpstr>
      <vt:lpstr>Communication</vt:lpstr>
      <vt:lpstr>Communication</vt:lpstr>
      <vt:lpstr>Communication</vt:lpstr>
      <vt:lpstr>Communication</vt:lpstr>
      <vt:lpstr>Communication</vt:lpstr>
      <vt:lpstr>Communication</vt:lpstr>
      <vt:lpstr>Communication</vt:lpstr>
      <vt:lpstr>Communication</vt:lpstr>
      <vt:lpstr>Slide 95</vt:lpstr>
      <vt:lpstr>Skills Development</vt:lpstr>
      <vt:lpstr>Skills Development</vt:lpstr>
      <vt:lpstr>Skills Development</vt:lpstr>
      <vt:lpstr>Skills Development</vt:lpstr>
      <vt:lpstr>Skills Development</vt:lpstr>
      <vt:lpstr>Skills Development</vt:lpstr>
      <vt:lpstr>Skills Development</vt:lpstr>
      <vt:lpstr>Slide 103</vt:lpstr>
      <vt:lpstr>Learnerships</vt:lpstr>
      <vt:lpstr>Learnerships</vt:lpstr>
      <vt:lpstr>Learnerships</vt:lpstr>
      <vt:lpstr>Learnerships</vt:lpstr>
      <vt:lpstr>Learnerships</vt:lpstr>
      <vt:lpstr>Learnerships</vt:lpstr>
      <vt:lpstr>Learnerships</vt:lpstr>
      <vt:lpstr>Learnerships</vt:lpstr>
      <vt:lpstr>Learnerships</vt:lpstr>
      <vt:lpstr>Slide 113</vt:lpstr>
      <vt:lpstr>Quality Life Long Learning</vt:lpstr>
      <vt:lpstr>Quality Life Long Learning</vt:lpstr>
      <vt:lpstr>Quality Life Long Learning</vt:lpstr>
      <vt:lpstr>Quality Life Long Learning</vt:lpstr>
      <vt:lpstr>Quality Life Long Learning</vt:lpstr>
      <vt:lpstr>Quality Life Long Learning</vt:lpstr>
      <vt:lpstr>Quality Life Long Learning</vt:lpstr>
      <vt:lpstr>Quality Life Long Learning</vt:lpstr>
      <vt:lpstr>Quality Life Long Learning</vt:lpstr>
      <vt:lpstr>Slide 123</vt:lpstr>
      <vt:lpstr>Discretionary Grants</vt:lpstr>
      <vt:lpstr>Slide 125</vt:lpstr>
      <vt:lpstr>Development Programmes</vt:lpstr>
      <vt:lpstr>Development Programmes</vt:lpstr>
      <vt:lpstr>Development Programmes</vt:lpstr>
      <vt:lpstr>Development Programmes</vt:lpstr>
      <vt:lpstr>Development Programmes</vt:lpstr>
      <vt:lpstr>Development Programmes</vt:lpstr>
      <vt:lpstr>Development Programmes</vt:lpstr>
      <vt:lpstr>Slide 133</vt:lpstr>
      <vt:lpstr>Service Providers</vt:lpstr>
      <vt:lpstr>Service Providers</vt:lpstr>
      <vt:lpstr>Service Providers</vt:lpstr>
      <vt:lpstr>Service Providers</vt:lpstr>
      <vt:lpstr>Service Providers</vt:lpstr>
      <vt:lpstr>Service Providers</vt:lpstr>
      <vt:lpstr>Service Providers</vt:lpstr>
      <vt:lpstr>Service Providers</vt:lpstr>
      <vt:lpstr>Service Providers</vt:lpstr>
      <vt:lpstr>Slide 143</vt:lpstr>
      <vt:lpstr>Learners</vt:lpstr>
      <vt:lpstr>Learners</vt:lpstr>
      <vt:lpstr>Learners</vt:lpstr>
      <vt:lpstr>Learners</vt:lpstr>
      <vt:lpstr>Learners</vt:lpstr>
      <vt:lpstr>Learners</vt:lpstr>
      <vt:lpstr>Learners</vt:lpstr>
      <vt:lpstr>Learners</vt:lpstr>
      <vt:lpstr>Learners</vt:lpstr>
      <vt:lpstr>Learners</vt:lpstr>
      <vt:lpstr>Slide 154</vt:lpstr>
      <vt:lpstr>Legislative Bodies</vt:lpstr>
      <vt:lpstr>Legislative Bodies</vt:lpstr>
      <vt:lpstr>Legislative Bodies</vt:lpstr>
      <vt:lpstr>Legislative Bodies</vt:lpstr>
      <vt:lpstr>Slide 159</vt:lpstr>
      <vt:lpstr>MoU’s and Joint ventures</vt:lpstr>
      <vt:lpstr>MoU’s and Joint ventures</vt:lpstr>
      <vt:lpstr>MoU’s and Joint ventures</vt:lpstr>
      <vt:lpstr>Agenda</vt:lpstr>
      <vt:lpstr>Next Steps</vt:lpstr>
      <vt:lpstr>Slide 165</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BANKSETA Annual Customer Satisfaction Research</dc:title>
  <dc:creator>Faaizah</dc:creator>
  <cp:lastModifiedBy>Zandiles</cp:lastModifiedBy>
  <cp:revision>611</cp:revision>
  <dcterms:created xsi:type="dcterms:W3CDTF">2010-08-13T07:27:37Z</dcterms:created>
  <dcterms:modified xsi:type="dcterms:W3CDTF">2011-09-16T07:07:59Z</dcterms:modified>
</cp:coreProperties>
</file>